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82" r:id="rId3"/>
    <p:sldId id="259" r:id="rId4"/>
    <p:sldId id="260" r:id="rId5"/>
    <p:sldId id="288" r:id="rId6"/>
    <p:sldId id="261" r:id="rId7"/>
    <p:sldId id="262" r:id="rId8"/>
    <p:sldId id="263" r:id="rId9"/>
    <p:sldId id="264" r:id="rId10"/>
    <p:sldId id="275" r:id="rId11"/>
    <p:sldId id="276" r:id="rId12"/>
    <p:sldId id="283" r:id="rId13"/>
    <p:sldId id="284" r:id="rId14"/>
    <p:sldId id="277" r:id="rId15"/>
    <p:sldId id="278" r:id="rId16"/>
    <p:sldId id="279" r:id="rId17"/>
    <p:sldId id="265" r:id="rId18"/>
    <p:sldId id="266" r:id="rId19"/>
    <p:sldId id="267" r:id="rId20"/>
    <p:sldId id="268" r:id="rId21"/>
    <p:sldId id="285" r:id="rId22"/>
    <p:sldId id="269" r:id="rId23"/>
    <p:sldId id="270" r:id="rId24"/>
    <p:sldId id="272" r:id="rId25"/>
    <p:sldId id="286" r:id="rId26"/>
    <p:sldId id="273" r:id="rId27"/>
    <p:sldId id="274" r:id="rId28"/>
    <p:sldId id="287" r:id="rId29"/>
    <p:sldId id="271" r:id="rId3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69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415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952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10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383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458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320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901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11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546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49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28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800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4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43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89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51AD51-B415-433D-837C-F94AD71FA8CA}" type="datetimeFigureOut">
              <a:rPr lang="fa-IR" smtClean="0"/>
              <a:t>06/07/1441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29533D6-6865-43DE-BC55-9DDD59C96D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671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2883"/>
            <a:ext cx="10515600" cy="3100551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</a:br>
            <a:r>
              <a:rPr lang="fa-IR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</a:br>
            <a:endParaRPr lang="fa-IR" sz="2800" dirty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0109" y="2828836"/>
            <a:ext cx="100768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کوهزایی هرسینین در اثر برخورد گندوآنای شمالی با اروپا بوجود آمده است</a:t>
            </a:r>
          </a:p>
          <a:p>
            <a:pPr algn="ctr"/>
            <a:r>
              <a:rPr lang="fa-IR" sz="3200" dirty="0">
                <a:cs typeface="B Nazanin" panose="00000400000000000000" pitchFamily="2" charset="-78"/>
              </a:rPr>
              <a:t> . همزمان با این کوهزایی در مناطق دیگر جهان نیز برخوردهایی صورت گرفته است . از جمله برخورد گندوآنا با آمریکای شمالی که تحت عنوان کوهزایی آپالاشین شناخته می‌شود</a:t>
            </a:r>
            <a:endParaRPr lang="en-GB" sz="32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963" y="817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cs typeface="B Nazanin" panose="00000400000000000000" pitchFamily="2" charset="-78"/>
              </a:rPr>
              <a:t>کوهزایی هرسینین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8" y="367862"/>
            <a:ext cx="8692055" cy="61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8" y="231228"/>
            <a:ext cx="8776138" cy="5759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8" y="5990897"/>
            <a:ext cx="8776138" cy="4624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92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44" y="1292469"/>
            <a:ext cx="8542247" cy="5345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6927" y="0"/>
            <a:ext cx="7498079" cy="1072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نقشه زمین شناسی مشهد و توالی سنگ شناسی آن</a:t>
            </a:r>
            <a:endParaRPr lang="en-GB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1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" y="894874"/>
            <a:ext cx="10963564" cy="38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6" y="830317"/>
            <a:ext cx="88812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0" y="851338"/>
            <a:ext cx="8639504" cy="5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0" y="1145628"/>
            <a:ext cx="8692055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دگرگونی های مشهد</a:t>
            </a:r>
            <a:endParaRPr lang="fa-IR" sz="4800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مرحله اول 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:در دونین فوقانی-کربونیفر زیرین درجه ضعیف رخساره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 شیست سبز و گسترش زیاد(فاز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endParaRPr lang="fa-IR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مرحله دوم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:کربونیفر میانی درجه شدید گسترش محدودتر و همراه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با گرانیت زایی (فاز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M2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endParaRPr lang="fa-IR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مرحله سوم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:در تریاس میانی گسترش محدودتر درجه ضعیف تر(فاز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M3 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)</a:t>
            </a:r>
            <a:endParaRPr lang="fa-IR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5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زون های دگرگونی مشهد</a:t>
            </a:r>
            <a:endParaRPr lang="fa-IR" sz="4400" b="1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زون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A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:شامل دگرگونی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M1,M2</a:t>
            </a:r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:کالک شیست(کلسیت ،دولومیت،میکاها،کوارتز،فلدسپار)</a:t>
            </a:r>
          </a:p>
          <a:p>
            <a:pPr marL="0" indent="0">
              <a:buNone/>
            </a:pP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M2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:اسلیت(کوارتز،کلریت،بیوتیت،اکسیدهای آهن)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0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زون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A</a:t>
            </a:r>
            <a:endParaRPr lang="fa-IR" b="1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قسمت اعظم منطقه توسط اسلیت پوشیده شده و در این زون یک شیستوزیته و فولیاسیون واحدی وجود دارد مربوط به فاز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M2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(مجیدی 1978) و رخساره آن از نوع شیست سبز ولی وجود کانی های حرارت بالا مثل آنورتیت ،آلکالی فلدسپار و اسکاپولیت فاقد جهت یافتگی هستند و به علت کانی های حرارت بالا مربوط به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M2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هستند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86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7527" y="684059"/>
            <a:ext cx="9845964" cy="5735213"/>
            <a:chOff x="2733674" y="1561514"/>
            <a:chExt cx="9458326" cy="5296486"/>
          </a:xfrm>
        </p:grpSpPr>
        <p:sp>
          <p:nvSpPr>
            <p:cNvPr id="4" name="Rectangle 3"/>
            <p:cNvSpPr/>
            <p:nvPr/>
          </p:nvSpPr>
          <p:spPr>
            <a:xfrm>
              <a:off x="2733675" y="6400214"/>
              <a:ext cx="9458325" cy="4577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dirty="0" smtClean="0">
                  <a:solidFill>
                    <a:schemeClr val="tx1"/>
                  </a:solidFill>
                  <a:cs typeface="B Nazanin" panose="00000400000000000000" pitchFamily="2" charset="-78"/>
                </a:rPr>
                <a:t>موقعیت محل رخداد کوهزایی هرسینین در شمال ابر قاره گندوانا</a:t>
              </a:r>
              <a:endParaRPr lang="en-GB" sz="24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33674" y="1561514"/>
              <a:ext cx="9458325" cy="4838700"/>
              <a:chOff x="2733674" y="1581231"/>
              <a:chExt cx="9458325" cy="48387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3674" y="1581231"/>
                <a:ext cx="9458325" cy="4838700"/>
              </a:xfrm>
              <a:prstGeom prst="rect">
                <a:avLst/>
              </a:prstGeom>
            </p:spPr>
          </p:pic>
          <p:sp>
            <p:nvSpPr>
              <p:cNvPr id="5" name="Freeform 4"/>
              <p:cNvSpPr/>
              <p:nvPr/>
            </p:nvSpPr>
            <p:spPr>
              <a:xfrm>
                <a:off x="3175247" y="4000581"/>
                <a:ext cx="3046345" cy="1335163"/>
              </a:xfrm>
              <a:custGeom>
                <a:avLst/>
                <a:gdLst>
                  <a:gd name="connsiteX0" fmla="*/ 74390 w 3046345"/>
                  <a:gd name="connsiteY0" fmla="*/ 247862 h 1335163"/>
                  <a:gd name="connsiteX1" fmla="*/ 313541 w 3046345"/>
                  <a:gd name="connsiteY1" fmla="*/ 107185 h 1335163"/>
                  <a:gd name="connsiteX2" fmla="*/ 876248 w 3046345"/>
                  <a:gd name="connsiteY2" fmla="*/ 501081 h 1335163"/>
                  <a:gd name="connsiteX3" fmla="*/ 1424888 w 3046345"/>
                  <a:gd name="connsiteY3" fmla="*/ 543284 h 1335163"/>
                  <a:gd name="connsiteX4" fmla="*/ 1664039 w 3046345"/>
                  <a:gd name="connsiteY4" fmla="*/ 219727 h 1335163"/>
                  <a:gd name="connsiteX5" fmla="*/ 2212679 w 3046345"/>
                  <a:gd name="connsiteY5" fmla="*/ 107185 h 1335163"/>
                  <a:gd name="connsiteX6" fmla="*/ 2901996 w 3046345"/>
                  <a:gd name="connsiteY6" fmla="*/ 36847 h 1335163"/>
                  <a:gd name="connsiteX7" fmla="*/ 2972335 w 3046345"/>
                  <a:gd name="connsiteY7" fmla="*/ 726164 h 1335163"/>
                  <a:gd name="connsiteX8" fmla="*/ 2043867 w 3046345"/>
                  <a:gd name="connsiteY8" fmla="*/ 993450 h 1335163"/>
                  <a:gd name="connsiteX9" fmla="*/ 1818784 w 3046345"/>
                  <a:gd name="connsiteY9" fmla="*/ 1077856 h 1335163"/>
                  <a:gd name="connsiteX10" fmla="*/ 946587 w 3046345"/>
                  <a:gd name="connsiteY10" fmla="*/ 1331074 h 1335163"/>
                  <a:gd name="connsiteX11" fmla="*/ 454218 w 3046345"/>
                  <a:gd name="connsiteY11" fmla="*/ 1204465 h 1335163"/>
                  <a:gd name="connsiteX12" fmla="*/ 116593 w 3046345"/>
                  <a:gd name="connsiteY12" fmla="*/ 824637 h 1335163"/>
                  <a:gd name="connsiteX13" fmla="*/ 4051 w 3046345"/>
                  <a:gd name="connsiteY13" fmla="*/ 1007517 h 1335163"/>
                  <a:gd name="connsiteX14" fmla="*/ 32187 w 3046345"/>
                  <a:gd name="connsiteY14" fmla="*/ 501081 h 1335163"/>
                  <a:gd name="connsiteX15" fmla="*/ 74390 w 3046345"/>
                  <a:gd name="connsiteY15" fmla="*/ 247862 h 133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46345" h="1335163">
                    <a:moveTo>
                      <a:pt x="74390" y="247862"/>
                    </a:moveTo>
                    <a:cubicBezTo>
                      <a:pt x="121282" y="182213"/>
                      <a:pt x="179898" y="64982"/>
                      <a:pt x="313541" y="107185"/>
                    </a:cubicBezTo>
                    <a:cubicBezTo>
                      <a:pt x="447184" y="149388"/>
                      <a:pt x="691024" y="428398"/>
                      <a:pt x="876248" y="501081"/>
                    </a:cubicBezTo>
                    <a:cubicBezTo>
                      <a:pt x="1061473" y="573764"/>
                      <a:pt x="1293590" y="590176"/>
                      <a:pt x="1424888" y="543284"/>
                    </a:cubicBezTo>
                    <a:cubicBezTo>
                      <a:pt x="1556187" y="496392"/>
                      <a:pt x="1532741" y="292410"/>
                      <a:pt x="1664039" y="219727"/>
                    </a:cubicBezTo>
                    <a:cubicBezTo>
                      <a:pt x="1795338" y="147044"/>
                      <a:pt x="2006353" y="137665"/>
                      <a:pt x="2212679" y="107185"/>
                    </a:cubicBezTo>
                    <a:cubicBezTo>
                      <a:pt x="2419005" y="76705"/>
                      <a:pt x="2775387" y="-66316"/>
                      <a:pt x="2901996" y="36847"/>
                    </a:cubicBezTo>
                    <a:cubicBezTo>
                      <a:pt x="3028605" y="140010"/>
                      <a:pt x="3115357" y="566730"/>
                      <a:pt x="2972335" y="726164"/>
                    </a:cubicBezTo>
                    <a:cubicBezTo>
                      <a:pt x="2829313" y="885598"/>
                      <a:pt x="2236125" y="934835"/>
                      <a:pt x="2043867" y="993450"/>
                    </a:cubicBezTo>
                    <a:cubicBezTo>
                      <a:pt x="1851609" y="1052065"/>
                      <a:pt x="2001664" y="1021585"/>
                      <a:pt x="1818784" y="1077856"/>
                    </a:cubicBezTo>
                    <a:cubicBezTo>
                      <a:pt x="1635904" y="1134127"/>
                      <a:pt x="1174015" y="1309973"/>
                      <a:pt x="946587" y="1331074"/>
                    </a:cubicBezTo>
                    <a:cubicBezTo>
                      <a:pt x="719159" y="1352175"/>
                      <a:pt x="592550" y="1288871"/>
                      <a:pt x="454218" y="1204465"/>
                    </a:cubicBezTo>
                    <a:cubicBezTo>
                      <a:pt x="315886" y="1120059"/>
                      <a:pt x="191621" y="857462"/>
                      <a:pt x="116593" y="824637"/>
                    </a:cubicBezTo>
                    <a:cubicBezTo>
                      <a:pt x="41565" y="791812"/>
                      <a:pt x="18119" y="1061443"/>
                      <a:pt x="4051" y="1007517"/>
                    </a:cubicBezTo>
                    <a:cubicBezTo>
                      <a:pt x="-10017" y="953591"/>
                      <a:pt x="15775" y="625345"/>
                      <a:pt x="32187" y="501081"/>
                    </a:cubicBezTo>
                    <a:cubicBezTo>
                      <a:pt x="48599" y="376817"/>
                      <a:pt x="27498" y="313511"/>
                      <a:pt x="74390" y="247862"/>
                    </a:cubicBez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0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زون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B</a:t>
            </a:r>
            <a:endParaRPr lang="fa-IR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27" y="1690688"/>
            <a:ext cx="10233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فازهای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 ,M2 ,M3 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وجود دارد به اضافه توده های نفوذی.فاز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مثل فاز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زون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A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است و پلیت های اولیه به اسلیت تبدیل شده اند.فاز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M2  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با یک سری کانی های جدید مثل استروئید،بیوتیت،گرونا که فاقد جهت یافتگی می باشند نسبت به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M1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در زون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B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دیده می شود.گرین شیست های گرونا و استروئید دار داریم. فاز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M2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دگرگونی قهقرایی است و فلدسپارها به صورت پورفیر در آمده اند</a:t>
            </a:r>
            <a:r>
              <a:rPr lang="fa-I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sz="3200" b="1" dirty="0">
              <a:solidFill>
                <a:schemeClr val="accent1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4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نواحی ماسوله ،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گرانیت‌هایی ، سنگهای دگرگونی منطقة گشت را بریده‌اند که سن برخی از این گرانیت‌ها مزوزوئیک و قسمت‌هایی پالئوزوئیک زیرین تا فوقانی است . شیست‌های دگرگون شده ناحیه ماسوله سن مطلق 375 میلیون سال را نشان می‌دهند که می‌تواند مرتبط با هرسینین یا کالدونین پسین باشد 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42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ناحیه لاهیجان</a:t>
            </a:r>
            <a:endParaRPr lang="fa-IR" sz="4400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در کوههای جنوب لاهیجان شیست ها و فیلیت های دگرگون شده ای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وجود دارد که سن آنها را کربونیفر می دانند و مربوط به فاز هرسینین می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باشند و گرانیت لاهیجان در آنها بیرون زدگی دارد</a:t>
            </a:r>
            <a:r>
              <a:rPr lang="fa-I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sz="3200" b="1" dirty="0">
              <a:solidFill>
                <a:schemeClr val="accent1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3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مجموعه دگرگونی گشت (مغرب رشت)</a:t>
            </a:r>
            <a:endParaRPr lang="fa-IR" sz="4400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بخش تحتانی :شامل مجموعه ای از میکاشیست های مختلف و گنیس های دانه درشت بیوتیت دار است که کانی های دگرگونی هم در آن پیدا می شود ودر مجموع دگرگونی نسبتا شدیدی را متحمل کرده است.</a:t>
            </a:r>
          </a:p>
          <a:p>
            <a:pPr algn="just"/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بخش فوقانی:شامل فیلیت و شیست های سریسیت و کلریت دار است و دگرگونی کمتری را متحمل شده است.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9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سن مجموعه دگرگونی گشت</a:t>
            </a:r>
            <a:endParaRPr lang="fa-IR" sz="4400" b="1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اولا سن مطلق مجموعه دگرگونی تحتانی در حدود 375 میلیون سال که </a:t>
            </a:r>
          </a:p>
          <a:p>
            <a:pPr marL="0" indent="0">
              <a:buNone/>
            </a:pPr>
            <a:r>
              <a:rPr lang="fa-IR" sz="32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مربوط به دونین میانی </a:t>
            </a:r>
          </a:p>
          <a:p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ثانیا مجموعه دگرگونی فوقانی در زیر آهکهای میکروفسیل دار پرمو 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کربونیفر قرار دارد (کلارک و  1975 ) و مربوط به فاز کوهزایی هرسینین        می دانند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82" y="1105189"/>
            <a:ext cx="10233800" cy="4351338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ایران </a:t>
            </a:r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مرکزی و شمال غرب</a:t>
            </a:r>
            <a:endParaRPr lang="fa-IR" sz="4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ایران مرکزی منطقه پشت بادام واحدهای پرموتریاس بدون اثر دگرگونی روی سنگ های دگرگونی با سن 300 میلیون سال قرار گرفته‌اند . </a:t>
            </a:r>
            <a:endParaRPr lang="fa-IR" sz="36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سینیت‌های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شمال غرب تبریز و ناحیه جلفا و همچنین سینیت‌های آجری رنگ ناحیه مرند بعد از دونین و قبل از پرمین نشانگر حرکات هرسینین در شمال غرب ایران است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37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پالئوزوئیک سنندج سیرجان</a:t>
            </a:r>
            <a:endParaRPr lang="fa-IR" sz="4400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در  منطقه سرگز و آبشور-اسفندقه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یک نوع دگرگونی استاتیک است و هیچ گونه چین خوردگی دیده نمی شود ولی تبلور دوباره بر اثر فشارهای لیتواستاتیک بوده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مربوط به رخساره آمفیبولیت اپیدوت است 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فشار فاز سیال بوده و باعث تشکیل گلوکوفان شده است 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سن قبل از تریاس و مربوط به فاز هرسینین</a:t>
            </a:r>
            <a:endParaRPr lang="fa-IR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پالئوزوئیک سنندج سیرجان</a:t>
            </a:r>
            <a:endParaRPr lang="fa-IR" sz="4400" b="1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حاجی آباد: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180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کیلومتری شمال بندر عباس بربریان دو نوع دگرگونی تشخیص داد 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میانی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فوقانی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7" y="135369"/>
            <a:ext cx="6266422" cy="70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2">
                    <a:lumMod val="90000"/>
                  </a:schemeClr>
                </a:solidFill>
                <a:cs typeface="B Titr" panose="00000700000000000000" pitchFamily="2" charset="-78"/>
              </a:rPr>
              <a:t>دگرگونی حاجی آباد</a:t>
            </a:r>
            <a:endParaRPr lang="fa-IR" sz="4000" dirty="0">
              <a:solidFill>
                <a:schemeClr val="tx2">
                  <a:lumMod val="9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میانی:شامل سنگهای آتشفشانی تخریبی و آهکی دگرگون شده رخساره آن شیست سبز .از روی فسیل های بریوزوآ متعلق به دونین  و پالئوزوئیک زیرین</a:t>
            </a:r>
          </a:p>
          <a:p>
            <a:pPr algn="just"/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فوقانی:شامل شیست سبز از روی فسیل ها سن پرمو تریاس .به طور دگرشیب مجموعه میانی را پوشانده است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و خود اینها هم توسط رسوبات دگرگون شده 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ژوراسیک پوشیده شده اند.</a:t>
            </a:r>
            <a:endParaRPr lang="fa-IR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32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345" y="2897044"/>
            <a:ext cx="10233800" cy="2875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200" b="1" dirty="0" smtClean="0">
                <a:solidFill>
                  <a:schemeClr val="tx2">
                    <a:lumMod val="90000"/>
                  </a:schemeClr>
                </a:solidFill>
                <a:cs typeface="B Nazanin" panose="00000400000000000000" pitchFamily="2" charset="-78"/>
              </a:rPr>
              <a:t>در اواخر کربونیفر ، قاره گندوانا با قاره اوراسیا برخورد نمود و سبب 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tx2">
                    <a:lumMod val="90000"/>
                  </a:schemeClr>
                </a:solidFill>
                <a:cs typeface="B Nazanin" panose="00000400000000000000" pitchFamily="2" charset="-78"/>
              </a:rPr>
              <a:t>کوهزایی عظیمی در آمریکا و اروپا گردید که بنام کوهزایی هرسینین 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tx2">
                    <a:lumMod val="90000"/>
                  </a:schemeClr>
                </a:solidFill>
                <a:cs typeface="B Nazanin" panose="00000400000000000000" pitchFamily="2" charset="-78"/>
              </a:rPr>
              <a:t>نامیده شده است.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tx2">
                    <a:lumMod val="90000"/>
                  </a:schemeClr>
                </a:solidFill>
                <a:cs typeface="B Nazanin" panose="00000400000000000000" pitchFamily="2" charset="-78"/>
              </a:rPr>
              <a:t>عملکرد این فاز کوهزایی در کشورهای مجاور ایران 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tx2">
                    <a:lumMod val="90000"/>
                  </a:schemeClr>
                </a:solidFill>
                <a:cs typeface="B Nazanin" panose="00000400000000000000" pitchFamily="2" charset="-78"/>
              </a:rPr>
              <a:t>یعنی پلیت توران، افغانستان و شمال پامیر گزارش شده است.</a:t>
            </a:r>
            <a:endParaRPr lang="fa-IR" sz="3200" b="1" dirty="0">
              <a:solidFill>
                <a:schemeClr val="tx2">
                  <a:lumMod val="9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3055" y="402071"/>
            <a:ext cx="7197435" cy="1722293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فاز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4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کوهزایی </a:t>
            </a:r>
            <a:r>
              <a:rPr lang="fa-IR" sz="4400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هرسینین در ایران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4726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 </a:t>
            </a:r>
            <a:r>
              <a:rPr lang="fa-IR" sz="4400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اهمیت فاز کوهزایی هرسینین در ایران </a:t>
            </a:r>
            <a:endParaRPr lang="fa-IR" sz="44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در اغلب نواحی ایران کربونیفر بالایی با نبود چینه شناسی همراه است به جز در مشرق ایران تشکیلات سردر.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های افغانستان با سن 330 میلیون سال که ادامه دگرگونی های مشهد می باشند.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تاثیر این فاز در حاشیه جنوب غربی دریای خزر (کوههای طالش –ماسوله)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های حوالی مشهد با سن سیلورین -کربونیفر و قطع شدن آنها توسط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گرانیتهایی با سن 300-330 میلیون سال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حرکات کوهزایی هرسینین در ناحیه توران روسیه (واقع در شمال شرق ایران) مغرب کوههای هندوکش ،شمال پامیر و تین شان شناخته شده است</a:t>
            </a:r>
            <a:endParaRPr lang="fa-IR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9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345" y="597187"/>
            <a:ext cx="5677662" cy="57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4900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دلایل حرکات کوهزایی هرسینین در شمال ایران</a:t>
            </a:r>
            <a:r>
              <a:rPr lang="fa-IR" sz="4900" b="1" dirty="0">
                <a:cs typeface="B Titr" panose="00000700000000000000" pitchFamily="2" charset="-78"/>
              </a:rPr>
              <a:t/>
            </a:r>
            <a:br>
              <a:rPr lang="fa-IR" sz="4900" b="1" dirty="0">
                <a:cs typeface="B Titr" panose="00000700000000000000" pitchFamily="2" charset="-78"/>
              </a:rPr>
            </a:br>
            <a:endParaRPr lang="fa-IR" sz="49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سنگهای کوههای طالش که شامل گنیس و فیلیت های متنوع است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مربوط به حرکات دونین یا به حرکات پالئوزوئیک پایانی در ارتباط است.</a:t>
            </a:r>
          </a:p>
          <a:p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سینیت ها و گرانیت های کوه مرو در شمال غرب تبریز و ناحیه جلفا که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سنی بعد از دونین و قبل از پرمین دارند.</a:t>
            </a:r>
          </a:p>
          <a:p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3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دلایل ایجاد شکاف در جنوب ایران</a:t>
            </a:r>
            <a:endParaRPr lang="fa-IR" sz="4400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پیدایش ولکانیسم قاره ای از نوع ریفت در طول نوار سنندج سیرجان</a:t>
            </a:r>
          </a:p>
          <a:p>
            <a:pPr marL="0" indent="0">
              <a:buNone/>
            </a:pPr>
            <a:r>
              <a:rPr lang="fa-IR" sz="32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(بازالتهای آلکالن دهبید با گدازه های عدسی شکل در دوره پرمین       زاگرس)</a:t>
            </a:r>
          </a:p>
          <a:p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رسوب گذاری در طول همین نوار</a:t>
            </a:r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24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دگرگونی دونین-کربونیفر(هرسینین)</a:t>
            </a:r>
            <a:endParaRPr lang="fa-IR" sz="4000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زون بینالود(جنوب و جنوب غربی مشهد)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دگرگونی های مشهد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شیست های جنوب لاهیجان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دگرگونی گشت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حاجی آباد بندر عباس (زون سنندج سیرجان)</a:t>
            </a:r>
          </a:p>
          <a:p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منطقه سرگز و آبشور _اسفندقه(زون سنندج-سیرجان)</a:t>
            </a:r>
          </a:p>
        </p:txBody>
      </p:sp>
    </p:spTree>
    <p:extLst>
      <p:ext uri="{BB962C8B-B14F-4D97-AF65-F5344CB8AC3E}">
        <p14:creationId xmlns:p14="http://schemas.microsoft.com/office/powerpoint/2010/main" val="31012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دلایل فاز هرسینین در بینالود</a:t>
            </a:r>
            <a:endParaRPr lang="fa-IR" sz="4400" b="1" dirty="0">
              <a:solidFill>
                <a:schemeClr val="accent1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مجموعه دگرگونی مشهد توسط سنگهای دگرکون شده ژوراسیک </a:t>
            </a: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پوشیده شده اند</a:t>
            </a:r>
          </a:p>
          <a:p>
            <a:endParaRPr lang="fa-IR" sz="3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سن مطلق گرانیت های پورفیروئید در مشهد حدود 256 میلیون سال </a:t>
            </a:r>
          </a:p>
          <a:p>
            <a:r>
              <a:rPr lang="fa-I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هستند (مجیدی 1978)</a:t>
            </a:r>
          </a:p>
        </p:txBody>
      </p:sp>
    </p:spTree>
    <p:extLst>
      <p:ext uri="{BB962C8B-B14F-4D97-AF65-F5344CB8AC3E}">
        <p14:creationId xmlns:p14="http://schemas.microsoft.com/office/powerpoint/2010/main" val="10759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431</TotalTime>
  <Words>941</Words>
  <Application>Microsoft Office PowerPoint</Application>
  <PresentationFormat>Widescreen</PresentationFormat>
  <Paragraphs>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B Nazanin</vt:lpstr>
      <vt:lpstr>B Titr</vt:lpstr>
      <vt:lpstr>Corbel</vt:lpstr>
      <vt:lpstr>Tahoma</vt:lpstr>
      <vt:lpstr>Depth</vt:lpstr>
      <vt:lpstr>  </vt:lpstr>
      <vt:lpstr>PowerPoint Presentation</vt:lpstr>
      <vt:lpstr>فاز کوهزایی هرسینین در ایران</vt:lpstr>
      <vt:lpstr> اهمیت فاز کوهزایی هرسینین در ایران </vt:lpstr>
      <vt:lpstr>PowerPoint Presentation</vt:lpstr>
      <vt:lpstr> دلایل حرکات کوهزایی هرسینین در شمال ایران </vt:lpstr>
      <vt:lpstr>دلایل ایجاد شکاف در جنوب ایران</vt:lpstr>
      <vt:lpstr>دگرگونی دونین-کربونیفر(هرسینین)</vt:lpstr>
      <vt:lpstr>دلایل فاز هرسینین در بینالود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دگرگونی های مشهد</vt:lpstr>
      <vt:lpstr>زون های دگرگونی مشهد</vt:lpstr>
      <vt:lpstr>زون A</vt:lpstr>
      <vt:lpstr>زون B</vt:lpstr>
      <vt:lpstr>PowerPoint Presentation</vt:lpstr>
      <vt:lpstr>ناحیه لاهیجان</vt:lpstr>
      <vt:lpstr>مجموعه دگرگونی گشت (مغرب رشت)</vt:lpstr>
      <vt:lpstr>سن مجموعه دگرگونی گشت</vt:lpstr>
      <vt:lpstr>PowerPoint Presentation</vt:lpstr>
      <vt:lpstr>پالئوزوئیک سنندج سیرجان</vt:lpstr>
      <vt:lpstr>پالئوزوئیک سنندج سیرجان</vt:lpstr>
      <vt:lpstr>PowerPoint Presentation</vt:lpstr>
      <vt:lpstr>دگرگونی حاجی آباد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sevenpc</dc:creator>
  <cp:lastModifiedBy>Hasan</cp:lastModifiedBy>
  <cp:revision>59</cp:revision>
  <dcterms:created xsi:type="dcterms:W3CDTF">2020-02-27T20:17:22Z</dcterms:created>
  <dcterms:modified xsi:type="dcterms:W3CDTF">2020-02-29T07:09:10Z</dcterms:modified>
</cp:coreProperties>
</file>