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9E10-477B-A1DF-EC34-7FA6FA54B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E6FF4-03AA-F8A7-A1A6-D196F12CA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2D7BF-8815-223C-4431-AB2DF7F7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6B99C-2042-7108-85D5-886EEFDB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91E37-BA73-A001-0D9E-43F9D078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8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61CE-8D47-A59E-E584-122AD528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B57D5-2A7F-0142-148A-72F984D1B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E351-E73B-AE18-8D4F-97B7ED6F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953B7-42C8-FD6E-E4AD-EA6FABCA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47EEF-B0E6-D8DD-3F6A-94FC072E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A499E-008C-FDF7-7CE7-32CB556C0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3C3DE-825A-EEF1-5FCB-309C107E8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04B7A-0088-E983-922B-4D4BCD416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387B6-85C2-783D-1D8A-784C6F21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45C85-A622-DF6F-164A-07DF1461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4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CE5EB-B385-532F-64C1-1785E54B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230C8-0FB7-A042-FC19-9B53F0786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CDA5-C7EB-D28E-B08C-D06C5154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3DF87-E501-8F61-4E16-DF16DDA0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C30C0-D740-6B88-164D-5205B621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F53C-745C-4D16-5039-59A6A1DFF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91D34-EF68-7AFF-2AAC-B0F328AE8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53071-0619-1F65-643D-C648BCE4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3C383-31DE-C5EA-F04C-AFF6234C7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9DFB5-C760-F860-596F-2373E824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0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C53D-271A-B919-5621-275D7E7A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D8607-BE85-3EC2-D917-76D09A56A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6AFBD-D812-8629-C90D-E58F5C458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E683A-12F4-92B9-8177-0AAA6533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F988B-52CF-A1C0-D7DB-7678EC51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3DAE-C371-7339-D5B2-1DE7E9BE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5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89215-2100-92FE-6656-BE581783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5CB7E-F35A-6969-E599-C02E87997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AF49-3432-374B-D160-13F990FE1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23CDB3-2712-9A18-50F1-7A511E3AF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41D79-4128-2963-D0A6-CE5A42AA5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11AB2F-80FF-CCBE-DF91-03FBCEFF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953CD-D7AC-ED3C-7756-6565D2FB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174D-FA33-DF42-1A90-FAD2F912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7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284B-79E8-C150-EC1A-40A81638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6B1BE6-B985-B402-CC22-64B0BDB3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48FD7-20C9-39F7-F5AE-10AFDEBB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846F5-1D0B-C931-C82C-369187CF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9E5054-7A20-0EE2-E5A7-E6D9350E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F32BA-39F1-DAC4-1E13-D9BEA293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C095D-205D-9A2D-6974-CC7B2C6A1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6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2843-8422-9318-77C1-1710A9F23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34718-1B5F-44AE-D391-764EC0B77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7C259-86F0-67FA-B8EC-BB1232323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E2C80-06C1-2F6D-4B4B-29AD391D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238AB-9C9F-5D28-F6E5-2DEA81F4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F3052-09FF-81BE-1F4C-35CF520D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6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93D3D-CAD3-5FE5-688B-3FF684EF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A6BEE-C9C5-E6AE-14CA-B10541FDF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0AEBA-FBC7-39B6-D3DD-4E8C3F439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7B43E-2EB7-F030-FB40-C5CD26851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71970-F4F4-06B2-43CE-F3E37E08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0C5B9-F75C-B149-4E5C-29537175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5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ABBE9A-4034-BA37-8CEE-6874C14D1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B044D-CCD0-21C2-CD8B-667416D94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840E2-FADF-D2E2-6CEC-C844E8545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53DD-5A3E-434B-A88B-38B54BA58134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83CDF-5CFA-977C-4226-86A1F834F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0CEF8-5DC6-0B39-EF90-7EDF39CCB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A8CC-2680-4F69-948D-4D190C3B1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7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97BF-CD89-C6A5-CC87-C128BAE211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Points to Consider in Constructing Grammar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B8875-61B6-69C1-5E88-DCA772E08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5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5CF2-31E0-A8DA-7D70-F96077BF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7AA66-2052-CAA0-A815-045CF8C65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9. Fair Distractors in Multiple-Choice Questions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In multiple-choice items, the distractors (wrong answers) should be plausible but clearly incorrect. They should not mislead the learner based on ambiguity or tricky phrasing.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8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110E-B788-AD94-6E7C-29ACCD42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50A86-8739-63E5-595F-F6A97B179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10. Testing Form, Meaning, and Use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Grammar items should assess learners’ understanding of the form (how the structure is made), meaning (what the structure means), and use (when and why it is used). This provides a comprehensive evaluation of their grammatical competence.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CECD-5604-AE71-34E8-D49359E2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060FB-922A-F018-A509-E2823970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11. Avoid Overly Tricky or Ambiguous Questions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While some complexity is expected, overly tricky questions may test a learner’s ability to guess or detect patterns rather than their grammatical knowledge. The goal is to test understanding, not puzzle-solving skills.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59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12BC-B431-7EF8-7E35-99493797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4308-8200-F688-9DCD-D6D532B0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12. Feedback Mechanism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Consider the types of feedback that can be provided after the test. Well-constructed items can inform learners not just of their errors but of the reasons behind those errors, enhancing their learning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75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1AB9-A858-3DDF-F52E-971ED74F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3F5A5-AECC-D5A2-8C77-30AD3BA1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Clarity of Instructions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Instructions should be simple and unambiguous. Complex wording may confuse learners, leading to misinterpretation of the task, which affects the accuracy of assessment.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8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0B2D0-8E94-CA5A-EE7F-688CE2B8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A2AB-6BA7-13BB-AD5A-922103344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2. Contextual Relevance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The grammar items should be embedded in a meaningful context that reflects real-world language use. Isolated or out-of-context sentences often fail to demonstrate how grammar functions in communication.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1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034A8-CD79-7485-2114-86DA426C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78CB-21A7-86F9-0795-2F1C8F39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3. Level Appropriateness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Grammar items must be suitable for the learners’ proficiency level. Avoid overcomplicating the questions with vocabulary or sentence structures beyond their current understanding.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7C543-1080-9FD6-52F3-05C60649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F7BBF-3AEF-E362-2A41-46DF77E3F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4. Variety in Item Types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Use a mix of question types (e.g., multiple-choice, fill-in-the-blank, sentence correction, sentence completion) to assess different aspects of grammatical knowledge, such as form, meaning, and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9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90392-5C6E-F20E-E7C6-0FDA75C2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50D1F-716B-5FF7-9C13-25D8FCCCA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5. Focus on Target Structures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Ensure that the items directly assess the grammatical structures intended. Avoid including irrelevant or overly complex language that might distract from the key focus.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61884-93E8-E1D0-54BC-1C9FBE15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39F2-1F73-5DB8-C3DD-4AEE808DD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6. Balanced Difficulty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Items should vary in difficulty to distinguish between different proficiency levels. Include some straightforward questions and others that require deeper understanding or application of grammar.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3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E5EC2-92CE-8CB9-9549-5B73E415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9E16C-98E1-0FE8-C925-510D0F3EB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7. Error Avoidance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Ensure that grammar items are free of mistakes, either in terms of grammar or presentation. Errors can confuse learners and undermine the credibility of the test.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46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E3869-2326-1BB2-605F-E6E89BCF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29EB-6A45-D7A5-7CE2-33081448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8. Cultural and Contextual Sensitivity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/>
              <a:t>Avoid content that could be culturally or contextually biased, which might alienate or confuse learners from diverse backgrounds. Grammar items should be universally understandable and inclusive.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5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Points to Consider in Constructing Grammar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Soozandehfar</dc:creator>
  <cp:lastModifiedBy>Dr. Soozandehfar</cp:lastModifiedBy>
  <cp:revision>1</cp:revision>
  <dcterms:created xsi:type="dcterms:W3CDTF">2024-09-29T05:56:00Z</dcterms:created>
  <dcterms:modified xsi:type="dcterms:W3CDTF">2024-09-29T05:56:00Z</dcterms:modified>
</cp:coreProperties>
</file>