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2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46C6B8-4935-8FCE-584B-62DB9E5B2E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3D049D-86FF-E51A-F569-A2233C32DA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75C6BA-7391-8D4A-F572-133261349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AEB1E0-11F3-4FEC-C353-2EB5F4BB7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A62A6-3D3F-21F6-B4F1-1F01713BB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8479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E4AA4-3819-843F-9DF0-CECF4B2E24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46CC21-3373-3CBB-7CD0-9D58C5C08E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28479E-298C-68BE-8C9B-9800F37C0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2F6695-A95C-7239-FD25-B9C78B0E2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B63055-DC37-A963-3485-6708B6FF6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92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9FF179-DA5E-5B0A-09DD-FC7962B2270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31E7EA-F151-E443-FF46-2BFCB05398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BD1C72-11B4-BFA1-B437-99E9FEA85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1A7D18-DFDB-90FE-D3C4-48F8C04673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9483DB-8FFE-99FE-D8A0-1C5AEECE8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077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8FEF0-E012-3A3B-83D7-3C3142F3CA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6B599C-A559-6821-A889-0C1D6507D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7686C-ACF9-F598-164C-9A52B8999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5B1F71-66C3-8221-E073-EC51D5964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0E9748-EC2E-0A4C-D2E9-934C97FF9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91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854889-DF1E-57E9-2EE8-CD2904F6A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17AF87-3DB7-E2A0-5E69-78BFF1F3F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89DFA3-CC82-6281-D0F9-A329CB3E5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D47ED6-793B-5231-9814-72A480144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7EE59F-7608-A93B-744C-A2FC71386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154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3146BD-D961-BF3C-0A5F-80F47353E1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02CEF0-4C5B-457B-72C5-8D6716B6D99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824157-A416-FB85-9999-D87B6EA8FF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DE8764-8864-5EA0-0AD1-99DF6394A8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8F7E266-8520-E41A-EC39-8678A9CCA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D9B3DD-11C9-79C2-FF37-6515AD48F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441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DC789-B9BE-6DD3-71B2-FBE3EAA38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AC2991-08C3-F408-0D91-550855F06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4500EC-F664-2D01-0968-8005E3437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6DA2BA1-0242-52F1-E60A-BF6E84CAF2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7414D4-2EC9-E77E-629A-94E7ED7FDD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E854423-5D27-C727-BCC8-7548B6908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1B5C4F-14E2-0BAE-8E0D-8087C432C1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75AEFDC-50A7-330E-5AFD-DF45BA347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746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4D35E-EC54-0922-3053-8A23A0B06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395BA6-F15A-524D-8963-6B9428AF1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A98237-3DF8-30EE-C8CC-A51041DA0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6B4A63-5A79-17BB-CF80-C41310B93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145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2003D0F-8BF9-47F6-E8C0-B9AFAEC57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AE7EC4-BDA4-2B06-F4CE-0B8C5C3031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E6F86F-BF3A-23FF-82A1-F549E0566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9732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92E26-15E0-0316-0632-6B4F851AF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449DE9-BF86-3D43-7004-0ECFD30B64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BE1863-916E-4664-68B2-AA658E17EFC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3BC906-9468-C1C4-2E0F-4E301AD8F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CF73F6-389D-EFE7-2641-97011B69C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B442D7-44A4-20D9-10C3-80EC23B13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748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5F923-2DB6-B349-7D33-F8AF96B5D0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A0A184-59E4-8200-6EE8-360C048E9D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E20280-46E3-430F-BB45-1320F4B18C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6868AB-2EA2-5428-B332-4C0C19E10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035062-4D0E-0A8E-EC42-5D22E3500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266F85-415A-BD74-83B7-83A2414AF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9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C7BF05C-8CE5-0E87-5A5A-2A674C9062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9C32F3-76E3-DA5B-D07E-8FCF10D785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D92D68-47AC-3C57-A8E2-0A4AAA7C99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71D511-0ED1-4AA9-8397-0246E99A4556}" type="datetimeFigureOut">
              <a:rPr lang="en-US" smtClean="0"/>
              <a:t>9/30/2024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F54D7-2C57-C9D3-AA7C-A6C967B074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3B2BB8-CF7F-0C34-6B90-F6F1F233ED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66EE0B-7749-4C36-9A37-B1749F7CC0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950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317C8-B98C-63AA-E728-663CC54F1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Fundamentals of Language Teaching through Technology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CDC94D-0D51-BAE9-A903-80121C877D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500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64E99-B90A-7772-40E0-6DA4BC2FD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FEF060-95D3-B841-CBD2-ACACDC2F7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Automated Assessment Tools</a:t>
            </a:r>
            <a:r>
              <a:rPr lang="en-US" dirty="0"/>
              <a:t>: These tools provide instant feedback on language tasks, such as pronunciation, grammar, or writing, often powered by AI. They help learners track their progress without needing constant teacher input.</a:t>
            </a:r>
          </a:p>
        </p:txBody>
      </p:sp>
    </p:spTree>
    <p:extLst>
      <p:ext uri="{BB962C8B-B14F-4D97-AF65-F5344CB8AC3E}">
        <p14:creationId xmlns:p14="http://schemas.microsoft.com/office/powerpoint/2010/main" val="2499286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09F522-0D77-0983-D2BA-53A9F2B9F8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00A6D1-81F3-0391-DA61-09C75D181C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Virtual Reality (VR) &amp; Augmented Reality (AR)</a:t>
            </a:r>
            <a:r>
              <a:rPr lang="en-US" dirty="0"/>
              <a:t>: These emerging technologies allow for immersive language experiences. Learners can engage in virtual environments where they interact in the target language.</a:t>
            </a:r>
          </a:p>
        </p:txBody>
      </p:sp>
    </p:spTree>
    <p:extLst>
      <p:ext uri="{BB962C8B-B14F-4D97-AF65-F5344CB8AC3E}">
        <p14:creationId xmlns:p14="http://schemas.microsoft.com/office/powerpoint/2010/main" val="41326533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30D020-AC3F-26F4-2824-C1BB2337A7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DDAF96-9C44-74EE-AFD1-A2041E300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Data Analytics</a:t>
            </a:r>
            <a:r>
              <a:rPr lang="en-US" dirty="0"/>
              <a:t>: Tracking learner performance through digital tools and analytics to personalize the learning experience, identifying strengths and weaknesses.</a:t>
            </a:r>
          </a:p>
        </p:txBody>
      </p:sp>
    </p:spTree>
    <p:extLst>
      <p:ext uri="{BB962C8B-B14F-4D97-AF65-F5344CB8AC3E}">
        <p14:creationId xmlns:p14="http://schemas.microsoft.com/office/powerpoint/2010/main" val="1264702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06ACD1-79EF-F006-DA10-B7D3A10A24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36855-5CC9-6FD1-0454-A65C52EE65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These fundamentals or key elements focus on enhancing language learning through the effective use of digital tools, making it more interactive, accessible, and adaptable to individual needs.</a:t>
            </a:r>
          </a:p>
        </p:txBody>
      </p:sp>
    </p:spTree>
    <p:extLst>
      <p:ext uri="{BB962C8B-B14F-4D97-AF65-F5344CB8AC3E}">
        <p14:creationId xmlns:p14="http://schemas.microsoft.com/office/powerpoint/2010/main" val="9404783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7764A-B197-CAE5-EEB0-184789F7D2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Core principles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660C3A-01F9-FAD3-9BAC-179ABE686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en-US" b="1" dirty="0"/>
              <a:t>Integration of Digital Tools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Learning Management Systems (LMS)</a:t>
            </a:r>
            <a:r>
              <a:rPr lang="en-US" dirty="0"/>
              <a:t>: Platforms like Moodle or Blackboard allow teachers to organize materials, communicate with students, and track progress.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Language Learning Apps</a:t>
            </a:r>
            <a:r>
              <a:rPr lang="en-US" dirty="0"/>
              <a:t>: Apps like Duolingo, </a:t>
            </a:r>
            <a:r>
              <a:rPr lang="en-US" dirty="0" err="1"/>
              <a:t>Memrise</a:t>
            </a:r>
            <a:r>
              <a:rPr lang="en-US" dirty="0"/>
              <a:t>, or </a:t>
            </a:r>
            <a:r>
              <a:rPr lang="en-US" dirty="0" err="1"/>
              <a:t>Babbel</a:t>
            </a:r>
            <a:r>
              <a:rPr lang="en-US" dirty="0"/>
              <a:t> provide structured, interactive lessons with real-time feedback.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Multimedia Resources</a:t>
            </a:r>
            <a:r>
              <a:rPr lang="en-US" dirty="0"/>
              <a:t>: Videos, podcasts, interactive games, and digital flashcards make learning more dynamic.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0502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CD81EC-048B-0C6A-8FA9-F6B13389B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78648-86AD-6E2B-33FC-1325FF7B6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2. Personalization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Adaptive Learning Systems</a:t>
            </a:r>
            <a:r>
              <a:rPr lang="en-US" dirty="0"/>
              <a:t>: AI-powered tools can adjust content and difficulty based on the learner’s pace and performance. This ensures that students get targeted practice in areas where they need the most help.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Customization of Content</a:t>
            </a:r>
            <a:r>
              <a:rPr lang="en-US" dirty="0"/>
              <a:t>: Teachers can tailor lessons to specific learners' needs, interests, and proficiency levels using digital platforms.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7179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344EE-7D51-12C9-0F1B-46C55729F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2E75E-CA6A-3E15-7AB6-9DA0D1C62A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b="1" dirty="0"/>
              <a:t>3. Interactive and Immersive Learning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Gamification</a:t>
            </a:r>
            <a:r>
              <a:rPr lang="en-US" dirty="0"/>
              <a:t>: Introducing game elements like rewards, points, and challenges into learning apps can motivate students and make practice enjoyable.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Augmented Reality (AR) &amp; Virtual Reality (VR)</a:t>
            </a:r>
            <a:r>
              <a:rPr lang="en-US" dirty="0"/>
              <a:t>: These technologies create immersive environments where learners can practice language in real-life scenarios or cultural contexts.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Simulations</a:t>
            </a:r>
            <a:r>
              <a:rPr lang="en-US" dirty="0"/>
              <a:t>: Virtual classrooms or real-world simulations provide opportunities to practice conversations, vocabulary, and situational language use.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16443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CCF9D-1702-0552-0038-0BE42D895A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A4F12D-9193-C66C-A835-1CF57A99DA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4. Collaboration and Communication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Online Collaboration Tools</a:t>
            </a:r>
            <a:r>
              <a:rPr lang="en-US" dirty="0"/>
              <a:t>: Platforms like Google Meet, Zoom, and Microsoft Teams facilitate live interactions, group work, and discussions in the target language.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Discussion Forums and Social Media</a:t>
            </a:r>
            <a:r>
              <a:rPr lang="en-US" dirty="0"/>
              <a:t>: These platforms enable students to engage in conversations with native speakers or peers, providing real-world language practice.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5551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6B900-DA82-419B-A566-3CAF11993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33B7C-FCC6-CCD0-9619-1942E9218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5. Access to Authentic Language Materials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Content from Native Speakers</a:t>
            </a:r>
            <a:r>
              <a:rPr lang="en-US" dirty="0"/>
              <a:t>: Podcasts, YouTube videos, blogs, and online newspapers expose learners to authentic, everyday language usage.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Real-Time Translation Tools</a:t>
            </a:r>
            <a:r>
              <a:rPr lang="en-US" dirty="0"/>
              <a:t>: Applications like Google Translate or </a:t>
            </a:r>
            <a:r>
              <a:rPr lang="en-US" dirty="0" err="1"/>
              <a:t>DeepL</a:t>
            </a:r>
            <a:r>
              <a:rPr lang="en-US" dirty="0"/>
              <a:t> allow learners to understand and practice translations instantly, although careful guidance is needed to prevent over-reliance.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19322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6217A7-756A-F397-25E6-03E3B7BA6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7DD838-4DEA-72CD-B062-CAF2ECC9AC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6. Automated Feedback and Assessment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AI-Driven Feedback</a:t>
            </a:r>
            <a:r>
              <a:rPr lang="en-US" dirty="0"/>
              <a:t>: Tools like Grammarly or speech recognition software provide instant feedback on pronunciation, grammar, and writing.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Automated Assessments</a:t>
            </a:r>
            <a:r>
              <a:rPr lang="en-US" dirty="0"/>
              <a:t>: Online quizzes, writing assessments, and language proficiency tests can be administered automatically, allowing learners to gauge their progress without waiting for instructor feedback.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8712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200997-2608-67D2-BAD5-ACE6EE6E41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34C6B-9600-4F8C-9FCE-85695EF4BB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"Fundamentals of Language Teaching through Technology" refers to the core principles and approaches used to integrate technology into language learning.</a:t>
            </a:r>
          </a:p>
        </p:txBody>
      </p:sp>
    </p:spTree>
    <p:extLst>
      <p:ext uri="{BB962C8B-B14F-4D97-AF65-F5344CB8AC3E}">
        <p14:creationId xmlns:p14="http://schemas.microsoft.com/office/powerpoint/2010/main" val="40543622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6E7A9-F894-011D-9E4C-A6BBCF77C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299B62-8FFC-C022-DEFC-03D4A30BF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7. Flexibility and Accessibility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Asynchronous Learning</a:t>
            </a:r>
            <a:r>
              <a:rPr lang="en-US" dirty="0"/>
              <a:t>: Students can learn at their own pace through pre-recorded videos, downloadable materials, or apps, making it easier to fit language learning into their schedule.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Mobile-Assisted Language Learning (MALL)</a:t>
            </a:r>
            <a:r>
              <a:rPr lang="en-US" dirty="0"/>
              <a:t>: Learning on mobile devices allows students to study on-the-go, access lessons anywhere, and make learning more convenient.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888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A4DB7-DD59-ED7F-FD9B-7356546C71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8113B9-98D7-3DD8-FF04-306A48C1C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8. Data-Driven Teaching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Learner Analytics</a:t>
            </a:r>
            <a:r>
              <a:rPr lang="en-US" dirty="0"/>
              <a:t>: Teachers can analyze data on student performance, such as quiz scores or activity logs, to identify strengths, weaknesses, and trends. This helps in personalizing learning and improving outcomes.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Adaptive Testing</a:t>
            </a:r>
            <a:r>
              <a:rPr lang="en-US" dirty="0"/>
              <a:t>: Tools that adjust the difficulty of tests based on the learner’s answers to accurately gauge their level of proficiency.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12606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31BAE6-D4E4-D619-BAF6-7742F29E3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8A05A0-7806-0C98-D764-D54DCD5D13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9. Engagement through Multimodal Learning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Visual, Auditory, and Kinesthetic</a:t>
            </a:r>
            <a:r>
              <a:rPr lang="en-US" dirty="0"/>
              <a:t>: Integrating different media (videos, audio, interactive tasks) ensures learners with different styles can benefit, making language teaching more inclusive.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143885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A8ACCC-CABD-15C8-5BCD-3F7B244DA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873AEC-9488-CBB7-BB45-41F0A0C58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10. Collaboration between Educators and </a:t>
            </a:r>
            <a:r>
              <a:rPr lang="en-US" b="1"/>
              <a:t>Technology Providers</a:t>
            </a:r>
          </a:p>
          <a:p>
            <a:pPr marL="0" indent="0">
              <a:buNone/>
            </a:pPr>
            <a:endParaRPr lang="en-US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Teacher Training</a:t>
            </a:r>
            <a:r>
              <a:rPr lang="en-US" dirty="0"/>
              <a:t>: Teachers need training to effectively use technology in the classroom, such as learning how to operate new platforms, designing tech-based lessons, and troubleshooting common issues.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Continuous Development</a:t>
            </a:r>
            <a:r>
              <a:rPr lang="en-US" dirty="0"/>
              <a:t>: Teachers and language technology providers should collaborate to keep content up-to-date and aligned with language learning best practices and curricula.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782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6A16F-0B99-3C59-7D7E-8F559E8E6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Key Elements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30AB1E-C122-2661-D900-9938AD0C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/>
          </a:p>
          <a:p>
            <a:r>
              <a:rPr lang="en-US" b="1" dirty="0"/>
              <a:t>Blended Learning</a:t>
            </a:r>
            <a:r>
              <a:rPr lang="en-US" dirty="0"/>
              <a:t>: Combining traditional classroom teaching with digital resources and online platforms. This includes tools like Learning Management Systems (LMS), virtual classrooms, and multimedia resources.</a:t>
            </a:r>
          </a:p>
        </p:txBody>
      </p:sp>
    </p:spTree>
    <p:extLst>
      <p:ext uri="{BB962C8B-B14F-4D97-AF65-F5344CB8AC3E}">
        <p14:creationId xmlns:p14="http://schemas.microsoft.com/office/powerpoint/2010/main" val="698143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2442D-9CCA-47F7-C32D-9A6DDA382F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DBE8D-4CF0-BF20-55C0-16E9913962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Computer-Assisted Language Learning (CALL)</a:t>
            </a:r>
            <a:r>
              <a:rPr lang="en-US" dirty="0"/>
              <a:t>: Using software, apps, or online platforms specifically designed to help learners develop language skills. CALL programs may include grammar exercises, vocabulary builders, and pronunciation tools.</a:t>
            </a:r>
          </a:p>
        </p:txBody>
      </p:sp>
    </p:spTree>
    <p:extLst>
      <p:ext uri="{BB962C8B-B14F-4D97-AF65-F5344CB8AC3E}">
        <p14:creationId xmlns:p14="http://schemas.microsoft.com/office/powerpoint/2010/main" val="900644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EC201C-CDFE-C666-6966-53D66B99B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769F7D-AAF7-CA1F-64CC-7948947137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Mobile-Assisted Language Learning (MALL)</a:t>
            </a:r>
            <a:r>
              <a:rPr lang="en-US" dirty="0"/>
              <a:t>: Learning a language through mobile devices (phones, tablets), often involving apps or mobile-friendly websites that facilitate anytime, anywhere learning.</a:t>
            </a:r>
          </a:p>
        </p:txBody>
      </p:sp>
    </p:spTree>
    <p:extLst>
      <p:ext uri="{BB962C8B-B14F-4D97-AF65-F5344CB8AC3E}">
        <p14:creationId xmlns:p14="http://schemas.microsoft.com/office/powerpoint/2010/main" val="3474504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21709D-96B3-67E6-69A9-1FE0F5A11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60746A-4A3D-E48C-2283-39938633F8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Interactive Multimedia</a:t>
            </a:r>
            <a:r>
              <a:rPr lang="en-US" dirty="0"/>
              <a:t>: Using videos, audio recordings, games, and simulations to create a rich language-learning experience. Tools like language learning apps (e.g., Duolingo, </a:t>
            </a:r>
            <a:r>
              <a:rPr lang="en-US" dirty="0" err="1"/>
              <a:t>Memrise</a:t>
            </a:r>
            <a:r>
              <a:rPr lang="en-US" dirty="0"/>
              <a:t>) use multimedia to make learning more engaging.</a:t>
            </a:r>
          </a:p>
        </p:txBody>
      </p:sp>
    </p:spTree>
    <p:extLst>
      <p:ext uri="{BB962C8B-B14F-4D97-AF65-F5344CB8AC3E}">
        <p14:creationId xmlns:p14="http://schemas.microsoft.com/office/powerpoint/2010/main" val="32760370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32EE2-832B-5F5B-9659-959C15F441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305076-3138-786B-FC78-1F91D5E379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Online Communication Tools</a:t>
            </a:r>
            <a:r>
              <a:rPr lang="en-US" dirty="0"/>
              <a:t>: Utilizing communication platforms like Zoom, Skype, or even chatbots to foster interaction in the target language. These tools can simulate real-life conversations and offer instant feedback.</a:t>
            </a:r>
          </a:p>
        </p:txBody>
      </p:sp>
    </p:spTree>
    <p:extLst>
      <p:ext uri="{BB962C8B-B14F-4D97-AF65-F5344CB8AC3E}">
        <p14:creationId xmlns:p14="http://schemas.microsoft.com/office/powerpoint/2010/main" val="35285557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4CA1A3-5844-B48C-6302-102130471C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3F8A56-28C0-4B10-9700-634B77C7E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Gamification</a:t>
            </a:r>
            <a:r>
              <a:rPr lang="en-US" dirty="0"/>
              <a:t>: Integrating elements of game design (points, levels, challenges) into learning platforms to make language acquisition more engaging and motivating.</a:t>
            </a:r>
          </a:p>
        </p:txBody>
      </p:sp>
    </p:spTree>
    <p:extLst>
      <p:ext uri="{BB962C8B-B14F-4D97-AF65-F5344CB8AC3E}">
        <p14:creationId xmlns:p14="http://schemas.microsoft.com/office/powerpoint/2010/main" val="4180167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EF7412-3F53-7E9E-5368-648BEE4F8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4021B-31C7-2934-D8F5-A7704D6B7F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Artificial Intelligence (AI)</a:t>
            </a:r>
            <a:r>
              <a:rPr lang="en-US" dirty="0"/>
              <a:t>: AI-driven tools can personalize language learning by adapting to the learner's proficiency level and providing tailored feedback. Examples include chatbots and intelligent tutoring systems.</a:t>
            </a:r>
          </a:p>
        </p:txBody>
      </p:sp>
    </p:spTree>
    <p:extLst>
      <p:ext uri="{BB962C8B-B14F-4D97-AF65-F5344CB8AC3E}">
        <p14:creationId xmlns:p14="http://schemas.microsoft.com/office/powerpoint/2010/main" val="32987469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999</Words>
  <Application>Microsoft Office PowerPoint</Application>
  <PresentationFormat>Widescreen</PresentationFormat>
  <Paragraphs>57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Calibri</vt:lpstr>
      <vt:lpstr>Calibri Light</vt:lpstr>
      <vt:lpstr>Office Theme</vt:lpstr>
      <vt:lpstr>Fundamentals of Language Teaching through Technology</vt:lpstr>
      <vt:lpstr>PowerPoint Presentation</vt:lpstr>
      <vt:lpstr>Key Elements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Core principles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Dr. Soozandehfar</dc:creator>
  <cp:lastModifiedBy>Dr. Soozandehfar</cp:lastModifiedBy>
  <cp:revision>2</cp:revision>
  <dcterms:created xsi:type="dcterms:W3CDTF">2024-09-30T05:15:13Z</dcterms:created>
  <dcterms:modified xsi:type="dcterms:W3CDTF">2024-09-30T05:48:40Z</dcterms:modified>
</cp:coreProperties>
</file>