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6" r:id="rId3"/>
    <p:sldId id="257" r:id="rId4"/>
    <p:sldId id="260" r:id="rId5"/>
    <p:sldId id="261" r:id="rId6"/>
    <p:sldId id="262" r:id="rId7"/>
    <p:sldId id="263" r:id="rId8"/>
    <p:sldId id="264" r:id="rId9"/>
    <p:sldId id="265" r:id="rId10"/>
    <p:sldId id="266" r:id="rId11"/>
    <p:sldId id="268" r:id="rId12"/>
    <p:sldId id="269" r:id="rId13"/>
    <p:sldId id="267"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6" r:id="rId40"/>
    <p:sldId id="297" r:id="rId41"/>
    <p:sldId id="298" r:id="rId42"/>
    <p:sldId id="299" r:id="rId43"/>
    <p:sldId id="300" r:id="rId44"/>
    <p:sldId id="301" r:id="rId45"/>
    <p:sldId id="306" r:id="rId46"/>
    <p:sldId id="307" r:id="rId47"/>
    <p:sldId id="308" r:id="rId48"/>
    <p:sldId id="311" r:id="rId49"/>
    <p:sldId id="310" r:id="rId50"/>
    <p:sldId id="312" r:id="rId51"/>
    <p:sldId id="313" r:id="rId52"/>
    <p:sldId id="314" r:id="rId53"/>
    <p:sldId id="315" r:id="rId54"/>
    <p:sldId id="316" r:id="rId55"/>
    <p:sldId id="317" r:id="rId56"/>
    <p:sldId id="318" r:id="rId57"/>
    <p:sldId id="319" r:id="rId58"/>
    <p:sldId id="320" r:id="rId59"/>
    <p:sldId id="321" r:id="rId60"/>
    <p:sldId id="322" r:id="rId61"/>
    <p:sldId id="324" r:id="rId62"/>
    <p:sldId id="325" r:id="rId63"/>
    <p:sldId id="326" r:id="rId64"/>
    <p:sldId id="327" r:id="rId65"/>
    <p:sldId id="328" r:id="rId66"/>
    <p:sldId id="329" r:id="rId67"/>
    <p:sldId id="333" r:id="rId68"/>
    <p:sldId id="330" r:id="rId69"/>
    <p:sldId id="331" r:id="rId70"/>
    <p:sldId id="332" r:id="rId71"/>
    <p:sldId id="334" r:id="rId72"/>
    <p:sldId id="335" r:id="rId73"/>
    <p:sldId id="336" r:id="rId74"/>
    <p:sldId id="337" r:id="rId75"/>
    <p:sldId id="338" r:id="rId76"/>
    <p:sldId id="339" r:id="rId77"/>
    <p:sldId id="340" r:id="rId78"/>
    <p:sldId id="341" r:id="rId79"/>
    <p:sldId id="342" r:id="rId80"/>
    <p:sldId id="343" r:id="rId81"/>
    <p:sldId id="344" r:id="rId82"/>
    <p:sldId id="345" r:id="rId8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73" autoAdjust="0"/>
    <p:restoredTop sz="94660"/>
  </p:normalViewPr>
  <p:slideViewPr>
    <p:cSldViewPr snapToGrid="0">
      <p:cViewPr varScale="1">
        <p:scale>
          <a:sx n="74" d="100"/>
          <a:sy n="74" d="100"/>
        </p:scale>
        <p:origin x="45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10/10/2021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Techniques &amp; Principles in Language Teaching</a:t>
            </a:r>
            <a:endParaRPr lang="en-US" dirty="0"/>
          </a:p>
        </p:txBody>
      </p:sp>
      <p:sp>
        <p:nvSpPr>
          <p:cNvPr id="3" name="Subtitle 2"/>
          <p:cNvSpPr>
            <a:spLocks noGrp="1"/>
          </p:cNvSpPr>
          <p:nvPr>
            <p:ph type="subTitle" idx="1"/>
          </p:nvPr>
        </p:nvSpPr>
        <p:spPr/>
        <p:txBody>
          <a:bodyPr/>
          <a:lstStyle/>
          <a:p>
            <a:pPr algn="l"/>
            <a:r>
              <a:rPr lang="en-US" dirty="0" smtClean="0"/>
              <a:t>Diane Larsen-Freeman</a:t>
            </a:r>
          </a:p>
          <a:p>
            <a:pPr algn="l"/>
            <a:r>
              <a:rPr lang="en-US" dirty="0" smtClean="0"/>
              <a:t>Marti Anderson</a:t>
            </a:r>
            <a:endParaRPr lang="en-US" dirty="0"/>
          </a:p>
        </p:txBody>
      </p:sp>
    </p:spTree>
    <p:extLst>
      <p:ext uri="{BB962C8B-B14F-4D97-AF65-F5344CB8AC3E}">
        <p14:creationId xmlns:p14="http://schemas.microsoft.com/office/powerpoint/2010/main" val="1527198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Learning of another lg. should be the same as the acquisition of the NL (inductive learning).</a:t>
            </a:r>
          </a:p>
          <a:p>
            <a:r>
              <a:rPr lang="en-US" dirty="0" smtClean="0"/>
              <a:t>Major challenge of teaching: getting students to overcome the habits of their NL</a:t>
            </a:r>
          </a:p>
          <a:p>
            <a:r>
              <a:rPr lang="en-US" dirty="0" smtClean="0"/>
              <a:t>Speaking is more basic to lg. than the written form (natural order).</a:t>
            </a:r>
          </a:p>
          <a:p>
            <a:r>
              <a:rPr lang="en-US" dirty="0" smtClean="0"/>
              <a:t>Lg. cannot be separated from culture.</a:t>
            </a:r>
          </a:p>
          <a:p>
            <a:endParaRPr lang="en-US" dirty="0"/>
          </a:p>
        </p:txBody>
      </p:sp>
    </p:spTree>
    <p:extLst>
      <p:ext uri="{BB962C8B-B14F-4D97-AF65-F5344CB8AC3E}">
        <p14:creationId xmlns:p14="http://schemas.microsoft.com/office/powerpoint/2010/main" val="3179546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685800"/>
            <a:ext cx="10018713" cy="6172199"/>
          </a:xfrm>
        </p:spPr>
        <p:txBody>
          <a:bodyPr>
            <a:normAutofit/>
          </a:bodyPr>
          <a:lstStyle/>
          <a:p>
            <a:r>
              <a:rPr lang="en-US" dirty="0" smtClean="0"/>
              <a:t>One problem with ALM: students’ inability to transfer classroom habits to communication use outside it.</a:t>
            </a:r>
          </a:p>
          <a:p>
            <a:endParaRPr lang="en-US" dirty="0" smtClean="0"/>
          </a:p>
          <a:p>
            <a:r>
              <a:rPr lang="en-US" dirty="0" smtClean="0"/>
              <a:t>The idea of lg. learning as habit formation was challenged by Chomsky (speakers have a knowledge of underlying abstract rules, which allow them to understand and create novel utterances)</a:t>
            </a:r>
          </a:p>
          <a:p>
            <a:endParaRPr lang="en-US" dirty="0" smtClean="0"/>
          </a:p>
          <a:p>
            <a:r>
              <a:rPr lang="en-US" dirty="0" smtClean="0"/>
              <a:t>Lg. is rule formation rather than habit formation.</a:t>
            </a:r>
          </a:p>
          <a:p>
            <a:endParaRPr lang="en-US" dirty="0" smtClean="0"/>
          </a:p>
          <a:p>
            <a:r>
              <a:rPr lang="en-US" dirty="0" smtClean="0"/>
              <a:t>Lg. acquisition must be a procedure whereby people use their own thinking processes, or cognition, to discover the rules of the lg. they are acquiring.</a:t>
            </a:r>
            <a:endParaRPr lang="en-US" dirty="0"/>
          </a:p>
        </p:txBody>
      </p:sp>
    </p:spTree>
    <p:extLst>
      <p:ext uri="{BB962C8B-B14F-4D97-AF65-F5344CB8AC3E}">
        <p14:creationId xmlns:p14="http://schemas.microsoft.com/office/powerpoint/2010/main" val="3206258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685800"/>
            <a:ext cx="10018713" cy="6172200"/>
          </a:xfrm>
        </p:spPr>
        <p:txBody>
          <a:bodyPr>
            <a:normAutofit/>
          </a:bodyPr>
          <a:lstStyle/>
          <a:p>
            <a:r>
              <a:rPr lang="en-US" dirty="0" smtClean="0"/>
              <a:t>Emphasis on human cognition led to the establishment of the </a:t>
            </a:r>
            <a:r>
              <a:rPr lang="en-US" dirty="0" smtClean="0">
                <a:solidFill>
                  <a:schemeClr val="accent1"/>
                </a:solidFill>
              </a:rPr>
              <a:t>Cognitive Code Approach.</a:t>
            </a:r>
          </a:p>
          <a:p>
            <a:endParaRPr lang="en-US" dirty="0" smtClean="0">
              <a:solidFill>
                <a:schemeClr val="accent1"/>
              </a:solidFill>
            </a:endParaRPr>
          </a:p>
          <a:p>
            <a:r>
              <a:rPr lang="en-US" dirty="0" smtClean="0">
                <a:solidFill>
                  <a:schemeClr val="tx2"/>
                </a:solidFill>
              </a:rPr>
              <a:t>Learners are responsible for their own learning (learner autonomy).</a:t>
            </a:r>
          </a:p>
          <a:p>
            <a:endParaRPr lang="en-US" dirty="0" smtClean="0">
              <a:solidFill>
                <a:schemeClr val="tx2"/>
              </a:solidFill>
            </a:endParaRPr>
          </a:p>
          <a:p>
            <a:r>
              <a:rPr lang="en-US" dirty="0" smtClean="0">
                <a:solidFill>
                  <a:schemeClr val="tx2"/>
                </a:solidFill>
              </a:rPr>
              <a:t>Errors are inevitable and are signs that learners were actively testing their hypotheses to discover rules of TL.</a:t>
            </a:r>
          </a:p>
          <a:p>
            <a:endParaRPr lang="en-US" dirty="0" smtClean="0">
              <a:solidFill>
                <a:schemeClr val="tx2"/>
              </a:solidFill>
            </a:endParaRPr>
          </a:p>
          <a:p>
            <a:r>
              <a:rPr lang="en-US" dirty="0" smtClean="0">
                <a:solidFill>
                  <a:schemeClr val="tx2"/>
                </a:solidFill>
              </a:rPr>
              <a:t>No lg. teaching method ever really developed directly from Cognitive Code Approach</a:t>
            </a:r>
          </a:p>
          <a:p>
            <a:endParaRPr lang="en-US" dirty="0" smtClean="0">
              <a:solidFill>
                <a:schemeClr val="tx2"/>
              </a:solidFill>
            </a:endParaRPr>
          </a:p>
          <a:p>
            <a:r>
              <a:rPr lang="en-US" dirty="0" smtClean="0">
                <a:solidFill>
                  <a:schemeClr val="tx2"/>
                </a:solidFill>
              </a:rPr>
              <a:t>Instead, a number of “</a:t>
            </a:r>
            <a:r>
              <a:rPr lang="en-US" dirty="0" smtClean="0">
                <a:solidFill>
                  <a:schemeClr val="accent1"/>
                </a:solidFill>
              </a:rPr>
              <a:t>innovative methods</a:t>
            </a:r>
            <a:r>
              <a:rPr lang="en-US" dirty="0" smtClean="0">
                <a:solidFill>
                  <a:schemeClr val="tx2"/>
                </a:solidFill>
              </a:rPr>
              <a:t>” emerged.</a:t>
            </a:r>
            <a:endParaRPr lang="en-US" dirty="0">
              <a:solidFill>
                <a:schemeClr val="tx2"/>
              </a:solidFill>
            </a:endParaRPr>
          </a:p>
        </p:txBody>
      </p:sp>
    </p:spTree>
    <p:extLst>
      <p:ext uri="{BB962C8B-B14F-4D97-AF65-F5344CB8AC3E}">
        <p14:creationId xmlns:p14="http://schemas.microsoft.com/office/powerpoint/2010/main" val="3175030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Innovative Methods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The Silent </a:t>
            </a:r>
            <a:r>
              <a:rPr lang="en-US" dirty="0"/>
              <a:t>W</a:t>
            </a:r>
            <a:r>
              <a:rPr lang="en-US" dirty="0" smtClean="0"/>
              <a:t>ay </a:t>
            </a:r>
          </a:p>
          <a:p>
            <a:pPr marL="457200" indent="-457200">
              <a:buFont typeface="+mj-lt"/>
              <a:buAutoNum type="arabicPeriod"/>
            </a:pPr>
            <a:r>
              <a:rPr lang="en-US" dirty="0" err="1" smtClean="0"/>
              <a:t>Desuggestopedia</a:t>
            </a:r>
            <a:endParaRPr lang="en-US" dirty="0" smtClean="0"/>
          </a:p>
          <a:p>
            <a:pPr marL="457200" indent="-457200">
              <a:buFont typeface="+mj-lt"/>
              <a:buAutoNum type="arabicPeriod"/>
            </a:pPr>
            <a:r>
              <a:rPr lang="en-US" dirty="0" smtClean="0"/>
              <a:t>Community Language Learning</a:t>
            </a:r>
          </a:p>
          <a:p>
            <a:pPr marL="457200" indent="-457200">
              <a:buFont typeface="+mj-lt"/>
              <a:buAutoNum type="arabicPeriod"/>
            </a:pPr>
            <a:r>
              <a:rPr lang="en-US" dirty="0" smtClean="0"/>
              <a:t>Total Physical Response</a:t>
            </a:r>
            <a:endParaRPr lang="en-US" dirty="0"/>
          </a:p>
        </p:txBody>
      </p:sp>
    </p:spTree>
    <p:extLst>
      <p:ext uri="{BB962C8B-B14F-4D97-AF65-F5344CB8AC3E}">
        <p14:creationId xmlns:p14="http://schemas.microsoft.com/office/powerpoint/2010/main" val="3897811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Silent Way</a:t>
            </a:r>
            <a:endParaRPr lang="en-US" dirty="0"/>
          </a:p>
        </p:txBody>
      </p:sp>
      <p:sp>
        <p:nvSpPr>
          <p:cNvPr id="3" name="Content Placeholder 2"/>
          <p:cNvSpPr>
            <a:spLocks noGrp="1"/>
          </p:cNvSpPr>
          <p:nvPr>
            <p:ph idx="1"/>
          </p:nvPr>
        </p:nvSpPr>
        <p:spPr>
          <a:xfrm>
            <a:off x="1484310" y="1828800"/>
            <a:ext cx="10018713" cy="4864607"/>
          </a:xfrm>
        </p:spPr>
        <p:txBody>
          <a:bodyPr/>
          <a:lstStyle/>
          <a:p>
            <a:r>
              <a:rPr lang="en-US" dirty="0" smtClean="0"/>
              <a:t>Basic principle: teaching should be subordinated to learning.</a:t>
            </a:r>
          </a:p>
          <a:p>
            <a:endParaRPr lang="en-US" dirty="0" smtClean="0"/>
          </a:p>
          <a:p>
            <a:r>
              <a:rPr lang="en-US" dirty="0" smtClean="0"/>
              <a:t>Learning is a process we initiate by ourselves by mobilizing our inner resources ( our perception, awareness, cognition, imagination, intuition, creativity).</a:t>
            </a:r>
          </a:p>
          <a:p>
            <a:endParaRPr lang="en-US" dirty="0" smtClean="0"/>
          </a:p>
          <a:p>
            <a:r>
              <a:rPr lang="en-US" dirty="0" smtClean="0"/>
              <a:t>Teachers should start from </a:t>
            </a:r>
            <a:r>
              <a:rPr lang="en-US" dirty="0" err="1" smtClean="0"/>
              <a:t>sth</a:t>
            </a:r>
            <a:r>
              <a:rPr lang="en-US" dirty="0" smtClean="0"/>
              <a:t> the students already know (e.g. sounds)</a:t>
            </a:r>
            <a:endParaRPr lang="en-US" dirty="0"/>
          </a:p>
        </p:txBody>
      </p:sp>
    </p:spTree>
    <p:extLst>
      <p:ext uri="{BB962C8B-B14F-4D97-AF65-F5344CB8AC3E}">
        <p14:creationId xmlns:p14="http://schemas.microsoft.com/office/powerpoint/2010/main" val="16257569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685800"/>
            <a:ext cx="10018713" cy="6172200"/>
          </a:xfrm>
        </p:spPr>
        <p:txBody>
          <a:bodyPr>
            <a:normAutofit/>
          </a:bodyPr>
          <a:lstStyle/>
          <a:p>
            <a:r>
              <a:rPr lang="en-US" dirty="0" smtClean="0"/>
              <a:t>Teacher should give only what help is necessary.</a:t>
            </a:r>
          </a:p>
          <a:p>
            <a:endParaRPr lang="en-US" dirty="0" smtClean="0"/>
          </a:p>
          <a:p>
            <a:r>
              <a:rPr lang="en-US" dirty="0" smtClean="0"/>
              <a:t>Students are responsible for their own learning; they develop their own “inner criteria” for correctness.</a:t>
            </a:r>
          </a:p>
          <a:p>
            <a:endParaRPr lang="en-US" dirty="0" smtClean="0"/>
          </a:p>
          <a:p>
            <a:r>
              <a:rPr lang="en-US" dirty="0" smtClean="0">
                <a:solidFill>
                  <a:schemeClr val="accent1"/>
                </a:solidFill>
              </a:rPr>
              <a:t>Silence </a:t>
            </a:r>
            <a:r>
              <a:rPr lang="en-US" dirty="0" smtClean="0">
                <a:solidFill>
                  <a:schemeClr val="tx2"/>
                </a:solidFill>
              </a:rPr>
              <a:t>is a tool to help foster autonomy; teacher speaks only when necessary.</a:t>
            </a:r>
          </a:p>
          <a:p>
            <a:endParaRPr lang="en-US" dirty="0" smtClean="0">
              <a:solidFill>
                <a:schemeClr val="tx2"/>
              </a:solidFill>
            </a:endParaRPr>
          </a:p>
          <a:p>
            <a:r>
              <a:rPr lang="en-US" dirty="0" smtClean="0">
                <a:solidFill>
                  <a:schemeClr val="tx2"/>
                </a:solidFill>
              </a:rPr>
              <a:t>Meaning is made clear by focusing students’ perceptions, not thru translation.</a:t>
            </a:r>
            <a:endParaRPr lang="en-US" dirty="0">
              <a:solidFill>
                <a:schemeClr val="accent1"/>
              </a:solidFill>
            </a:endParaRPr>
          </a:p>
        </p:txBody>
      </p:sp>
    </p:spTree>
    <p:extLst>
      <p:ext uri="{BB962C8B-B14F-4D97-AF65-F5344CB8AC3E}">
        <p14:creationId xmlns:p14="http://schemas.microsoft.com/office/powerpoint/2010/main" val="228628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84310" y="685800"/>
            <a:ext cx="10018713" cy="6172199"/>
          </a:xfrm>
        </p:spPr>
        <p:txBody>
          <a:bodyPr>
            <a:normAutofit/>
          </a:bodyPr>
          <a:lstStyle/>
          <a:p>
            <a:r>
              <a:rPr lang="en-US" dirty="0" smtClean="0"/>
              <a:t>Teacher’s silence encourages group cooperation.</a:t>
            </a:r>
          </a:p>
          <a:p>
            <a:endParaRPr lang="en-US" dirty="0" smtClean="0"/>
          </a:p>
          <a:p>
            <a:r>
              <a:rPr lang="en-US" dirty="0" smtClean="0"/>
              <a:t>Teacher avoids praises or criticizes to make students more self-reliant.</a:t>
            </a:r>
          </a:p>
          <a:p>
            <a:endParaRPr lang="en-US" dirty="0" smtClean="0"/>
          </a:p>
          <a:p>
            <a:r>
              <a:rPr lang="en-US" dirty="0" smtClean="0"/>
              <a:t>Self-correction of errors</a:t>
            </a:r>
          </a:p>
          <a:p>
            <a:endParaRPr lang="en-US" dirty="0" smtClean="0"/>
          </a:p>
          <a:p>
            <a:r>
              <a:rPr lang="en-US" dirty="0" smtClean="0"/>
              <a:t>A great deal of meaningful practice without repetition</a:t>
            </a:r>
          </a:p>
          <a:p>
            <a:endParaRPr lang="en-US" dirty="0" smtClean="0"/>
          </a:p>
          <a:p>
            <a:r>
              <a:rPr lang="en-US" dirty="0" smtClean="0"/>
              <a:t>Lg. is for self-expression </a:t>
            </a:r>
          </a:p>
          <a:p>
            <a:endParaRPr lang="en-US" dirty="0" smtClean="0"/>
          </a:p>
          <a:p>
            <a:r>
              <a:rPr lang="en-US" dirty="0" smtClean="0"/>
              <a:t>The syllabus is composed of linguistic structures which are constantly being recycled, not arranged in a linear fashion.</a:t>
            </a:r>
          </a:p>
          <a:p>
            <a:endParaRPr lang="en-US" dirty="0"/>
          </a:p>
        </p:txBody>
      </p:sp>
    </p:spTree>
    <p:extLst>
      <p:ext uri="{BB962C8B-B14F-4D97-AF65-F5344CB8AC3E}">
        <p14:creationId xmlns:p14="http://schemas.microsoft.com/office/powerpoint/2010/main" val="2958383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Desuggestopedia</a:t>
            </a:r>
            <a:r>
              <a:rPr lang="en-US" dirty="0" smtClean="0"/>
              <a:t> </a:t>
            </a:r>
            <a:endParaRPr lang="en-US" dirty="0"/>
          </a:p>
        </p:txBody>
      </p:sp>
      <p:sp>
        <p:nvSpPr>
          <p:cNvPr id="3" name="Content Placeholder 2"/>
          <p:cNvSpPr>
            <a:spLocks noGrp="1"/>
          </p:cNvSpPr>
          <p:nvPr>
            <p:ph idx="1"/>
          </p:nvPr>
        </p:nvSpPr>
        <p:spPr/>
        <p:txBody>
          <a:bodyPr>
            <a:normAutofit/>
          </a:bodyPr>
          <a:lstStyle/>
          <a:p>
            <a:r>
              <a:rPr lang="en-US" smtClean="0"/>
              <a:t>The </a:t>
            </a:r>
            <a:r>
              <a:rPr lang="en-US" dirty="0" smtClean="0"/>
              <a:t>reason for our inefficiency is </a:t>
            </a:r>
            <a:r>
              <a:rPr lang="en-US" dirty="0" smtClean="0">
                <a:solidFill>
                  <a:schemeClr val="accent1"/>
                </a:solidFill>
              </a:rPr>
              <a:t>psychological barriers </a:t>
            </a:r>
            <a:r>
              <a:rPr lang="en-US" dirty="0" smtClean="0"/>
              <a:t>to learning.</a:t>
            </a:r>
          </a:p>
          <a:p>
            <a:r>
              <a:rPr lang="en-US" dirty="0" smtClean="0"/>
              <a:t>We only use 5-10% of our mental capacity</a:t>
            </a:r>
          </a:p>
          <a:p>
            <a:r>
              <a:rPr lang="en-US" dirty="0" smtClean="0"/>
              <a:t>To make better use of our reserve capacity, our limitations need to be </a:t>
            </a:r>
            <a:r>
              <a:rPr lang="en-US" dirty="0" err="1" smtClean="0">
                <a:solidFill>
                  <a:schemeClr val="accent1"/>
                </a:solidFill>
              </a:rPr>
              <a:t>desuggested</a:t>
            </a:r>
            <a:r>
              <a:rPr lang="en-US" dirty="0" smtClean="0">
                <a:solidFill>
                  <a:schemeClr val="accent1"/>
                </a:solidFill>
              </a:rPr>
              <a:t>.</a:t>
            </a:r>
          </a:p>
          <a:p>
            <a:r>
              <a:rPr lang="en-US" dirty="0" smtClean="0"/>
              <a:t>One way to stimulate mental reserves: the integration of </a:t>
            </a:r>
            <a:r>
              <a:rPr lang="en-US" dirty="0" smtClean="0">
                <a:solidFill>
                  <a:schemeClr val="accent1"/>
                </a:solidFill>
              </a:rPr>
              <a:t>fine arts</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1358341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Principles</a:t>
            </a:r>
            <a:endParaRPr lang="en-US" dirty="0"/>
          </a:p>
        </p:txBody>
      </p:sp>
      <p:sp>
        <p:nvSpPr>
          <p:cNvPr id="3" name="Content Placeholder 2"/>
          <p:cNvSpPr>
            <a:spLocks noGrp="1"/>
          </p:cNvSpPr>
          <p:nvPr>
            <p:ph idx="1"/>
          </p:nvPr>
        </p:nvSpPr>
        <p:spPr/>
        <p:txBody>
          <a:bodyPr/>
          <a:lstStyle/>
          <a:p>
            <a:r>
              <a:rPr lang="en-US" dirty="0" smtClean="0"/>
              <a:t>Learning is facilitated in a cheerful environment.</a:t>
            </a:r>
          </a:p>
          <a:p>
            <a:r>
              <a:rPr lang="en-US" dirty="0" smtClean="0">
                <a:solidFill>
                  <a:schemeClr val="accent1"/>
                </a:solidFill>
              </a:rPr>
              <a:t>Peripheral learning</a:t>
            </a:r>
            <a:r>
              <a:rPr lang="en-US" dirty="0" smtClean="0"/>
              <a:t>: a student can learn from what is present in the environment, even if his attention is not directed to it.</a:t>
            </a:r>
          </a:p>
          <a:p>
            <a:r>
              <a:rPr lang="en-US" dirty="0" smtClean="0"/>
              <a:t>The teacher should ‘</a:t>
            </a:r>
            <a:r>
              <a:rPr lang="en-US" dirty="0" err="1" smtClean="0"/>
              <a:t>desuggest</a:t>
            </a:r>
            <a:r>
              <a:rPr lang="en-US" dirty="0" smtClean="0"/>
              <a:t>’ psychological barriers.</a:t>
            </a:r>
          </a:p>
          <a:p>
            <a:r>
              <a:rPr lang="en-US" dirty="0" smtClean="0"/>
              <a:t>The teacher should integrate indirect positive suggestions into the learning situations</a:t>
            </a:r>
            <a:r>
              <a:rPr lang="en-US" i="1" dirty="0" smtClean="0"/>
              <a:t>.    e.g. : there is no limit to what you can do</a:t>
            </a:r>
            <a:endParaRPr lang="en-US" i="1" dirty="0"/>
          </a:p>
        </p:txBody>
      </p:sp>
    </p:spTree>
    <p:extLst>
      <p:ext uri="{BB962C8B-B14F-4D97-AF65-F5344CB8AC3E}">
        <p14:creationId xmlns:p14="http://schemas.microsoft.com/office/powerpoint/2010/main" val="1979553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teacher should present and explain the grammar and vocabulary but not dwell on them.</a:t>
            </a:r>
          </a:p>
          <a:p>
            <a:r>
              <a:rPr lang="en-US" dirty="0" smtClean="0"/>
              <a:t>Fine art provides positive suggestions for students.</a:t>
            </a:r>
          </a:p>
          <a:p>
            <a:r>
              <a:rPr lang="en-US" dirty="0" smtClean="0"/>
              <a:t>One way that meaning is made clear is thru native language translation.</a:t>
            </a:r>
            <a:endParaRPr lang="en-US" dirty="0"/>
          </a:p>
        </p:txBody>
      </p:sp>
    </p:spTree>
    <p:extLst>
      <p:ext uri="{BB962C8B-B14F-4D97-AF65-F5344CB8AC3E}">
        <p14:creationId xmlns:p14="http://schemas.microsoft.com/office/powerpoint/2010/main" val="4245097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The Grammar-Translation Method (GTM)</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86895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Communication takes place on ‘two planes’:</a:t>
            </a:r>
          </a:p>
          <a:p>
            <a:pPr marL="457200" indent="-457200">
              <a:buFont typeface="+mj-lt"/>
              <a:buAutoNum type="arabicPeriod"/>
            </a:pPr>
            <a:r>
              <a:rPr lang="en-US" dirty="0" smtClean="0">
                <a:solidFill>
                  <a:schemeClr val="accent1">
                    <a:lumMod val="75000"/>
                  </a:schemeClr>
                </a:solidFill>
              </a:rPr>
              <a:t>conscious plane:</a:t>
            </a:r>
            <a:r>
              <a:rPr lang="en-US" dirty="0" smtClean="0">
                <a:solidFill>
                  <a:schemeClr val="accent1"/>
                </a:solidFill>
              </a:rPr>
              <a:t> </a:t>
            </a:r>
            <a:r>
              <a:rPr lang="en-US" dirty="0" smtClean="0"/>
              <a:t>learners attend to the lg. (linguistic message is encoded).</a:t>
            </a:r>
          </a:p>
          <a:p>
            <a:pPr marL="457200" indent="-457200">
              <a:buFont typeface="+mj-lt"/>
              <a:buAutoNum type="arabicPeriod"/>
            </a:pPr>
            <a:r>
              <a:rPr lang="en-US" dirty="0" smtClean="0">
                <a:solidFill>
                  <a:schemeClr val="accent1">
                    <a:lumMod val="75000"/>
                  </a:schemeClr>
                </a:solidFill>
              </a:rPr>
              <a:t>subconscious plane:</a:t>
            </a:r>
            <a:r>
              <a:rPr lang="en-US" dirty="0" smtClean="0">
                <a:solidFill>
                  <a:schemeClr val="accent1"/>
                </a:solidFill>
              </a:rPr>
              <a:t> </a:t>
            </a:r>
            <a:r>
              <a:rPr lang="en-US" dirty="0" smtClean="0"/>
              <a:t>the music suggests that learning is easy and pleasant.</a:t>
            </a:r>
            <a:endParaRPr lang="en-US" dirty="0"/>
          </a:p>
        </p:txBody>
      </p:sp>
    </p:spTree>
    <p:extLst>
      <p:ext uri="{BB962C8B-B14F-4D97-AF65-F5344CB8AC3E}">
        <p14:creationId xmlns:p14="http://schemas.microsoft.com/office/powerpoint/2010/main" val="3144437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Teacher should avoid repetition in class activities as much as possible. Novelty aids acquisition.</a:t>
            </a:r>
          </a:p>
          <a:p>
            <a:r>
              <a:rPr lang="en-US" dirty="0" smtClean="0"/>
              <a:t>It is desirable that students achieve a state of </a:t>
            </a:r>
            <a:r>
              <a:rPr lang="en-US" dirty="0" err="1" smtClean="0"/>
              <a:t>infantilization</a:t>
            </a:r>
            <a:r>
              <a:rPr lang="en-US" dirty="0" smtClean="0"/>
              <a:t> so that they will be more open to learning.</a:t>
            </a:r>
          </a:p>
          <a:p>
            <a:r>
              <a:rPr lang="en-US" dirty="0" smtClean="0"/>
              <a:t>Errors are corrected gently, not in a direct, confrontational manner.</a:t>
            </a:r>
            <a:endParaRPr lang="en-US" dirty="0"/>
          </a:p>
        </p:txBody>
      </p:sp>
    </p:spTree>
    <p:extLst>
      <p:ext uri="{BB962C8B-B14F-4D97-AF65-F5344CB8AC3E}">
        <p14:creationId xmlns:p14="http://schemas.microsoft.com/office/powerpoint/2010/main" val="1163057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Language Learning (CLL)</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Whole-person learning: </a:t>
            </a:r>
            <a:r>
              <a:rPr lang="en-US" dirty="0" smtClean="0"/>
              <a:t>teachers consider not only their students’ intellect, but they also have some understanding of </a:t>
            </a:r>
          </a:p>
          <a:p>
            <a:pPr marL="0" indent="0">
              <a:buNone/>
            </a:pPr>
            <a:r>
              <a:rPr lang="en-US" dirty="0"/>
              <a:t> </a:t>
            </a:r>
            <a:r>
              <a:rPr lang="en-US" dirty="0" smtClean="0"/>
              <a:t>                            - the relationship among students’ feelings, </a:t>
            </a:r>
          </a:p>
          <a:p>
            <a:pPr marL="0" indent="0">
              <a:buNone/>
            </a:pPr>
            <a:r>
              <a:rPr lang="en-US" dirty="0"/>
              <a:t> </a:t>
            </a:r>
            <a:r>
              <a:rPr lang="en-US" dirty="0" smtClean="0"/>
              <a:t>                            - physical reaction, </a:t>
            </a:r>
          </a:p>
          <a:p>
            <a:pPr marL="0" indent="0">
              <a:buNone/>
            </a:pPr>
            <a:r>
              <a:rPr lang="en-US" dirty="0"/>
              <a:t> </a:t>
            </a:r>
            <a:r>
              <a:rPr lang="en-US" dirty="0" smtClean="0"/>
              <a:t>                            - instinctive protective reactions, </a:t>
            </a:r>
          </a:p>
          <a:p>
            <a:pPr marL="0" indent="0">
              <a:buNone/>
            </a:pPr>
            <a:r>
              <a:rPr lang="en-US" dirty="0"/>
              <a:t> </a:t>
            </a:r>
            <a:r>
              <a:rPr lang="en-US" dirty="0" smtClean="0"/>
              <a:t>                            - desire to learn</a:t>
            </a:r>
            <a:endParaRPr lang="en-US" dirty="0"/>
          </a:p>
        </p:txBody>
      </p:sp>
    </p:spTree>
    <p:extLst>
      <p:ext uri="{BB962C8B-B14F-4D97-AF65-F5344CB8AC3E}">
        <p14:creationId xmlns:p14="http://schemas.microsoft.com/office/powerpoint/2010/main" val="7200967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CLL takes its principles from Counseling Learning approach developed by Charles A. Curran</a:t>
            </a:r>
          </a:p>
          <a:p>
            <a:r>
              <a:rPr lang="en-US" dirty="0" smtClean="0"/>
              <a:t>Curran found that adults often feel threatened by a new learning situation.</a:t>
            </a:r>
          </a:p>
          <a:p>
            <a:r>
              <a:rPr lang="en-US" dirty="0" smtClean="0"/>
              <a:t>One way to deal with students’ fear: teachers to become language </a:t>
            </a:r>
            <a:r>
              <a:rPr lang="en-US" dirty="0" smtClean="0">
                <a:solidFill>
                  <a:schemeClr val="accent1"/>
                </a:solidFill>
              </a:rPr>
              <a:t>counselors; </a:t>
            </a:r>
            <a:r>
              <a:rPr lang="en-US" dirty="0" smtClean="0"/>
              <a:t>i.e. someone who is a skillful </a:t>
            </a:r>
            <a:r>
              <a:rPr lang="en-US" dirty="0" smtClean="0">
                <a:solidFill>
                  <a:schemeClr val="accent1"/>
                </a:solidFill>
              </a:rPr>
              <a:t>‘</a:t>
            </a:r>
            <a:r>
              <a:rPr lang="en-US" dirty="0" err="1" smtClean="0">
                <a:solidFill>
                  <a:schemeClr val="accent1"/>
                </a:solidFill>
              </a:rPr>
              <a:t>understander</a:t>
            </a:r>
            <a:r>
              <a:rPr lang="en-US" dirty="0" smtClean="0">
                <a:solidFill>
                  <a:schemeClr val="accent1"/>
                </a:solidFill>
              </a:rPr>
              <a:t>’ </a:t>
            </a:r>
            <a:r>
              <a:rPr lang="en-US" dirty="0" smtClean="0"/>
              <a:t>of the struggle students face.</a:t>
            </a:r>
            <a:endParaRPr lang="en-US" dirty="0"/>
          </a:p>
        </p:txBody>
      </p:sp>
    </p:spTree>
    <p:extLst>
      <p:ext uri="{BB962C8B-B14F-4D97-AF65-F5344CB8AC3E}">
        <p14:creationId xmlns:p14="http://schemas.microsoft.com/office/powerpoint/2010/main" val="39770494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a:t>
            </a:r>
            <a:endParaRPr lang="en-US" dirty="0"/>
          </a:p>
        </p:txBody>
      </p:sp>
      <p:sp>
        <p:nvSpPr>
          <p:cNvPr id="3" name="Content Placeholder 2"/>
          <p:cNvSpPr>
            <a:spLocks noGrp="1"/>
          </p:cNvSpPr>
          <p:nvPr>
            <p:ph idx="1"/>
          </p:nvPr>
        </p:nvSpPr>
        <p:spPr/>
        <p:txBody>
          <a:bodyPr/>
          <a:lstStyle/>
          <a:p>
            <a:r>
              <a:rPr lang="en-US" dirty="0" smtClean="0"/>
              <a:t>Building a relationship with and among students is very important.</a:t>
            </a:r>
          </a:p>
          <a:p>
            <a:r>
              <a:rPr lang="en-US" dirty="0" smtClean="0"/>
              <a:t>Language is for communication.</a:t>
            </a:r>
          </a:p>
          <a:p>
            <a:r>
              <a:rPr lang="en-US" dirty="0" smtClean="0"/>
              <a:t>Teacher does not stand in front the class to</a:t>
            </a:r>
          </a:p>
          <a:p>
            <a:pPr marL="0" indent="0">
              <a:buNone/>
            </a:pPr>
            <a:r>
              <a:rPr lang="en-US" dirty="0"/>
              <a:t> </a:t>
            </a:r>
            <a:r>
              <a:rPr lang="en-US" dirty="0" smtClean="0"/>
              <a:t>                                      - reduce the threat &amp; facilitate learning</a:t>
            </a:r>
          </a:p>
          <a:p>
            <a:pPr marL="0" indent="0">
              <a:buNone/>
            </a:pPr>
            <a:r>
              <a:rPr lang="en-US" dirty="0"/>
              <a:t> </a:t>
            </a:r>
            <a:r>
              <a:rPr lang="en-US" dirty="0" smtClean="0"/>
              <a:t>                                      - to foster interaction among students, rather than only </a:t>
            </a:r>
          </a:p>
          <a:p>
            <a:pPr marL="0" indent="0">
              <a:buNone/>
            </a:pPr>
            <a:r>
              <a:rPr lang="en-US" dirty="0"/>
              <a:t> </a:t>
            </a:r>
            <a:r>
              <a:rPr lang="en-US" dirty="0" smtClean="0"/>
              <a:t>                                         from student to teacher</a:t>
            </a:r>
            <a:endParaRPr lang="en-US" dirty="0"/>
          </a:p>
        </p:txBody>
      </p:sp>
    </p:spTree>
    <p:extLst>
      <p:ext uri="{BB962C8B-B14F-4D97-AF65-F5344CB8AC3E}">
        <p14:creationId xmlns:p14="http://schemas.microsoft.com/office/powerpoint/2010/main" val="13374174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Sharing learners’ feelings about their learning experience allows them to get to know one another and to build </a:t>
            </a:r>
            <a:r>
              <a:rPr lang="en-US" dirty="0" smtClean="0">
                <a:solidFill>
                  <a:schemeClr val="accent1">
                    <a:lumMod val="75000"/>
                  </a:schemeClr>
                </a:solidFill>
              </a:rPr>
              <a:t>community</a:t>
            </a:r>
            <a:r>
              <a:rPr lang="en-US" dirty="0" smtClean="0"/>
              <a:t>.</a:t>
            </a:r>
          </a:p>
          <a:p>
            <a:r>
              <a:rPr lang="en-US" dirty="0" smtClean="0"/>
              <a:t>Teacher creates an accepting atmosphere guided by the knowledge that each learner is unique.</a:t>
            </a:r>
          </a:p>
          <a:p>
            <a:r>
              <a:rPr lang="en-US" dirty="0" smtClean="0"/>
              <a:t>Teacher ‘</a:t>
            </a:r>
            <a:r>
              <a:rPr lang="en-US" dirty="0" smtClean="0">
                <a:solidFill>
                  <a:schemeClr val="accent1">
                    <a:lumMod val="75000"/>
                  </a:schemeClr>
                </a:solidFill>
              </a:rPr>
              <a:t>counsels</a:t>
            </a:r>
            <a:r>
              <a:rPr lang="en-US" dirty="0" smtClean="0"/>
              <a:t>’ students; i.e. he doesn’t offer advice, but rather shows them that he is really listening to them and understands what they are saying.</a:t>
            </a:r>
          </a:p>
          <a:p>
            <a:endParaRPr lang="en-US" dirty="0"/>
          </a:p>
        </p:txBody>
      </p:sp>
    </p:spTree>
    <p:extLst>
      <p:ext uri="{BB962C8B-B14F-4D97-AF65-F5344CB8AC3E}">
        <p14:creationId xmlns:p14="http://schemas.microsoft.com/office/powerpoint/2010/main" val="42087398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Native lg. is used to make meaning clear; students feel secure when they understand everything.</a:t>
            </a:r>
          </a:p>
          <a:p>
            <a:r>
              <a:rPr lang="en-US" dirty="0" smtClean="0"/>
              <a:t>Non-defensive learning:          SAARRD</a:t>
            </a:r>
          </a:p>
          <a:p>
            <a:endParaRPr lang="en-US" dirty="0" smtClean="0"/>
          </a:p>
          <a:p>
            <a:r>
              <a:rPr lang="en-US" dirty="0" smtClean="0">
                <a:solidFill>
                  <a:schemeClr val="accent1">
                    <a:lumMod val="75000"/>
                  </a:schemeClr>
                </a:solidFill>
              </a:rPr>
              <a:t>S</a:t>
            </a:r>
            <a:r>
              <a:rPr lang="en-US" dirty="0" smtClean="0"/>
              <a:t>ecurity     </a:t>
            </a:r>
            <a:r>
              <a:rPr lang="en-US" dirty="0" smtClean="0">
                <a:solidFill>
                  <a:schemeClr val="accent1">
                    <a:lumMod val="75000"/>
                  </a:schemeClr>
                </a:solidFill>
              </a:rPr>
              <a:t>A</a:t>
            </a:r>
            <a:r>
              <a:rPr lang="en-US" dirty="0" smtClean="0"/>
              <a:t>ttention     </a:t>
            </a:r>
            <a:r>
              <a:rPr lang="en-US" dirty="0" smtClean="0">
                <a:solidFill>
                  <a:schemeClr val="accent1">
                    <a:lumMod val="75000"/>
                  </a:schemeClr>
                </a:solidFill>
              </a:rPr>
              <a:t>A</a:t>
            </a:r>
            <a:r>
              <a:rPr lang="en-US" dirty="0" smtClean="0"/>
              <a:t>ggression   </a:t>
            </a:r>
            <a:r>
              <a:rPr lang="en-US" dirty="0" smtClean="0">
                <a:solidFill>
                  <a:schemeClr val="accent1">
                    <a:lumMod val="75000"/>
                  </a:schemeClr>
                </a:solidFill>
              </a:rPr>
              <a:t>R</a:t>
            </a:r>
            <a:r>
              <a:rPr lang="en-US" dirty="0" smtClean="0"/>
              <a:t>eflection      </a:t>
            </a:r>
            <a:r>
              <a:rPr lang="en-US" dirty="0" smtClean="0">
                <a:solidFill>
                  <a:schemeClr val="accent1">
                    <a:lumMod val="75000"/>
                  </a:schemeClr>
                </a:solidFill>
              </a:rPr>
              <a:t>R</a:t>
            </a:r>
            <a:r>
              <a:rPr lang="en-US" dirty="0" smtClean="0"/>
              <a:t>etention     </a:t>
            </a:r>
            <a:r>
              <a:rPr lang="en-US" dirty="0" smtClean="0">
                <a:solidFill>
                  <a:schemeClr val="accent1">
                    <a:lumMod val="75000"/>
                  </a:schemeClr>
                </a:solidFill>
              </a:rPr>
              <a:t>D</a:t>
            </a:r>
            <a:r>
              <a:rPr lang="en-US" dirty="0" smtClean="0"/>
              <a:t>iscrimination</a:t>
            </a:r>
            <a:endParaRPr lang="en-US" dirty="0"/>
          </a:p>
        </p:txBody>
      </p:sp>
      <p:cxnSp>
        <p:nvCxnSpPr>
          <p:cNvPr id="5" name="Straight Arrow Connector 4"/>
          <p:cNvCxnSpPr/>
          <p:nvPr/>
        </p:nvCxnSpPr>
        <p:spPr>
          <a:xfrm flipH="1">
            <a:off x="2316480" y="4742688"/>
            <a:ext cx="3194304" cy="402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486912" y="4730496"/>
            <a:ext cx="2279904" cy="390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4864608" y="4730496"/>
            <a:ext cx="1097280" cy="390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120384" y="4742688"/>
            <a:ext cx="1024128" cy="390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327648" y="4742688"/>
            <a:ext cx="2304288" cy="377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547104" y="4730496"/>
            <a:ext cx="4645152" cy="402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77776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Cooperation, not competition is encouraged.</a:t>
            </a:r>
          </a:p>
          <a:p>
            <a:r>
              <a:rPr lang="en-US" dirty="0" smtClean="0"/>
              <a:t>Developing a community builds trust &amp; reduces the threat of the new learning situation.</a:t>
            </a:r>
          </a:p>
          <a:p>
            <a:r>
              <a:rPr lang="en-US" dirty="0" smtClean="0">
                <a:solidFill>
                  <a:schemeClr val="accent1">
                    <a:lumMod val="75000"/>
                  </a:schemeClr>
                </a:solidFill>
              </a:rPr>
              <a:t>Retention</a:t>
            </a:r>
            <a:r>
              <a:rPr lang="en-US" dirty="0" smtClean="0"/>
              <a:t> will best take place somewhere in between novelty &amp; familiarity (not too new, not too familiar).</a:t>
            </a:r>
          </a:p>
        </p:txBody>
      </p:sp>
    </p:spTree>
    <p:extLst>
      <p:ext uri="{BB962C8B-B14F-4D97-AF65-F5344CB8AC3E}">
        <p14:creationId xmlns:p14="http://schemas.microsoft.com/office/powerpoint/2010/main" val="8933771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chemeClr val="accent1">
                    <a:lumMod val="75000"/>
                  </a:schemeClr>
                </a:solidFill>
              </a:rPr>
              <a:t>Reflection</a:t>
            </a:r>
            <a:r>
              <a:rPr lang="en-US" dirty="0"/>
              <a:t> on     - language      &amp;</a:t>
            </a:r>
          </a:p>
          <a:p>
            <a:pPr marL="0" indent="0">
              <a:buNone/>
            </a:pPr>
            <a:r>
              <a:rPr lang="en-US" dirty="0"/>
              <a:t>                                     - </a:t>
            </a:r>
            <a:r>
              <a:rPr lang="en-US"/>
              <a:t>what </a:t>
            </a:r>
            <a:r>
              <a:rPr lang="en-US" smtClean="0"/>
              <a:t>was </a:t>
            </a:r>
            <a:r>
              <a:rPr lang="en-US" dirty="0"/>
              <a:t>experienced in community </a:t>
            </a:r>
            <a:r>
              <a:rPr lang="en-US" dirty="0" smtClean="0"/>
              <a:t>learning</a:t>
            </a:r>
          </a:p>
          <a:p>
            <a:pPr marL="0" indent="0">
              <a:buNone/>
            </a:pPr>
            <a:endParaRPr lang="en-US" dirty="0" smtClean="0"/>
          </a:p>
          <a:p>
            <a:r>
              <a:rPr lang="en-US" dirty="0" smtClean="0"/>
              <a:t>In the beginning stages, the ‘syllabus’ is generated primarily by the students. Students are more willing to learn when they have created the material themselves.</a:t>
            </a:r>
          </a:p>
          <a:p>
            <a:endParaRPr lang="en-US" dirty="0"/>
          </a:p>
          <a:p>
            <a:endParaRPr lang="en-US" dirty="0"/>
          </a:p>
        </p:txBody>
      </p:sp>
    </p:spTree>
    <p:extLst>
      <p:ext uri="{BB962C8B-B14F-4D97-AF65-F5344CB8AC3E}">
        <p14:creationId xmlns:p14="http://schemas.microsoft.com/office/powerpoint/2010/main" val="11713507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Total Physical Response</a:t>
            </a:r>
            <a:endParaRPr lang="en-US" dirty="0"/>
          </a:p>
        </p:txBody>
      </p:sp>
      <p:sp>
        <p:nvSpPr>
          <p:cNvPr id="5" name="Subtitle 4"/>
          <p:cNvSpPr>
            <a:spLocks noGrp="1"/>
          </p:cNvSpPr>
          <p:nvPr>
            <p:ph type="subTitle" idx="1"/>
          </p:nvPr>
        </p:nvSpPr>
        <p:spPr/>
        <p:txBody>
          <a:bodyPr/>
          <a:lstStyle/>
          <a:p>
            <a:r>
              <a:rPr lang="en-US" dirty="0" smtClean="0"/>
              <a:t>Chapter 8</a:t>
            </a:r>
            <a:endParaRPr lang="en-US" dirty="0"/>
          </a:p>
        </p:txBody>
      </p:sp>
    </p:spTree>
    <p:extLst>
      <p:ext uri="{BB962C8B-B14F-4D97-AF65-F5344CB8AC3E}">
        <p14:creationId xmlns:p14="http://schemas.microsoft.com/office/powerpoint/2010/main" val="1805155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endParaRPr lang="en-US" dirty="0" smtClean="0"/>
          </a:p>
          <a:p>
            <a:endParaRPr lang="en-US" dirty="0"/>
          </a:p>
          <a:p>
            <a:endParaRPr lang="en-US" dirty="0" smtClean="0"/>
          </a:p>
          <a:p>
            <a:endParaRPr lang="en-US" dirty="0"/>
          </a:p>
          <a:p>
            <a:endParaRPr lang="en-US" dirty="0" smtClean="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77964189"/>
              </p:ext>
            </p:extLst>
          </p:nvPr>
        </p:nvGraphicFramePr>
        <p:xfrm>
          <a:off x="1572769" y="1658450"/>
          <a:ext cx="9930253" cy="3846238"/>
        </p:xfrm>
        <a:graphic>
          <a:graphicData uri="http://schemas.openxmlformats.org/drawingml/2006/table">
            <a:tbl>
              <a:tblPr firstRow="1" bandRow="1">
                <a:tableStyleId>{5C22544A-7EE6-4342-B048-85BDC9FD1C3A}</a:tableStyleId>
              </a:tblPr>
              <a:tblGrid>
                <a:gridCol w="1308199">
                  <a:extLst>
                    <a:ext uri="{9D8B030D-6E8A-4147-A177-3AD203B41FA5}">
                      <a16:colId xmlns:a16="http://schemas.microsoft.com/office/drawing/2014/main" val="20000"/>
                    </a:ext>
                  </a:extLst>
                </a:gridCol>
                <a:gridCol w="1873074">
                  <a:extLst>
                    <a:ext uri="{9D8B030D-6E8A-4147-A177-3AD203B41FA5}">
                      <a16:colId xmlns:a16="http://schemas.microsoft.com/office/drawing/2014/main" val="20001"/>
                    </a:ext>
                  </a:extLst>
                </a:gridCol>
                <a:gridCol w="1981833">
                  <a:extLst>
                    <a:ext uri="{9D8B030D-6E8A-4147-A177-3AD203B41FA5}">
                      <a16:colId xmlns:a16="http://schemas.microsoft.com/office/drawing/2014/main" val="20002"/>
                    </a:ext>
                  </a:extLst>
                </a:gridCol>
                <a:gridCol w="2501460">
                  <a:extLst>
                    <a:ext uri="{9D8B030D-6E8A-4147-A177-3AD203B41FA5}">
                      <a16:colId xmlns:a16="http://schemas.microsoft.com/office/drawing/2014/main" val="20003"/>
                    </a:ext>
                  </a:extLst>
                </a:gridCol>
                <a:gridCol w="2265687">
                  <a:extLst>
                    <a:ext uri="{9D8B030D-6E8A-4147-A177-3AD203B41FA5}">
                      <a16:colId xmlns:a16="http://schemas.microsoft.com/office/drawing/2014/main" val="20004"/>
                    </a:ext>
                  </a:extLst>
                </a:gridCol>
              </a:tblGrid>
              <a:tr h="1011598">
                <a:tc>
                  <a:txBody>
                    <a:bodyPr/>
                    <a:lstStyle/>
                    <a:p>
                      <a:r>
                        <a:rPr lang="en-US" dirty="0" smtClean="0"/>
                        <a:t>Schools of  Thought</a:t>
                      </a:r>
                      <a:endParaRPr lang="en-US" dirty="0"/>
                    </a:p>
                  </a:txBody>
                  <a:tcPr/>
                </a:tc>
                <a:tc>
                  <a:txBody>
                    <a:bodyPr/>
                    <a:lstStyle/>
                    <a:p>
                      <a:endParaRPr lang="en-US" dirty="0"/>
                    </a:p>
                  </a:txBody>
                  <a:tcPr/>
                </a:tc>
                <a:tc>
                  <a:txBody>
                    <a:bodyPr/>
                    <a:lstStyle/>
                    <a:p>
                      <a:r>
                        <a:rPr lang="en-US" dirty="0" smtClean="0"/>
                        <a:t>Structuralism/</a:t>
                      </a:r>
                    </a:p>
                    <a:p>
                      <a:r>
                        <a:rPr lang="en-US" dirty="0" smtClean="0"/>
                        <a:t>Behaviorism</a:t>
                      </a:r>
                      <a:endParaRPr lang="en-US" dirty="0"/>
                    </a:p>
                  </a:txBody>
                  <a:tcPr/>
                </a:tc>
                <a:tc>
                  <a:txBody>
                    <a:bodyPr/>
                    <a:lstStyle/>
                    <a:p>
                      <a:r>
                        <a:rPr lang="en-US" dirty="0" err="1" smtClean="0"/>
                        <a:t>Generativism</a:t>
                      </a:r>
                      <a:r>
                        <a:rPr lang="en-US" dirty="0" smtClean="0"/>
                        <a:t>/</a:t>
                      </a:r>
                    </a:p>
                    <a:p>
                      <a:r>
                        <a:rPr lang="en-US" dirty="0" err="1" smtClean="0"/>
                        <a:t>cognitivism</a:t>
                      </a:r>
                      <a:endParaRPr lang="en-US" dirty="0" smtClean="0"/>
                    </a:p>
                    <a:p>
                      <a:endParaRPr lang="en-US" dirty="0"/>
                    </a:p>
                  </a:txBody>
                  <a:tcPr/>
                </a:tc>
                <a:tc>
                  <a:txBody>
                    <a:bodyPr/>
                    <a:lstStyle/>
                    <a:p>
                      <a:r>
                        <a:rPr lang="en-US" dirty="0" smtClean="0"/>
                        <a:t>Constructivism</a:t>
                      </a:r>
                      <a:endParaRPr lang="en-US" dirty="0"/>
                    </a:p>
                  </a:txBody>
                  <a:tcPr/>
                </a:tc>
                <a:extLst>
                  <a:ext uri="{0D108BD9-81ED-4DB2-BD59-A6C34878D82A}">
                    <a16:rowId xmlns:a16="http://schemas.microsoft.com/office/drawing/2014/main" val="10000"/>
                  </a:ext>
                </a:extLst>
              </a:tr>
              <a:tr h="2584535">
                <a:tc>
                  <a:txBody>
                    <a:bodyPr/>
                    <a:lstStyle/>
                    <a:p>
                      <a:endParaRPr lang="en-US" dirty="0" smtClean="0"/>
                    </a:p>
                    <a:p>
                      <a:endParaRPr lang="en-US" dirty="0" smtClean="0"/>
                    </a:p>
                    <a:p>
                      <a:endParaRPr lang="en-US" dirty="0" smtClean="0"/>
                    </a:p>
                    <a:p>
                      <a:r>
                        <a:rPr lang="en-US" dirty="0" smtClean="0"/>
                        <a:t>Methods</a:t>
                      </a:r>
                      <a:endParaRPr lang="en-US" dirty="0"/>
                    </a:p>
                  </a:txBody>
                  <a:tcPr/>
                </a:tc>
                <a:tc>
                  <a:txBody>
                    <a:bodyPr/>
                    <a:lstStyle/>
                    <a:p>
                      <a:pPr marL="285750" indent="-285750">
                        <a:buFont typeface="Arial" panose="020B0604020202020204" pitchFamily="34" charset="0"/>
                        <a:buChar char="•"/>
                      </a:pPr>
                      <a:r>
                        <a:rPr lang="en-US" dirty="0" smtClean="0"/>
                        <a:t>Grammar-Translation Method</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Direct Method</a:t>
                      </a:r>
                      <a:endParaRPr lang="en-US" dirty="0"/>
                    </a:p>
                  </a:txBody>
                  <a:tcPr/>
                </a:tc>
                <a:tc>
                  <a:txBody>
                    <a:bodyPr/>
                    <a:lstStyle/>
                    <a:p>
                      <a:pPr marL="285750" indent="-285750">
                        <a:buFont typeface="Arial" panose="020B0604020202020204" pitchFamily="34" charset="0"/>
                        <a:buChar char="•"/>
                      </a:pPr>
                      <a:r>
                        <a:rPr lang="en-US" dirty="0" smtClean="0"/>
                        <a:t>Audio-Lingual Method</a:t>
                      </a:r>
                    </a:p>
                    <a:p>
                      <a:endParaRPr lang="en-US" dirty="0"/>
                    </a:p>
                  </a:txBody>
                  <a:tcPr/>
                </a:tc>
                <a:tc>
                  <a:txBody>
                    <a:bodyPr/>
                    <a:lstStyle/>
                    <a:p>
                      <a:pPr marL="285750" indent="-285750">
                        <a:buFont typeface="Arial" panose="020B0604020202020204" pitchFamily="34" charset="0"/>
                        <a:buChar char="•"/>
                      </a:pPr>
                      <a:r>
                        <a:rPr lang="en-US" dirty="0" smtClean="0"/>
                        <a:t>Silent Way</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err="1" smtClean="0"/>
                        <a:t>Desuggestopedia</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Community Language Learning</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Total Physical Response</a:t>
                      </a:r>
                      <a:endParaRPr lang="en-US" dirty="0"/>
                    </a:p>
                  </a:txBody>
                  <a:tcPr/>
                </a:tc>
                <a:tc>
                  <a:txBody>
                    <a:bodyPr/>
                    <a:lstStyle/>
                    <a:p>
                      <a:pPr marL="285750" indent="-285750">
                        <a:buFont typeface="Arial" panose="020B0604020202020204" pitchFamily="34" charset="0"/>
                        <a:buChar char="•"/>
                      </a:pPr>
                      <a:r>
                        <a:rPr lang="en-US" dirty="0" smtClean="0"/>
                        <a:t>Communicative Language Teaching</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Content-based Instruction</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Task-based Language Teaching</a:t>
                      </a: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397768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smtClean="0"/>
              <a:t>Comprehension Approach: a general app. to  FL instruction which gives importance to listening comprehension.</a:t>
            </a:r>
          </a:p>
          <a:p>
            <a:r>
              <a:rPr lang="en-US" dirty="0" smtClean="0"/>
              <a:t>Language learning starts first with understanding &amp; ends with production.</a:t>
            </a:r>
          </a:p>
          <a:p>
            <a:r>
              <a:rPr lang="en-US" dirty="0" smtClean="0"/>
              <a:t>This is exactly how infants acquire its native language.</a:t>
            </a:r>
          </a:p>
          <a:p>
            <a:endParaRPr lang="en-US" dirty="0"/>
          </a:p>
        </p:txBody>
      </p:sp>
    </p:spTree>
    <p:extLst>
      <p:ext uri="{BB962C8B-B14F-4D97-AF65-F5344CB8AC3E}">
        <p14:creationId xmlns:p14="http://schemas.microsoft.com/office/powerpoint/2010/main" val="24273475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426720"/>
            <a:ext cx="10018713" cy="6431279"/>
          </a:xfrm>
        </p:spPr>
        <p:txBody>
          <a:bodyPr>
            <a:normAutofit fontScale="77500" lnSpcReduction="20000"/>
          </a:bodyPr>
          <a:lstStyle/>
          <a:p>
            <a:r>
              <a:rPr lang="en-US" dirty="0"/>
              <a:t>Methods fitting within the Comprehension Approach:</a:t>
            </a:r>
          </a:p>
          <a:p>
            <a:pPr marL="457200" indent="-457200">
              <a:buAutoNum type="arabicPeriod"/>
            </a:pPr>
            <a:r>
              <a:rPr lang="en-US" dirty="0" smtClean="0"/>
              <a:t>Natural </a:t>
            </a:r>
            <a:r>
              <a:rPr lang="en-US" dirty="0"/>
              <a:t>approach </a:t>
            </a:r>
            <a:r>
              <a:rPr lang="en-US" dirty="0" smtClean="0"/>
              <a:t>(</a:t>
            </a:r>
            <a:r>
              <a:rPr lang="en-US" dirty="0" err="1" smtClean="0"/>
              <a:t>Krashen</a:t>
            </a:r>
            <a:r>
              <a:rPr lang="en-US" dirty="0" smtClean="0"/>
              <a:t> &amp; </a:t>
            </a:r>
            <a:r>
              <a:rPr lang="en-US" dirty="0" err="1" smtClean="0"/>
              <a:t>Terrel</a:t>
            </a:r>
            <a:r>
              <a:rPr lang="en-US" dirty="0" smtClean="0"/>
              <a:t>)</a:t>
            </a:r>
          </a:p>
          <a:p>
            <a:pPr marL="0" indent="0">
              <a:buNone/>
            </a:pPr>
            <a:r>
              <a:rPr lang="en-US" dirty="0"/>
              <a:t> </a:t>
            </a:r>
            <a:r>
              <a:rPr lang="en-US" dirty="0" smtClean="0"/>
              <a:t>              - emphasis on basic </a:t>
            </a:r>
            <a:r>
              <a:rPr lang="en-US" b="1" dirty="0" smtClean="0"/>
              <a:t>communication</a:t>
            </a:r>
            <a:r>
              <a:rPr lang="en-US" dirty="0" smtClean="0"/>
              <a:t> skills (like DM)</a:t>
            </a:r>
          </a:p>
          <a:p>
            <a:pPr marL="0" indent="0">
              <a:buNone/>
            </a:pPr>
            <a:r>
              <a:rPr lang="en-US" dirty="0"/>
              <a:t> </a:t>
            </a:r>
            <a:r>
              <a:rPr lang="en-US" dirty="0" smtClean="0"/>
              <a:t>              - </a:t>
            </a:r>
            <a:r>
              <a:rPr lang="en-US" dirty="0" smtClean="0">
                <a:solidFill>
                  <a:schemeClr val="accent1"/>
                </a:solidFill>
              </a:rPr>
              <a:t>comprehensible input (</a:t>
            </a:r>
            <a:r>
              <a:rPr lang="en-US" dirty="0" err="1" smtClean="0">
                <a:solidFill>
                  <a:schemeClr val="accent1"/>
                </a:solidFill>
              </a:rPr>
              <a:t>i</a:t>
            </a:r>
            <a:r>
              <a:rPr lang="en-US" dirty="0" smtClean="0">
                <a:solidFill>
                  <a:schemeClr val="accent1"/>
                </a:solidFill>
              </a:rPr>
              <a:t> + 1)</a:t>
            </a:r>
            <a:r>
              <a:rPr lang="en-US" dirty="0" smtClean="0"/>
              <a:t>: meaningful exposure to TL</a:t>
            </a:r>
          </a:p>
          <a:p>
            <a:pPr marL="0" indent="0">
              <a:buNone/>
            </a:pPr>
            <a:r>
              <a:rPr lang="en-US" dirty="0"/>
              <a:t> </a:t>
            </a:r>
            <a:r>
              <a:rPr lang="en-US" dirty="0" smtClean="0"/>
              <a:t>              - </a:t>
            </a:r>
            <a:r>
              <a:rPr lang="en-US" b="1" dirty="0" smtClean="0"/>
              <a:t>meaning</a:t>
            </a:r>
            <a:r>
              <a:rPr lang="en-US" dirty="0" smtClean="0"/>
              <a:t> is given priority over form (voc. </a:t>
            </a:r>
            <a:r>
              <a:rPr lang="en-US" dirty="0" err="1" smtClean="0"/>
              <a:t>acquisision</a:t>
            </a:r>
            <a:r>
              <a:rPr lang="en-US" dirty="0" smtClean="0"/>
              <a:t> is stressed)</a:t>
            </a:r>
          </a:p>
          <a:p>
            <a:pPr marL="0" indent="0">
              <a:buNone/>
            </a:pPr>
            <a:r>
              <a:rPr lang="en-US" dirty="0"/>
              <a:t> </a:t>
            </a:r>
            <a:r>
              <a:rPr lang="en-US" dirty="0" smtClean="0"/>
              <a:t>              - </a:t>
            </a:r>
            <a:r>
              <a:rPr lang="en-US" b="1" dirty="0" smtClean="0"/>
              <a:t>acquisition</a:t>
            </a:r>
            <a:r>
              <a:rPr lang="en-US" dirty="0" smtClean="0"/>
              <a:t> is favored over </a:t>
            </a:r>
            <a:r>
              <a:rPr lang="en-US" b="1" dirty="0" smtClean="0"/>
              <a:t>learning</a:t>
            </a:r>
          </a:p>
          <a:p>
            <a:pPr marL="0" indent="0">
              <a:buNone/>
            </a:pPr>
            <a:r>
              <a:rPr lang="en-US" b="1" dirty="0"/>
              <a:t> </a:t>
            </a:r>
            <a:r>
              <a:rPr lang="en-US" b="1" dirty="0" smtClean="0"/>
              <a:t>             - </a:t>
            </a:r>
            <a:r>
              <a:rPr lang="en-US" dirty="0" smtClean="0"/>
              <a:t>low </a:t>
            </a:r>
            <a:r>
              <a:rPr lang="en-US" dirty="0" smtClean="0">
                <a:solidFill>
                  <a:schemeClr val="accent1"/>
                </a:solidFill>
              </a:rPr>
              <a:t>affective filter</a:t>
            </a:r>
            <a:endParaRPr lang="en-US" dirty="0">
              <a:solidFill>
                <a:schemeClr val="accent1"/>
              </a:solidFill>
            </a:endParaRPr>
          </a:p>
          <a:p>
            <a:pPr marL="457200" indent="-457200">
              <a:buAutoNum type="arabicPeriod" startAt="2"/>
            </a:pPr>
            <a:r>
              <a:rPr lang="en-US" dirty="0" smtClean="0"/>
              <a:t>Self-instructional </a:t>
            </a:r>
            <a:r>
              <a:rPr lang="en-US" dirty="0"/>
              <a:t>program (</a:t>
            </a:r>
            <a:r>
              <a:rPr lang="en-US" dirty="0" err="1"/>
              <a:t>Winitz</a:t>
            </a:r>
            <a:r>
              <a:rPr lang="en-US" dirty="0"/>
              <a:t> &amp; Reeds) &amp; The </a:t>
            </a:r>
            <a:r>
              <a:rPr lang="en-US" dirty="0" err="1"/>
              <a:t>Learnables</a:t>
            </a:r>
            <a:r>
              <a:rPr lang="en-US" dirty="0"/>
              <a:t> (</a:t>
            </a:r>
            <a:r>
              <a:rPr lang="en-US" dirty="0" err="1"/>
              <a:t>Winitz</a:t>
            </a:r>
            <a:r>
              <a:rPr lang="en-US" dirty="0"/>
              <a:t>) </a:t>
            </a:r>
            <a:endParaRPr lang="en-US" dirty="0" smtClean="0"/>
          </a:p>
          <a:p>
            <a:pPr marL="0" indent="0">
              <a:buNone/>
            </a:pPr>
            <a:r>
              <a:rPr lang="en-US" dirty="0"/>
              <a:t> </a:t>
            </a:r>
            <a:r>
              <a:rPr lang="en-US" dirty="0" smtClean="0"/>
              <a:t>              - listening to tape-recorded words, phrases, &amp; sentences while looking </a:t>
            </a:r>
          </a:p>
          <a:p>
            <a:pPr marL="0" indent="0">
              <a:buNone/>
            </a:pPr>
            <a:r>
              <a:rPr lang="en-US" dirty="0"/>
              <a:t> </a:t>
            </a:r>
            <a:r>
              <a:rPr lang="en-US" dirty="0" smtClean="0"/>
              <a:t>                at </a:t>
            </a:r>
            <a:r>
              <a:rPr lang="en-US" b="1" dirty="0" smtClean="0"/>
              <a:t>pictures</a:t>
            </a:r>
          </a:p>
          <a:p>
            <a:pPr marL="457200" indent="-457200">
              <a:buAutoNum type="arabicPeriod" startAt="3"/>
            </a:pPr>
            <a:r>
              <a:rPr lang="en-US" dirty="0" smtClean="0"/>
              <a:t>Lexical Approach (Lewis)</a:t>
            </a:r>
          </a:p>
          <a:p>
            <a:pPr marL="0" indent="0">
              <a:buNone/>
            </a:pPr>
            <a:r>
              <a:rPr lang="en-US" dirty="0"/>
              <a:t> </a:t>
            </a:r>
            <a:r>
              <a:rPr lang="en-US" dirty="0" smtClean="0"/>
              <a:t>              - less concerned with production and more concerned with </a:t>
            </a:r>
          </a:p>
          <a:p>
            <a:pPr marL="0" indent="0">
              <a:buNone/>
            </a:pPr>
            <a:r>
              <a:rPr lang="en-US" dirty="0"/>
              <a:t> </a:t>
            </a:r>
            <a:r>
              <a:rPr lang="en-US" dirty="0" smtClean="0"/>
              <a:t>                 comprehension</a:t>
            </a:r>
          </a:p>
          <a:p>
            <a:pPr marL="0" indent="0">
              <a:buNone/>
            </a:pPr>
            <a:r>
              <a:rPr lang="en-US" dirty="0"/>
              <a:t> </a:t>
            </a:r>
            <a:r>
              <a:rPr lang="en-US" dirty="0" smtClean="0"/>
              <a:t>              - centrality of </a:t>
            </a:r>
            <a:r>
              <a:rPr lang="en-US" b="1" dirty="0" smtClean="0"/>
              <a:t>lexicon</a:t>
            </a:r>
            <a:r>
              <a:rPr lang="en-US" dirty="0" smtClean="0"/>
              <a:t> &amp; </a:t>
            </a:r>
            <a:r>
              <a:rPr lang="en-US" b="1" dirty="0" smtClean="0"/>
              <a:t>multiword lexical items </a:t>
            </a:r>
            <a:r>
              <a:rPr lang="en-US" dirty="0" smtClean="0"/>
              <a:t>(chunks), not grammar, </a:t>
            </a:r>
          </a:p>
          <a:p>
            <a:pPr marL="0" indent="0">
              <a:buNone/>
            </a:pPr>
            <a:r>
              <a:rPr lang="en-US" dirty="0"/>
              <a:t> </a:t>
            </a:r>
            <a:r>
              <a:rPr lang="en-US" dirty="0" smtClean="0"/>
              <a:t>                 functions, etc.</a:t>
            </a:r>
          </a:p>
          <a:p>
            <a:pPr marL="457200" indent="-457200">
              <a:buAutoNum type="arabicPeriod" startAt="4"/>
            </a:pPr>
            <a:r>
              <a:rPr lang="en-US" dirty="0" smtClean="0"/>
              <a:t>Total Physical Response (Asher)</a:t>
            </a:r>
          </a:p>
          <a:p>
            <a:pPr marL="457200" indent="-457200">
              <a:buAutoNum type="arabicPeriod" startAt="4"/>
            </a:pPr>
            <a:r>
              <a:rPr lang="en-US" dirty="0"/>
              <a:t> </a:t>
            </a:r>
            <a:r>
              <a:rPr lang="en-US" dirty="0" smtClean="0"/>
              <a:t>     - the fastest, least stressful way to achieve understanding is to follow the </a:t>
            </a:r>
            <a:r>
              <a:rPr lang="en-US" b="1" dirty="0" smtClean="0"/>
              <a:t>directions</a:t>
            </a:r>
            <a:endParaRPr lang="en-US" b="1" dirty="0"/>
          </a:p>
          <a:p>
            <a:endParaRPr lang="en-US" dirty="0"/>
          </a:p>
        </p:txBody>
      </p:sp>
    </p:spTree>
    <p:extLst>
      <p:ext uri="{BB962C8B-B14F-4D97-AF65-F5344CB8AC3E}">
        <p14:creationId xmlns:p14="http://schemas.microsoft.com/office/powerpoint/2010/main" val="914052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a:t>
            </a:r>
            <a:endParaRPr lang="en-US" dirty="0"/>
          </a:p>
        </p:txBody>
      </p:sp>
      <p:sp>
        <p:nvSpPr>
          <p:cNvPr id="3" name="Content Placeholder 2"/>
          <p:cNvSpPr>
            <a:spLocks noGrp="1"/>
          </p:cNvSpPr>
          <p:nvPr>
            <p:ph idx="1"/>
          </p:nvPr>
        </p:nvSpPr>
        <p:spPr/>
        <p:txBody>
          <a:bodyPr/>
          <a:lstStyle/>
          <a:p>
            <a:r>
              <a:rPr lang="en-US" dirty="0" smtClean="0"/>
              <a:t>Meaning can often be conveyed thru actions.</a:t>
            </a:r>
          </a:p>
          <a:p>
            <a:endParaRPr lang="en-US" dirty="0" smtClean="0"/>
          </a:p>
          <a:p>
            <a:r>
              <a:rPr lang="en-US" dirty="0" smtClean="0"/>
              <a:t>Beginning lg. instruction should address the right hemisphere of the brain which controls nonverbal behavior. </a:t>
            </a:r>
          </a:p>
          <a:p>
            <a:endParaRPr lang="en-US" dirty="0" smtClean="0"/>
          </a:p>
          <a:p>
            <a:r>
              <a:rPr lang="en-US" dirty="0" smtClean="0"/>
              <a:t>The TL should be presented in chunks, not just word by word.</a:t>
            </a:r>
            <a:endParaRPr lang="en-US" dirty="0"/>
          </a:p>
        </p:txBody>
      </p:sp>
    </p:spTree>
    <p:extLst>
      <p:ext uri="{BB962C8B-B14F-4D97-AF65-F5344CB8AC3E}">
        <p14:creationId xmlns:p14="http://schemas.microsoft.com/office/powerpoint/2010/main" val="9070056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Understanding should be developed before speaking.</a:t>
            </a:r>
          </a:p>
          <a:p>
            <a:endParaRPr lang="en-US" dirty="0" smtClean="0"/>
          </a:p>
          <a:p>
            <a:r>
              <a:rPr lang="en-US" dirty="0" smtClean="0"/>
              <a:t>The imperative is a powerful linguistic device thru which the teacher can direct student behavior.</a:t>
            </a:r>
          </a:p>
          <a:p>
            <a:endParaRPr lang="en-US" dirty="0" smtClean="0"/>
          </a:p>
          <a:p>
            <a:r>
              <a:rPr lang="en-US" dirty="0" smtClean="0"/>
              <a:t>Feeling of success &amp; low anxiety facilitate learning.</a:t>
            </a:r>
            <a:endParaRPr lang="en-US" dirty="0"/>
          </a:p>
        </p:txBody>
      </p:sp>
    </p:spTree>
    <p:extLst>
      <p:ext uri="{BB962C8B-B14F-4D97-AF65-F5344CB8AC3E}">
        <p14:creationId xmlns:p14="http://schemas.microsoft.com/office/powerpoint/2010/main" val="39040164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Correction should be done in an unobtrusive manner (not easily noticed).</a:t>
            </a:r>
          </a:p>
          <a:p>
            <a:endParaRPr lang="en-US" dirty="0"/>
          </a:p>
          <a:p>
            <a:r>
              <a:rPr lang="en-US" dirty="0" smtClean="0"/>
              <a:t>Novelty is motivating (teacher gives students commands they’ve not heard before).</a:t>
            </a:r>
          </a:p>
          <a:p>
            <a:endParaRPr lang="en-US" dirty="0"/>
          </a:p>
          <a:p>
            <a:r>
              <a:rPr lang="en-US" dirty="0" smtClean="0"/>
              <a:t>Lg. learning is more effective when it is fun.</a:t>
            </a:r>
            <a:endParaRPr lang="en-US" dirty="0"/>
          </a:p>
        </p:txBody>
      </p:sp>
    </p:spTree>
    <p:extLst>
      <p:ext uri="{BB962C8B-B14F-4D97-AF65-F5344CB8AC3E}">
        <p14:creationId xmlns:p14="http://schemas.microsoft.com/office/powerpoint/2010/main" val="6960620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Spoken lg. is emphasized over written lg.</a:t>
            </a:r>
          </a:p>
          <a:p>
            <a:endParaRPr lang="en-US" dirty="0" smtClean="0"/>
          </a:p>
          <a:p>
            <a:r>
              <a:rPr lang="en-US" dirty="0" smtClean="0"/>
              <a:t>Students will begin to speak when they are ready.</a:t>
            </a:r>
          </a:p>
          <a:p>
            <a:endParaRPr lang="en-US" dirty="0"/>
          </a:p>
          <a:p>
            <a:r>
              <a:rPr lang="en-US" dirty="0" smtClean="0"/>
              <a:t>Errors are expected &amp; should be tolerated (working on the fine details of the lg. should be postponed until students have become proficient).</a:t>
            </a:r>
            <a:endParaRPr lang="en-US" dirty="0"/>
          </a:p>
        </p:txBody>
      </p:sp>
    </p:spTree>
    <p:extLst>
      <p:ext uri="{BB962C8B-B14F-4D97-AF65-F5344CB8AC3E}">
        <p14:creationId xmlns:p14="http://schemas.microsoft.com/office/powerpoint/2010/main" val="25774082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l"/>
            <a:r>
              <a:rPr lang="en-US" dirty="0" smtClean="0"/>
              <a:t>Communicative Language Teaching</a:t>
            </a:r>
            <a:endParaRPr lang="en-US" dirty="0"/>
          </a:p>
        </p:txBody>
      </p:sp>
      <p:sp>
        <p:nvSpPr>
          <p:cNvPr id="5" name="Subtitle 4"/>
          <p:cNvSpPr>
            <a:spLocks noGrp="1"/>
          </p:cNvSpPr>
          <p:nvPr>
            <p:ph type="subTitle" idx="1"/>
          </p:nvPr>
        </p:nvSpPr>
        <p:spPr/>
        <p:txBody>
          <a:bodyPr/>
          <a:lstStyle/>
          <a:p>
            <a:r>
              <a:rPr lang="en-US" dirty="0" smtClean="0"/>
              <a:t>Chapter 9</a:t>
            </a:r>
            <a:endParaRPr lang="en-US" dirty="0"/>
          </a:p>
        </p:txBody>
      </p:sp>
    </p:spTree>
    <p:extLst>
      <p:ext uri="{BB962C8B-B14F-4D97-AF65-F5344CB8AC3E}">
        <p14:creationId xmlns:p14="http://schemas.microsoft.com/office/powerpoint/2010/main" val="19992919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smtClean="0"/>
              <a:t>Shift from linguistic structure-centered approach to a </a:t>
            </a:r>
            <a:r>
              <a:rPr lang="en-US" dirty="0" smtClean="0">
                <a:solidFill>
                  <a:schemeClr val="accent1"/>
                </a:solidFill>
              </a:rPr>
              <a:t>Communicative Approach</a:t>
            </a:r>
            <a:r>
              <a:rPr lang="en-US" dirty="0" smtClean="0"/>
              <a:t> in the late 1970s and early 1980s. </a:t>
            </a:r>
          </a:p>
          <a:p>
            <a:r>
              <a:rPr lang="en-US" dirty="0" smtClean="0"/>
              <a:t>Language is fundamentally social.</a:t>
            </a:r>
          </a:p>
          <a:p>
            <a:r>
              <a:rPr lang="en-US" dirty="0" smtClean="0"/>
              <a:t>Being able to communicate requires more than mastering linguistic structure (</a:t>
            </a:r>
            <a:r>
              <a:rPr lang="en-US" b="1" dirty="0" smtClean="0"/>
              <a:t>linguistic competence</a:t>
            </a:r>
            <a:r>
              <a:rPr lang="en-US" dirty="0" smtClean="0"/>
              <a:t>).</a:t>
            </a:r>
          </a:p>
          <a:p>
            <a:r>
              <a:rPr lang="en-US" dirty="0" smtClean="0"/>
              <a:t>Communication requires </a:t>
            </a:r>
            <a:r>
              <a:rPr lang="en-US" dirty="0" smtClean="0">
                <a:solidFill>
                  <a:schemeClr val="accent1"/>
                </a:solidFill>
              </a:rPr>
              <a:t>communicative competence </a:t>
            </a:r>
            <a:r>
              <a:rPr lang="en-US" dirty="0" smtClean="0"/>
              <a:t>– knowing when and how saying what to whom (</a:t>
            </a:r>
            <a:r>
              <a:rPr lang="en-US" dirty="0" err="1" smtClean="0"/>
              <a:t>Hymes</a:t>
            </a:r>
            <a:r>
              <a:rPr lang="en-US" dirty="0" smtClean="0"/>
              <a:t>, 1971_.</a:t>
            </a:r>
            <a:endParaRPr lang="en-US" dirty="0"/>
          </a:p>
        </p:txBody>
      </p:sp>
    </p:spTree>
    <p:extLst>
      <p:ext uri="{BB962C8B-B14F-4D97-AF65-F5344CB8AC3E}">
        <p14:creationId xmlns:p14="http://schemas.microsoft.com/office/powerpoint/2010/main" val="12548783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Communicative Competence</a:t>
            </a:r>
            <a:endParaRPr lang="en-US" dirty="0"/>
          </a:p>
        </p:txBody>
      </p:sp>
      <p:sp>
        <p:nvSpPr>
          <p:cNvPr id="3" name="Content Placeholder 2"/>
          <p:cNvSpPr>
            <a:spLocks noGrp="1"/>
          </p:cNvSpPr>
          <p:nvPr>
            <p:ph idx="1"/>
          </p:nvPr>
        </p:nvSpPr>
        <p:spPr>
          <a:xfrm>
            <a:off x="1484310" y="1950720"/>
            <a:ext cx="10018713" cy="4907279"/>
          </a:xfrm>
        </p:spPr>
        <p:txBody>
          <a:bodyPr>
            <a:normAutofit lnSpcReduction="10000"/>
          </a:bodyPr>
          <a:lstStyle/>
          <a:p>
            <a:r>
              <a:rPr lang="en-US" b="1" dirty="0" smtClean="0">
                <a:solidFill>
                  <a:schemeClr val="accent2"/>
                </a:solidFill>
              </a:rPr>
              <a:t>Language Socialization</a:t>
            </a:r>
            <a:r>
              <a:rPr lang="en-US" dirty="0" smtClean="0">
                <a:solidFill>
                  <a:schemeClr val="accent2"/>
                </a:solidFill>
              </a:rPr>
              <a:t> </a:t>
            </a:r>
            <a:r>
              <a:rPr lang="en-US" dirty="0"/>
              <a:t>in </a:t>
            </a:r>
            <a:r>
              <a:rPr lang="en-US" dirty="0" smtClean="0"/>
              <a:t>SLA: </a:t>
            </a:r>
          </a:p>
          <a:p>
            <a:pPr marL="0" indent="0">
              <a:buNone/>
            </a:pPr>
            <a:r>
              <a:rPr lang="en-US" dirty="0"/>
              <a:t> </a:t>
            </a:r>
            <a:r>
              <a:rPr lang="en-US" dirty="0" smtClean="0"/>
              <a:t>                       - of </a:t>
            </a:r>
            <a:r>
              <a:rPr lang="en-US" dirty="0"/>
              <a:t>paramount importance </a:t>
            </a:r>
            <a:r>
              <a:rPr lang="en-US" dirty="0" smtClean="0"/>
              <a:t>in LA</a:t>
            </a:r>
          </a:p>
          <a:p>
            <a:pPr marL="0" indent="0">
              <a:buNone/>
            </a:pPr>
            <a:r>
              <a:rPr lang="en-US" dirty="0"/>
              <a:t> </a:t>
            </a:r>
            <a:r>
              <a:rPr lang="en-US" dirty="0" smtClean="0"/>
              <a:t>                       - it </a:t>
            </a:r>
            <a:r>
              <a:rPr lang="en-US" dirty="0"/>
              <a:t>"stands to contribute the most to an understanding of the </a:t>
            </a:r>
            <a:endParaRPr lang="en-US" dirty="0" smtClean="0"/>
          </a:p>
          <a:p>
            <a:pPr marL="0" indent="0">
              <a:buNone/>
            </a:pPr>
            <a:r>
              <a:rPr lang="en-US" dirty="0"/>
              <a:t> </a:t>
            </a:r>
            <a:r>
              <a:rPr lang="en-US" dirty="0" smtClean="0"/>
              <a:t>                         cognitive</a:t>
            </a:r>
            <a:r>
              <a:rPr lang="en-US" dirty="0"/>
              <a:t>, cultural, social, and political complexity of language </a:t>
            </a:r>
            <a:endParaRPr lang="en-US" dirty="0" smtClean="0"/>
          </a:p>
          <a:p>
            <a:pPr marL="0" indent="0">
              <a:buNone/>
            </a:pPr>
            <a:r>
              <a:rPr lang="en-US" dirty="0"/>
              <a:t> </a:t>
            </a:r>
            <a:r>
              <a:rPr lang="en-US" dirty="0" smtClean="0"/>
              <a:t>                         learning</a:t>
            </a:r>
            <a:r>
              <a:rPr lang="en-US" dirty="0"/>
              <a:t>" </a:t>
            </a:r>
            <a:endParaRPr lang="en-US" dirty="0" smtClean="0"/>
          </a:p>
          <a:p>
            <a:endParaRPr lang="en-US" dirty="0"/>
          </a:p>
          <a:p>
            <a:r>
              <a:rPr lang="en-US" b="1" dirty="0" smtClean="0">
                <a:solidFill>
                  <a:schemeClr val="accent2"/>
                </a:solidFill>
              </a:rPr>
              <a:t>Social </a:t>
            </a:r>
            <a:r>
              <a:rPr lang="en-US" b="1" dirty="0">
                <a:solidFill>
                  <a:schemeClr val="accent2"/>
                </a:solidFill>
              </a:rPr>
              <a:t>constructivist</a:t>
            </a:r>
            <a:r>
              <a:rPr lang="en-US" dirty="0"/>
              <a:t> </a:t>
            </a:r>
            <a:r>
              <a:rPr lang="en-US" dirty="0" smtClean="0"/>
              <a:t>perspectives:</a:t>
            </a:r>
          </a:p>
          <a:p>
            <a:pPr marL="0" indent="0">
              <a:buNone/>
            </a:pPr>
            <a:r>
              <a:rPr lang="en-US" dirty="0"/>
              <a:t> </a:t>
            </a:r>
            <a:r>
              <a:rPr lang="en-US" dirty="0" smtClean="0"/>
              <a:t>                       - central </a:t>
            </a:r>
            <a:r>
              <a:rPr lang="en-US" dirty="0"/>
              <a:t>focus </a:t>
            </a:r>
            <a:endParaRPr lang="en-US" dirty="0" smtClean="0"/>
          </a:p>
          <a:p>
            <a:pPr marL="0" indent="0">
              <a:buNone/>
            </a:pPr>
            <a:r>
              <a:rPr lang="en-US" dirty="0"/>
              <a:t> </a:t>
            </a:r>
            <a:r>
              <a:rPr lang="en-US" dirty="0" smtClean="0"/>
              <a:t>                       - language </a:t>
            </a:r>
            <a:r>
              <a:rPr lang="en-US" dirty="0"/>
              <a:t>as interactive communication among individuals, each </a:t>
            </a:r>
            <a:endParaRPr lang="en-US" dirty="0" smtClean="0"/>
          </a:p>
          <a:p>
            <a:pPr marL="0" indent="0">
              <a:buNone/>
            </a:pPr>
            <a:r>
              <a:rPr lang="en-US" dirty="0"/>
              <a:t> </a:t>
            </a:r>
            <a:r>
              <a:rPr lang="en-US" dirty="0" smtClean="0"/>
              <a:t>                         with </a:t>
            </a:r>
            <a:r>
              <a:rPr lang="en-US" dirty="0"/>
              <a:t>a sociocultural </a:t>
            </a:r>
            <a:r>
              <a:rPr lang="en-US" dirty="0" smtClean="0"/>
              <a:t>identity </a:t>
            </a:r>
            <a:endParaRPr lang="en-US" dirty="0"/>
          </a:p>
        </p:txBody>
      </p:sp>
    </p:spTree>
    <p:extLst>
      <p:ext uri="{BB962C8B-B14F-4D97-AF65-F5344CB8AC3E}">
        <p14:creationId xmlns:p14="http://schemas.microsoft.com/office/powerpoint/2010/main" val="29520546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DEFINLNG COMMUNICATIVE COMPETENCE </a:t>
            </a:r>
            <a:r>
              <a:rPr lang="en-US" b="1" dirty="0" smtClean="0"/>
              <a:t>(CC)</a:t>
            </a:r>
            <a:endParaRPr lang="en-US" dirty="0"/>
          </a:p>
        </p:txBody>
      </p:sp>
      <p:sp>
        <p:nvSpPr>
          <p:cNvPr id="3" name="Content Placeholder 2"/>
          <p:cNvSpPr>
            <a:spLocks noGrp="1"/>
          </p:cNvSpPr>
          <p:nvPr>
            <p:ph idx="1"/>
          </p:nvPr>
        </p:nvSpPr>
        <p:spPr/>
        <p:txBody>
          <a:bodyPr>
            <a:normAutofit lnSpcReduction="10000"/>
          </a:bodyPr>
          <a:lstStyle/>
          <a:p>
            <a:r>
              <a:rPr lang="en-US" dirty="0" smtClean="0"/>
              <a:t>Coined </a:t>
            </a:r>
            <a:r>
              <a:rPr lang="en-US" dirty="0"/>
              <a:t>by Dell </a:t>
            </a:r>
            <a:r>
              <a:rPr lang="en-US" dirty="0" err="1"/>
              <a:t>Hymes</a:t>
            </a:r>
            <a:r>
              <a:rPr lang="en-US" dirty="0"/>
              <a:t> (1972,1967), a </a:t>
            </a:r>
            <a:r>
              <a:rPr lang="en-US" dirty="0" smtClean="0"/>
              <a:t>sociolinguist</a:t>
            </a:r>
          </a:p>
          <a:p>
            <a:endParaRPr lang="en-US" dirty="0"/>
          </a:p>
          <a:p>
            <a:r>
              <a:rPr lang="en-US" dirty="0" err="1" smtClean="0"/>
              <a:t>Hymes</a:t>
            </a:r>
            <a:r>
              <a:rPr lang="en-US" dirty="0" smtClean="0"/>
              <a:t> believed that </a:t>
            </a:r>
            <a:r>
              <a:rPr lang="en-US" dirty="0"/>
              <a:t>Chomsky's (1965) notion of competence was too limited. </a:t>
            </a:r>
            <a:endParaRPr lang="en-US" dirty="0" smtClean="0"/>
          </a:p>
          <a:p>
            <a:endParaRPr lang="en-US" dirty="0"/>
          </a:p>
          <a:p>
            <a:r>
              <a:rPr lang="en-US" dirty="0" smtClean="0"/>
              <a:t>Chomsky's </a:t>
            </a:r>
            <a:r>
              <a:rPr lang="en-US" dirty="0"/>
              <a:t>"rule-governed creativity" </a:t>
            </a:r>
            <a:r>
              <a:rPr lang="en-US" dirty="0" smtClean="0"/>
              <a:t>did not </a:t>
            </a:r>
            <a:r>
              <a:rPr lang="en-US" dirty="0"/>
              <a:t>account sufficiently for the </a:t>
            </a:r>
            <a:r>
              <a:rPr lang="en-US" dirty="0">
                <a:solidFill>
                  <a:schemeClr val="accent2"/>
                </a:solidFill>
              </a:rPr>
              <a:t>social and functional rules of language. </a:t>
            </a:r>
          </a:p>
        </p:txBody>
      </p:sp>
    </p:spTree>
    <p:extLst>
      <p:ext uri="{BB962C8B-B14F-4D97-AF65-F5344CB8AC3E}">
        <p14:creationId xmlns:p14="http://schemas.microsoft.com/office/powerpoint/2010/main" val="3406430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46888"/>
            <a:ext cx="10018713" cy="1752599"/>
          </a:xfrm>
        </p:spPr>
        <p:txBody>
          <a:bodyPr/>
          <a:lstStyle/>
          <a:p>
            <a:r>
              <a:rPr lang="en-US" dirty="0" smtClean="0"/>
              <a:t>Principles of GTM</a:t>
            </a:r>
            <a:endParaRPr lang="en-US" dirty="0"/>
          </a:p>
        </p:txBody>
      </p:sp>
      <p:sp>
        <p:nvSpPr>
          <p:cNvPr id="3" name="Content Placeholder 2"/>
          <p:cNvSpPr>
            <a:spLocks noGrp="1"/>
          </p:cNvSpPr>
          <p:nvPr>
            <p:ph idx="1"/>
          </p:nvPr>
        </p:nvSpPr>
        <p:spPr>
          <a:xfrm>
            <a:off x="1889737" y="2641241"/>
            <a:ext cx="10018713" cy="3124201"/>
          </a:xfrm>
        </p:spPr>
        <p:txBody>
          <a:bodyPr>
            <a:noAutofit/>
          </a:bodyPr>
          <a:lstStyle/>
          <a:p>
            <a:r>
              <a:rPr lang="en-US" sz="1800" b="1" dirty="0"/>
              <a:t>GTM or Classical Method</a:t>
            </a:r>
          </a:p>
          <a:p>
            <a:r>
              <a:rPr lang="en-US" sz="1800" b="1" dirty="0"/>
              <a:t>Used in late 19</a:t>
            </a:r>
            <a:r>
              <a:rPr lang="en-US" sz="1800" b="1" baseline="30000" dirty="0"/>
              <a:t>th</a:t>
            </a:r>
            <a:r>
              <a:rPr lang="en-US" sz="1800" b="1" dirty="0"/>
              <a:t> </a:t>
            </a:r>
            <a:r>
              <a:rPr lang="en-US" sz="1800" b="1" dirty="0" smtClean="0"/>
              <a:t>century</a:t>
            </a:r>
          </a:p>
          <a:p>
            <a:r>
              <a:rPr lang="en-US" sz="1800" b="1" dirty="0" err="1" smtClean="0"/>
              <a:t>Theoryless</a:t>
            </a:r>
            <a:endParaRPr lang="en-US" sz="1800" b="1" dirty="0"/>
          </a:p>
          <a:p>
            <a:r>
              <a:rPr lang="en-US" sz="1800" b="1" dirty="0"/>
              <a:t>Fundamental purpose of learning a lg. : to read literature of that lg. </a:t>
            </a:r>
            <a:r>
              <a:rPr lang="en-US" sz="1800" b="1" dirty="0" smtClean="0"/>
              <a:t>and intellectual development</a:t>
            </a:r>
            <a:endParaRPr lang="en-US" sz="1800" b="1" dirty="0"/>
          </a:p>
          <a:p>
            <a:r>
              <a:rPr lang="en-US" sz="1800" b="1" dirty="0"/>
              <a:t>An important goal: to translate</a:t>
            </a:r>
          </a:p>
          <a:p>
            <a:r>
              <a:rPr lang="en-US" sz="1800" b="1" dirty="0"/>
              <a:t>Communication is </a:t>
            </a:r>
            <a:r>
              <a:rPr lang="en-US" sz="1800" b="1" dirty="0">
                <a:solidFill>
                  <a:schemeClr val="accent1"/>
                </a:solidFill>
              </a:rPr>
              <a:t>not</a:t>
            </a:r>
            <a:r>
              <a:rPr lang="en-US" sz="1800" b="1" dirty="0"/>
              <a:t> a goal</a:t>
            </a:r>
          </a:p>
          <a:p>
            <a:r>
              <a:rPr lang="en-US" sz="1800" b="1" dirty="0"/>
              <a:t>Primary skills: reading &amp; writing</a:t>
            </a:r>
          </a:p>
          <a:p>
            <a:r>
              <a:rPr lang="en-US" sz="1800" b="1" dirty="0"/>
              <a:t>Teacher is the authority</a:t>
            </a:r>
          </a:p>
          <a:p>
            <a:r>
              <a:rPr lang="en-US" sz="1800" b="1" dirty="0"/>
              <a:t>Students to learn about grammar of the lg.</a:t>
            </a:r>
          </a:p>
          <a:p>
            <a:r>
              <a:rPr lang="en-US" sz="1800" b="1" dirty="0"/>
              <a:t>Attention to similarities bet. NL &amp; TL: Cognates</a:t>
            </a:r>
          </a:p>
          <a:p>
            <a:r>
              <a:rPr lang="en-US" sz="1800" b="1" dirty="0" smtClean="0"/>
              <a:t>Grammar taught deductively</a:t>
            </a:r>
            <a:endParaRPr lang="en-US" sz="1800" b="1" dirty="0"/>
          </a:p>
          <a:p>
            <a:r>
              <a:rPr lang="en-US" sz="1800" b="1" dirty="0"/>
              <a:t>Memorization                 Lg. learning = mental exercise</a:t>
            </a:r>
          </a:p>
          <a:p>
            <a:endParaRPr lang="en-US" sz="1800" dirty="0"/>
          </a:p>
        </p:txBody>
      </p:sp>
    </p:spTree>
    <p:extLst>
      <p:ext uri="{BB962C8B-B14F-4D97-AF65-F5344CB8AC3E}">
        <p14:creationId xmlns:p14="http://schemas.microsoft.com/office/powerpoint/2010/main" val="2296341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091606" y="0"/>
            <a:ext cx="8596668" cy="6858000"/>
          </a:xfrm>
        </p:spPr>
        <p:txBody>
          <a:bodyPr>
            <a:normAutofit/>
          </a:bodyPr>
          <a:lstStyle/>
          <a:p>
            <a:r>
              <a:rPr lang="en-US" dirty="0" err="1" smtClean="0"/>
              <a:t>Hymes</a:t>
            </a:r>
            <a:r>
              <a:rPr lang="en-US" dirty="0" smtClean="0"/>
              <a:t> </a:t>
            </a:r>
            <a:r>
              <a:rPr lang="en-US" dirty="0"/>
              <a:t>referred to CC </a:t>
            </a:r>
            <a:r>
              <a:rPr lang="en-US" b="1" dirty="0" smtClean="0"/>
              <a:t>as</a:t>
            </a:r>
          </a:p>
          <a:p>
            <a:pPr marL="0" indent="0">
              <a:buNone/>
            </a:pPr>
            <a:endParaRPr lang="en-US" dirty="0" smtClean="0"/>
          </a:p>
          <a:p>
            <a:pPr marL="0" indent="0">
              <a:buNone/>
            </a:pPr>
            <a:r>
              <a:rPr lang="en-US" dirty="0" smtClean="0"/>
              <a:t>             “that </a:t>
            </a:r>
            <a:r>
              <a:rPr lang="en-US" dirty="0"/>
              <a:t>aspect of </a:t>
            </a:r>
            <a:r>
              <a:rPr lang="en-US" b="1" dirty="0"/>
              <a:t>our </a:t>
            </a:r>
            <a:r>
              <a:rPr lang="en-US" dirty="0"/>
              <a:t>competence that enables </a:t>
            </a:r>
            <a:r>
              <a:rPr lang="en-US" b="1" dirty="0"/>
              <a:t>us </a:t>
            </a:r>
            <a:r>
              <a:rPr lang="en-US" dirty="0"/>
              <a:t>to convey and interpret </a:t>
            </a:r>
            <a:r>
              <a:rPr lang="en-US" dirty="0" smtClean="0"/>
              <a:t>messages </a:t>
            </a:r>
            <a:r>
              <a:rPr lang="en-US" dirty="0"/>
              <a:t>and to negotiate meanings interpersonally within specific </a:t>
            </a:r>
            <a:r>
              <a:rPr lang="en-US" dirty="0" smtClean="0"/>
              <a:t>contexts.” </a:t>
            </a:r>
          </a:p>
          <a:p>
            <a:pPr marL="0" indent="0">
              <a:buNone/>
            </a:pPr>
            <a:endParaRPr lang="en-US" dirty="0"/>
          </a:p>
          <a:p>
            <a:r>
              <a:rPr lang="en-US" dirty="0" err="1" smtClean="0"/>
              <a:t>Savignon</a:t>
            </a:r>
            <a:r>
              <a:rPr lang="en-US" dirty="0" smtClean="0"/>
              <a:t> noted </a:t>
            </a:r>
            <a:r>
              <a:rPr lang="en-US" dirty="0"/>
              <a:t>that </a:t>
            </a:r>
            <a:endParaRPr lang="en-US" dirty="0" smtClean="0"/>
          </a:p>
          <a:p>
            <a:pPr marL="0" indent="0">
              <a:buNone/>
            </a:pPr>
            <a:r>
              <a:rPr lang="en-US" dirty="0"/>
              <a:t> </a:t>
            </a:r>
            <a:r>
              <a:rPr lang="en-US" dirty="0" smtClean="0"/>
              <a:t>            "</a:t>
            </a:r>
            <a:r>
              <a:rPr lang="en-US" dirty="0"/>
              <a:t>communicative competence is relative, not absolute, and depends on </a:t>
            </a:r>
            <a:r>
              <a:rPr lang="en-US" dirty="0" smtClean="0"/>
              <a:t>the cooperation </a:t>
            </a:r>
            <a:r>
              <a:rPr lang="en-US" dirty="0"/>
              <a:t>of all the participants involved." </a:t>
            </a:r>
            <a:endParaRPr lang="en-US" dirty="0" smtClean="0"/>
          </a:p>
          <a:p>
            <a:pPr marL="0" indent="0">
              <a:buNone/>
            </a:pPr>
            <a:endParaRPr lang="en-US" dirty="0"/>
          </a:p>
          <a:p>
            <a:r>
              <a:rPr lang="en-US" dirty="0" smtClean="0"/>
              <a:t>It </a:t>
            </a:r>
            <a:r>
              <a:rPr lang="en-US" dirty="0"/>
              <a:t>is not so much an </a:t>
            </a:r>
            <a:r>
              <a:rPr lang="en-US" dirty="0" smtClean="0"/>
              <a:t>intrapersonal </a:t>
            </a:r>
            <a:r>
              <a:rPr lang="en-US" dirty="0"/>
              <a:t>construct as we saw in Chomsky's early writings but rather a </a:t>
            </a:r>
            <a:r>
              <a:rPr lang="en-US" b="1" dirty="0"/>
              <a:t>dynamic</a:t>
            </a:r>
            <a:r>
              <a:rPr lang="en-US" dirty="0"/>
              <a:t>, </a:t>
            </a:r>
            <a:r>
              <a:rPr lang="en-US" b="1" dirty="0"/>
              <a:t>interpersonal</a:t>
            </a:r>
            <a:r>
              <a:rPr lang="en-US" dirty="0"/>
              <a:t> </a:t>
            </a:r>
            <a:r>
              <a:rPr lang="en-US" dirty="0" smtClean="0"/>
              <a:t>construct</a:t>
            </a:r>
            <a:endParaRPr lang="en-US" dirty="0"/>
          </a:p>
        </p:txBody>
      </p:sp>
    </p:spTree>
    <p:extLst>
      <p:ext uri="{BB962C8B-B14F-4D97-AF65-F5344CB8AC3E}">
        <p14:creationId xmlns:p14="http://schemas.microsoft.com/office/powerpoint/2010/main" val="16599789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1" y="685800"/>
            <a:ext cx="8596668" cy="6172199"/>
          </a:xfrm>
        </p:spPr>
        <p:txBody>
          <a:bodyPr>
            <a:normAutofit/>
          </a:bodyPr>
          <a:lstStyle/>
          <a:p>
            <a:r>
              <a:rPr lang="en-US" sz="2000" i="1" u="sng" dirty="0">
                <a:solidFill>
                  <a:schemeClr val="accent2"/>
                </a:solidFill>
              </a:rPr>
              <a:t>linguistic</a:t>
            </a:r>
            <a:r>
              <a:rPr lang="en-US" sz="2000" i="1" u="sng" dirty="0"/>
              <a:t> </a:t>
            </a:r>
            <a:r>
              <a:rPr lang="en-US" sz="2000" u="sng" dirty="0" smtClean="0"/>
              <a:t>competence </a:t>
            </a:r>
            <a:r>
              <a:rPr lang="en-US" sz="2000" dirty="0" smtClean="0"/>
              <a:t>vs. </a:t>
            </a:r>
            <a:r>
              <a:rPr lang="en-US" sz="2000" i="1" u="sng" dirty="0">
                <a:solidFill>
                  <a:schemeClr val="accent2"/>
                </a:solidFill>
              </a:rPr>
              <a:t>communicative</a:t>
            </a:r>
            <a:r>
              <a:rPr lang="en-US" sz="2000" i="1" u="sng" dirty="0"/>
              <a:t> </a:t>
            </a:r>
            <a:r>
              <a:rPr lang="en-US" sz="2000" u="sng" dirty="0"/>
              <a:t>competence </a:t>
            </a:r>
            <a:endParaRPr lang="en-US" sz="2000" u="sng" dirty="0" smtClean="0"/>
          </a:p>
          <a:p>
            <a:pPr marL="0" indent="0">
              <a:buNone/>
            </a:pPr>
            <a:endParaRPr lang="en-US" sz="2000" dirty="0" smtClean="0"/>
          </a:p>
          <a:p>
            <a:pPr marL="0" indent="0">
              <a:buNone/>
            </a:pPr>
            <a:r>
              <a:rPr lang="en-US" sz="2000" dirty="0"/>
              <a:t>knowledge "about" language forms </a:t>
            </a:r>
            <a:r>
              <a:rPr lang="en-US" sz="2000" dirty="0" smtClean="0"/>
              <a:t>    </a:t>
            </a:r>
          </a:p>
          <a:p>
            <a:pPr marL="0" indent="0">
              <a:buNone/>
            </a:pPr>
            <a:endParaRPr lang="en-US" sz="2000" dirty="0"/>
          </a:p>
          <a:p>
            <a:pPr marL="0" indent="0">
              <a:buNone/>
            </a:pPr>
            <a:r>
              <a:rPr lang="en-US" sz="2000" dirty="0" smtClean="0"/>
              <a:t>knowledge </a:t>
            </a:r>
            <a:r>
              <a:rPr lang="en-US" sz="2000" dirty="0"/>
              <a:t>that enables a person to communicate functionally and </a:t>
            </a:r>
            <a:r>
              <a:rPr lang="en-US" sz="2000" dirty="0" smtClean="0"/>
              <a:t>interactively </a:t>
            </a:r>
            <a:endParaRPr lang="en-US" sz="2000" dirty="0"/>
          </a:p>
        </p:txBody>
      </p:sp>
      <p:cxnSp>
        <p:nvCxnSpPr>
          <p:cNvPr id="6" name="Straight Arrow Connector 5"/>
          <p:cNvCxnSpPr/>
          <p:nvPr/>
        </p:nvCxnSpPr>
        <p:spPr>
          <a:xfrm flipH="1">
            <a:off x="2621280" y="3101339"/>
            <a:ext cx="109728" cy="5486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5620512" y="3101339"/>
            <a:ext cx="24384" cy="1341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12821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685800"/>
            <a:ext cx="10018713" cy="6172199"/>
          </a:xfrm>
        </p:spPr>
        <p:txBody>
          <a:bodyPr>
            <a:normAutofit/>
          </a:bodyPr>
          <a:lstStyle/>
          <a:p>
            <a:r>
              <a:rPr lang="en-US" dirty="0"/>
              <a:t>James Cummins (1980, 1979</a:t>
            </a:r>
            <a:r>
              <a:rPr lang="en-US" dirty="0" smtClean="0"/>
              <a:t>) introduced </a:t>
            </a:r>
            <a:r>
              <a:rPr lang="en-US" dirty="0" smtClean="0">
                <a:solidFill>
                  <a:schemeClr val="accent2"/>
                </a:solidFill>
              </a:rPr>
              <a:t>CALP</a:t>
            </a:r>
            <a:r>
              <a:rPr lang="en-US" dirty="0" smtClean="0"/>
              <a:t> vs. </a:t>
            </a:r>
            <a:r>
              <a:rPr lang="en-US" dirty="0" smtClean="0">
                <a:solidFill>
                  <a:schemeClr val="accent2"/>
                </a:solidFill>
              </a:rPr>
              <a:t>BICS</a:t>
            </a:r>
          </a:p>
          <a:p>
            <a:endParaRPr lang="en-US" dirty="0"/>
          </a:p>
          <a:p>
            <a:pPr marL="0" indent="0">
              <a:buNone/>
            </a:pPr>
            <a:r>
              <a:rPr lang="en-US" b="1" dirty="0" smtClean="0"/>
              <a:t>CALP :</a:t>
            </a:r>
            <a:r>
              <a:rPr lang="en-US" dirty="0" smtClean="0"/>
              <a:t> </a:t>
            </a:r>
            <a:r>
              <a:rPr lang="en-US" dirty="0"/>
              <a:t>cognitive/academic language </a:t>
            </a:r>
            <a:r>
              <a:rPr lang="en-US" dirty="0" smtClean="0"/>
              <a:t>proficiency (linguistic) </a:t>
            </a:r>
          </a:p>
          <a:p>
            <a:pPr marL="0" indent="0">
              <a:buNone/>
            </a:pPr>
            <a:endParaRPr lang="en-US" dirty="0"/>
          </a:p>
          <a:p>
            <a:pPr marL="0" indent="0">
              <a:buNone/>
            </a:pPr>
            <a:r>
              <a:rPr lang="en-US" b="1" dirty="0" smtClean="0"/>
              <a:t>BICS: </a:t>
            </a:r>
            <a:r>
              <a:rPr lang="en-US" dirty="0"/>
              <a:t>basic interpersonal communicative skills </a:t>
            </a:r>
            <a:r>
              <a:rPr lang="en-US" dirty="0" smtClean="0"/>
              <a:t>(communicative)</a:t>
            </a:r>
          </a:p>
          <a:p>
            <a:pPr marL="0" indent="0">
              <a:buNone/>
            </a:pPr>
            <a:endParaRPr lang="en-US" dirty="0"/>
          </a:p>
          <a:p>
            <a:r>
              <a:rPr lang="en-US" dirty="0" smtClean="0"/>
              <a:t>CALP </a:t>
            </a:r>
            <a:r>
              <a:rPr lang="en-US" dirty="0"/>
              <a:t>is that dimension of proficiency in which the learner manipulates or reflects upon the surface features of language outside of the immediate interpersonal </a:t>
            </a:r>
            <a:r>
              <a:rPr lang="en-US" dirty="0" smtClean="0"/>
              <a:t>context</a:t>
            </a:r>
            <a:r>
              <a:rPr lang="en-US" dirty="0"/>
              <a:t>. It is what learners often use in classroom exercises and tests that focus on form. </a:t>
            </a:r>
            <a:endParaRPr lang="en-US" dirty="0" smtClean="0"/>
          </a:p>
          <a:p>
            <a:endParaRPr lang="en-US" dirty="0"/>
          </a:p>
          <a:p>
            <a:r>
              <a:rPr lang="en-US" dirty="0" smtClean="0"/>
              <a:t>BICS is </a:t>
            </a:r>
            <a:r>
              <a:rPr lang="en-US" dirty="0"/>
              <a:t>the communicative capacity that all children acquire in order to be able to function in daily interpersonal exchanges. </a:t>
            </a:r>
          </a:p>
        </p:txBody>
      </p:sp>
    </p:spTree>
    <p:extLst>
      <p:ext uri="{BB962C8B-B14F-4D97-AF65-F5344CB8AC3E}">
        <p14:creationId xmlns:p14="http://schemas.microsoft.com/office/powerpoint/2010/main" val="35239097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Cummins later (1981) modified his notion of CALP and </a:t>
            </a:r>
            <a:r>
              <a:rPr lang="en-US" dirty="0" smtClean="0"/>
              <a:t>BICS (dimension of context is added):</a:t>
            </a:r>
          </a:p>
          <a:p>
            <a:endParaRPr lang="en-US" dirty="0"/>
          </a:p>
          <a:p>
            <a:pPr marL="0" indent="0">
              <a:buNone/>
            </a:pPr>
            <a:r>
              <a:rPr lang="en-US" u="sng" dirty="0">
                <a:solidFill>
                  <a:schemeClr val="accent2"/>
                </a:solidFill>
              </a:rPr>
              <a:t>C</a:t>
            </a:r>
            <a:r>
              <a:rPr lang="en-US" u="sng" dirty="0" smtClean="0">
                <a:solidFill>
                  <a:schemeClr val="accent2"/>
                </a:solidFill>
              </a:rPr>
              <a:t>ontext-reduced</a:t>
            </a:r>
            <a:r>
              <a:rPr lang="en-US" u="sng" dirty="0" smtClean="0"/>
              <a:t> communication</a:t>
            </a:r>
            <a:r>
              <a:rPr lang="en-US" dirty="0" smtClean="0"/>
              <a:t>      vs.      </a:t>
            </a:r>
            <a:r>
              <a:rPr lang="en-US" u="sng" dirty="0">
                <a:solidFill>
                  <a:schemeClr val="accent2"/>
                </a:solidFill>
              </a:rPr>
              <a:t>C</a:t>
            </a:r>
            <a:r>
              <a:rPr lang="en-US" u="sng" dirty="0" smtClean="0">
                <a:solidFill>
                  <a:schemeClr val="accent2"/>
                </a:solidFill>
              </a:rPr>
              <a:t>ontext-embedded</a:t>
            </a:r>
            <a:r>
              <a:rPr lang="en-US" u="sng" dirty="0" smtClean="0"/>
              <a:t> communication </a:t>
            </a:r>
          </a:p>
          <a:p>
            <a:pPr marL="0" indent="0">
              <a:buNone/>
            </a:pPr>
            <a:r>
              <a:rPr lang="en-US" dirty="0" smtClean="0"/>
              <a:t>                  CALP                                                               BICS</a:t>
            </a:r>
          </a:p>
          <a:p>
            <a:pPr marL="0" indent="0">
              <a:buNone/>
            </a:pPr>
            <a:r>
              <a:rPr lang="en-US" dirty="0" smtClean="0"/>
              <a:t>Classroom &amp; school language                           face-to-face communication</a:t>
            </a:r>
          </a:p>
          <a:p>
            <a:pPr marL="0"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9598104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685800"/>
            <a:ext cx="10018713" cy="6172199"/>
          </a:xfrm>
        </p:spPr>
        <p:txBody>
          <a:bodyPr>
            <a:normAutofit/>
          </a:bodyPr>
          <a:lstStyle/>
          <a:p>
            <a:r>
              <a:rPr lang="en-US" dirty="0" smtClean="0"/>
              <a:t>Swain's and </a:t>
            </a:r>
            <a:r>
              <a:rPr lang="en-US" dirty="0"/>
              <a:t>later in </a:t>
            </a:r>
            <a:r>
              <a:rPr lang="en-US" dirty="0" err="1"/>
              <a:t>Canale's</a:t>
            </a:r>
            <a:r>
              <a:rPr lang="en-US" dirty="0"/>
              <a:t> (1983) definition, four different components, or subcategories, made up the construct of CC. The first two subcategories reflected the use of the linguistic system itself; the last two defined the functional aspects of communication </a:t>
            </a:r>
            <a:endParaRPr lang="en-US" dirty="0" smtClean="0"/>
          </a:p>
          <a:p>
            <a:endParaRPr lang="en-US" dirty="0"/>
          </a:p>
          <a:p>
            <a:pPr>
              <a:buAutoNum type="arabicPeriod"/>
            </a:pPr>
            <a:r>
              <a:rPr lang="en-US" dirty="0" smtClean="0"/>
              <a:t>Grammatical competence         </a:t>
            </a:r>
          </a:p>
          <a:p>
            <a:pPr>
              <a:buAutoNum type="arabicPeriod"/>
            </a:pPr>
            <a:r>
              <a:rPr lang="en-US" dirty="0" smtClean="0"/>
              <a:t>Discourse competence</a:t>
            </a:r>
          </a:p>
          <a:p>
            <a:pPr>
              <a:buAutoNum type="arabicPeriod"/>
            </a:pPr>
            <a:r>
              <a:rPr lang="en-US" dirty="0" smtClean="0"/>
              <a:t>Sociolinguistic competence</a:t>
            </a:r>
          </a:p>
          <a:p>
            <a:pPr>
              <a:buAutoNum type="arabicPeriod"/>
            </a:pPr>
            <a:r>
              <a:rPr lang="en-US" dirty="0" smtClean="0"/>
              <a:t>Strategic competence</a:t>
            </a:r>
            <a:endParaRPr lang="en-US" dirty="0"/>
          </a:p>
        </p:txBody>
      </p:sp>
    </p:spTree>
    <p:extLst>
      <p:ext uri="{BB962C8B-B14F-4D97-AF65-F5344CB8AC3E}">
        <p14:creationId xmlns:p14="http://schemas.microsoft.com/office/powerpoint/2010/main" val="11209337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576072"/>
            <a:ext cx="10018713" cy="6172199"/>
          </a:xfrm>
        </p:spPr>
        <p:txBody>
          <a:bodyPr>
            <a:normAutofit lnSpcReduction="10000"/>
          </a:bodyPr>
          <a:lstStyle/>
          <a:p>
            <a:r>
              <a:rPr lang="en-US" dirty="0" smtClean="0"/>
              <a:t>Strategic Competence: occupies a special place</a:t>
            </a:r>
          </a:p>
          <a:p>
            <a:endParaRPr lang="en-US" dirty="0"/>
          </a:p>
          <a:p>
            <a:pPr>
              <a:buFont typeface="Wingdings" panose="05000000000000000000" pitchFamily="2" charset="2"/>
              <a:buChar char="ü"/>
            </a:pPr>
            <a:r>
              <a:rPr lang="en-US" dirty="0" smtClean="0"/>
              <a:t>Compensatory strategies</a:t>
            </a:r>
          </a:p>
          <a:p>
            <a:pPr>
              <a:buFont typeface="Wingdings" panose="05000000000000000000" pitchFamily="2" charset="2"/>
              <a:buChar char="ü"/>
            </a:pPr>
            <a:r>
              <a:rPr lang="en-US" dirty="0"/>
              <a:t>Swain (1984, p, 189) amended the earlier notion of strategic competence to include "communication strategies that may be called into action </a:t>
            </a:r>
            <a:r>
              <a:rPr lang="en-US" dirty="0" smtClean="0"/>
              <a:t>either </a:t>
            </a:r>
            <a:r>
              <a:rPr lang="en-US" dirty="0"/>
              <a:t>to enhance the effectiveness of communication or to compensate for breakdowns." </a:t>
            </a:r>
            <a:endParaRPr lang="en-US" dirty="0" smtClean="0"/>
          </a:p>
          <a:p>
            <a:pPr>
              <a:buFont typeface="Wingdings" panose="05000000000000000000" pitchFamily="2" charset="2"/>
              <a:buChar char="ü"/>
            </a:pPr>
            <a:endParaRPr lang="en-US" dirty="0"/>
          </a:p>
          <a:p>
            <a:pPr>
              <a:buFont typeface="Wingdings" panose="05000000000000000000" pitchFamily="2" charset="2"/>
              <a:buChar char="ü"/>
            </a:pPr>
            <a:r>
              <a:rPr lang="en-US" dirty="0"/>
              <a:t>Yule and </a:t>
            </a:r>
            <a:r>
              <a:rPr lang="en-US" dirty="0" err="1"/>
              <a:t>Tarone</a:t>
            </a:r>
            <a:r>
              <a:rPr lang="en-US" dirty="0"/>
              <a:t> (1990, p. 181) referred to strategic competence as "an ability to select an effective means of performing a communicative act that enables the listener/reader to identify the intended referent. </a:t>
            </a:r>
            <a:endParaRPr lang="en-US" dirty="0" smtClean="0"/>
          </a:p>
          <a:p>
            <a:pPr>
              <a:buFont typeface="Wingdings" panose="05000000000000000000" pitchFamily="2" charset="2"/>
              <a:buChar char="ü"/>
            </a:pPr>
            <a:endParaRPr lang="en-US" dirty="0"/>
          </a:p>
          <a:p>
            <a:r>
              <a:rPr lang="en-US" dirty="0"/>
              <a:t>In fact, strategic competence is the way we manipulate language in order to meet communicative goals </a:t>
            </a:r>
            <a:endParaRPr lang="en-US" dirty="0" smtClean="0"/>
          </a:p>
          <a:p>
            <a:pPr marL="0" indent="0">
              <a:buNone/>
            </a:pPr>
            <a:endParaRPr lang="en-US" dirty="0"/>
          </a:p>
        </p:txBody>
      </p:sp>
    </p:spTree>
    <p:extLst>
      <p:ext uri="{BB962C8B-B14F-4D97-AF65-F5344CB8AC3E}">
        <p14:creationId xmlns:p14="http://schemas.microsoft.com/office/powerpoint/2010/main" val="19952851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Bachman’s (1990) model of CC</a:t>
            </a:r>
            <a:endParaRPr lang="en-US" dirty="0"/>
          </a:p>
        </p:txBody>
      </p:sp>
      <p:sp>
        <p:nvSpPr>
          <p:cNvPr id="3" name="Content Placeholder 2"/>
          <p:cNvSpPr>
            <a:spLocks noGrp="1"/>
          </p:cNvSpPr>
          <p:nvPr>
            <p:ph idx="1"/>
          </p:nvPr>
        </p:nvSpPr>
        <p:spPr>
          <a:xfrm>
            <a:off x="713910" y="2160589"/>
            <a:ext cx="8596668" cy="3880773"/>
          </a:xfrm>
        </p:spPr>
        <p:txBody>
          <a:bodyPr/>
          <a:lstStyle/>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8499363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2000" cy="5864352"/>
          </a:xfrm>
          <a:prstGeom prst="rect">
            <a:avLst/>
          </a:prstGeom>
        </p:spPr>
      </p:pic>
      <p:sp>
        <p:nvSpPr>
          <p:cNvPr id="3" name="TextBox 2"/>
          <p:cNvSpPr txBox="1"/>
          <p:nvPr/>
        </p:nvSpPr>
        <p:spPr>
          <a:xfrm>
            <a:off x="2109216" y="5864352"/>
            <a:ext cx="9799286" cy="923330"/>
          </a:xfrm>
          <a:prstGeom prst="rect">
            <a:avLst/>
          </a:prstGeom>
          <a:noFill/>
        </p:spPr>
        <p:txBody>
          <a:bodyPr wrap="none" rtlCol="0">
            <a:spAutoFit/>
          </a:bodyPr>
          <a:lstStyle/>
          <a:p>
            <a:r>
              <a:rPr lang="en-US" b="1" dirty="0"/>
              <a:t>Here, strategic competence almost serves an "executive" function of making the final "decision," </a:t>
            </a:r>
            <a:endParaRPr lang="en-US" b="1" dirty="0" smtClean="0"/>
          </a:p>
          <a:p>
            <a:r>
              <a:rPr lang="en-US" b="1" dirty="0" smtClean="0"/>
              <a:t>among </a:t>
            </a:r>
            <a:r>
              <a:rPr lang="en-US" b="1" dirty="0"/>
              <a:t>many possible options, on wording, phrasing, and other productive and receptive means </a:t>
            </a:r>
            <a:endParaRPr lang="en-US" b="1" dirty="0" smtClean="0"/>
          </a:p>
          <a:p>
            <a:r>
              <a:rPr lang="en-US" b="1" dirty="0" smtClean="0"/>
              <a:t>for </a:t>
            </a:r>
            <a:r>
              <a:rPr lang="en-US" b="1" dirty="0"/>
              <a:t>negotiating meaning. </a:t>
            </a:r>
          </a:p>
        </p:txBody>
      </p:sp>
    </p:spTree>
    <p:extLst>
      <p:ext uri="{BB962C8B-B14F-4D97-AF65-F5344CB8AC3E}">
        <p14:creationId xmlns:p14="http://schemas.microsoft.com/office/powerpoint/2010/main" val="28686952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LANGUAGE FUNCTIONS </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accent1"/>
                </a:solidFill>
              </a:rPr>
              <a:t>Functions </a:t>
            </a:r>
            <a:r>
              <a:rPr lang="en-US" dirty="0"/>
              <a:t>are essentially the purposes that we accomplish with language, e.g., stating, requesting, responding, greeting, parting, etc. </a:t>
            </a:r>
            <a:endParaRPr lang="en-US" dirty="0" smtClean="0"/>
          </a:p>
          <a:p>
            <a:endParaRPr lang="en-US" dirty="0"/>
          </a:p>
          <a:p>
            <a:r>
              <a:rPr lang="en-US" dirty="0" smtClean="0"/>
              <a:t>Functions </a:t>
            </a:r>
            <a:r>
              <a:rPr lang="en-US" dirty="0"/>
              <a:t>cannot be accomplished, of course, without the forms of language: morphemes, words, grammar rules, discourse rules, and other organizational competencies. </a:t>
            </a:r>
            <a:endParaRPr lang="en-US" dirty="0" smtClean="0"/>
          </a:p>
          <a:p>
            <a:endParaRPr lang="en-US" dirty="0"/>
          </a:p>
          <a:p>
            <a:r>
              <a:rPr lang="en-US" dirty="0" smtClean="0"/>
              <a:t>While </a:t>
            </a:r>
            <a:r>
              <a:rPr lang="en-US" dirty="0"/>
              <a:t>forms are the outward manifestation of language, functions are the realization of those forms. </a:t>
            </a:r>
          </a:p>
        </p:txBody>
      </p:sp>
    </p:spTree>
    <p:extLst>
      <p:ext uri="{BB962C8B-B14F-4D97-AF65-F5344CB8AC3E}">
        <p14:creationId xmlns:p14="http://schemas.microsoft.com/office/powerpoint/2010/main" val="32466947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685800"/>
            <a:ext cx="10018713" cy="6172199"/>
          </a:xfrm>
        </p:spPr>
        <p:txBody>
          <a:bodyPr>
            <a:normAutofit/>
          </a:bodyPr>
          <a:lstStyle/>
          <a:p>
            <a:r>
              <a:rPr lang="en-US" dirty="0" smtClean="0"/>
              <a:t>Communication </a:t>
            </a:r>
            <a:r>
              <a:rPr lang="en-US" dirty="0"/>
              <a:t>is not merely an event, something that happens; it is functional, purposive, and designed to bring about some effect—some change, however subtle or unobservable—on the environment of hearers and speakers</a:t>
            </a:r>
            <a:r>
              <a:rPr lang="en-US" dirty="0" smtClean="0"/>
              <a:t>.</a:t>
            </a:r>
          </a:p>
          <a:p>
            <a:endParaRPr lang="en-US" dirty="0" smtClean="0"/>
          </a:p>
          <a:p>
            <a:r>
              <a:rPr lang="en-US" dirty="0" smtClean="0"/>
              <a:t> Communication is a series of communicative acts or </a:t>
            </a:r>
            <a:r>
              <a:rPr lang="en-US" b="1" dirty="0" smtClean="0"/>
              <a:t>speech acts</a:t>
            </a:r>
            <a:r>
              <a:rPr lang="en-US" dirty="0" smtClean="0"/>
              <a:t>, to use John Austin's (1962) term, which are used systematically to accomplish particular purposes. </a:t>
            </a:r>
          </a:p>
          <a:p>
            <a:endParaRPr lang="en-US" dirty="0" smtClean="0"/>
          </a:p>
          <a:p>
            <a:r>
              <a:rPr lang="en-US" dirty="0" smtClean="0"/>
              <a:t>Austin </a:t>
            </a:r>
            <a:r>
              <a:rPr lang="en-US" dirty="0"/>
              <a:t>stressed the importance of consequences, the </a:t>
            </a:r>
            <a:r>
              <a:rPr lang="en-US" smtClean="0"/>
              <a:t>perlocutionary</a:t>
            </a:r>
            <a:r>
              <a:rPr lang="en-US" dirty="0" smtClean="0"/>
              <a:t> </a:t>
            </a:r>
            <a:r>
              <a:rPr lang="en-US" dirty="0"/>
              <a:t>force, of linguistic communication. </a:t>
            </a:r>
          </a:p>
        </p:txBody>
      </p:sp>
    </p:spTree>
    <p:extLst>
      <p:ext uri="{BB962C8B-B14F-4D97-AF65-F5344CB8AC3E}">
        <p14:creationId xmlns:p14="http://schemas.microsoft.com/office/powerpoint/2010/main" val="2357493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l"/>
            <a:r>
              <a:rPr lang="en-US" dirty="0" smtClean="0"/>
              <a:t>The Direct Method (DM)</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6908744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a:t>
            </a:r>
            <a:endParaRPr lang="en-US" dirty="0"/>
          </a:p>
        </p:txBody>
      </p:sp>
      <p:sp>
        <p:nvSpPr>
          <p:cNvPr id="3" name="Content Placeholder 2"/>
          <p:cNvSpPr>
            <a:spLocks noGrp="1"/>
          </p:cNvSpPr>
          <p:nvPr>
            <p:ph idx="1"/>
          </p:nvPr>
        </p:nvSpPr>
        <p:spPr/>
        <p:txBody>
          <a:bodyPr/>
          <a:lstStyle/>
          <a:p>
            <a:r>
              <a:rPr lang="en-US" dirty="0" smtClean="0"/>
              <a:t>Authentic lg. – </a:t>
            </a:r>
            <a:r>
              <a:rPr lang="en-US" dirty="0" err="1" smtClean="0"/>
              <a:t>lg</a:t>
            </a:r>
            <a:r>
              <a:rPr lang="en-US" dirty="0" smtClean="0"/>
              <a:t> as it is used in a real context – should be introduced. </a:t>
            </a:r>
          </a:p>
          <a:p>
            <a:endParaRPr lang="en-US" dirty="0" smtClean="0"/>
          </a:p>
          <a:p>
            <a:r>
              <a:rPr lang="en-US" dirty="0" smtClean="0"/>
              <a:t>Understanding the speaker’s or writer’s </a:t>
            </a:r>
            <a:r>
              <a:rPr lang="en-US" b="1" dirty="0" smtClean="0"/>
              <a:t>intentions</a:t>
            </a:r>
            <a:r>
              <a:rPr lang="en-US" dirty="0" smtClean="0"/>
              <a:t> is part of being communicatively competent.</a:t>
            </a:r>
          </a:p>
          <a:p>
            <a:endParaRPr lang="en-US" dirty="0"/>
          </a:p>
          <a:p>
            <a:r>
              <a:rPr lang="en-US" dirty="0" smtClean="0"/>
              <a:t>TL is a vehicle for classroom communication, not just the object of study.</a:t>
            </a:r>
            <a:endParaRPr lang="en-US" dirty="0"/>
          </a:p>
        </p:txBody>
      </p:sp>
    </p:spTree>
    <p:extLst>
      <p:ext uri="{BB962C8B-B14F-4D97-AF65-F5344CB8AC3E}">
        <p14:creationId xmlns:p14="http://schemas.microsoft.com/office/powerpoint/2010/main" val="18549142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One function can have many different linguistic forms.</a:t>
            </a:r>
          </a:p>
          <a:p>
            <a:endParaRPr lang="en-US" dirty="0"/>
          </a:p>
          <a:p>
            <a:r>
              <a:rPr lang="en-US" dirty="0" smtClean="0"/>
              <a:t>Students should learn about </a:t>
            </a:r>
            <a:r>
              <a:rPr lang="en-US" b="1" dirty="0" smtClean="0"/>
              <a:t>cohesion</a:t>
            </a:r>
            <a:r>
              <a:rPr lang="en-US" dirty="0" smtClean="0"/>
              <a:t> and </a:t>
            </a:r>
            <a:r>
              <a:rPr lang="en-US" b="1" dirty="0" smtClean="0"/>
              <a:t>coherence</a:t>
            </a:r>
            <a:r>
              <a:rPr lang="en-US" dirty="0" smtClean="0"/>
              <a:t>.</a:t>
            </a:r>
          </a:p>
          <a:p>
            <a:endParaRPr lang="en-US" dirty="0"/>
          </a:p>
          <a:p>
            <a:r>
              <a:rPr lang="en-US" dirty="0" smtClean="0"/>
              <a:t>Games are important because they have certain features in common with real communicative events – there is a </a:t>
            </a:r>
            <a:r>
              <a:rPr lang="en-US" b="1" dirty="0" smtClean="0"/>
              <a:t>purpose</a:t>
            </a:r>
            <a:r>
              <a:rPr lang="en-US" dirty="0" smtClean="0"/>
              <a:t> for the exchange.</a:t>
            </a:r>
          </a:p>
          <a:p>
            <a:endParaRPr lang="en-US" dirty="0"/>
          </a:p>
          <a:p>
            <a:endParaRPr lang="en-US" dirty="0"/>
          </a:p>
        </p:txBody>
      </p:sp>
    </p:spTree>
    <p:extLst>
      <p:ext uri="{BB962C8B-B14F-4D97-AF65-F5344CB8AC3E}">
        <p14:creationId xmlns:p14="http://schemas.microsoft.com/office/powerpoint/2010/main" val="32520957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Students should be given an opportunity to express their ideas and opinions.</a:t>
            </a:r>
          </a:p>
          <a:p>
            <a:endParaRPr lang="en-US" dirty="0"/>
          </a:p>
          <a:p>
            <a:r>
              <a:rPr lang="en-US" dirty="0" smtClean="0"/>
              <a:t>Errors are tolerated and seen as a natural outcome of the development of communication skills.</a:t>
            </a:r>
          </a:p>
          <a:p>
            <a:endParaRPr lang="en-US" dirty="0"/>
          </a:p>
          <a:p>
            <a:r>
              <a:rPr lang="en-US" dirty="0" smtClean="0"/>
              <a:t>Teacher’s responsibility is to establish situations likely to promote communication.</a:t>
            </a:r>
            <a:endParaRPr lang="en-US" dirty="0"/>
          </a:p>
        </p:txBody>
      </p:sp>
    </p:spTree>
    <p:extLst>
      <p:ext uri="{BB962C8B-B14F-4D97-AF65-F5344CB8AC3E}">
        <p14:creationId xmlns:p14="http://schemas.microsoft.com/office/powerpoint/2010/main" val="14049740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social context of the communicative event is essential in giving meaning to the utterances.</a:t>
            </a:r>
          </a:p>
          <a:p>
            <a:endParaRPr lang="en-US" dirty="0"/>
          </a:p>
          <a:p>
            <a:r>
              <a:rPr lang="en-US" dirty="0" smtClean="0"/>
              <a:t>Learning to use </a:t>
            </a:r>
            <a:r>
              <a:rPr lang="en-US" dirty="0" err="1" smtClean="0"/>
              <a:t>lg</a:t>
            </a:r>
            <a:r>
              <a:rPr lang="en-US" dirty="0" smtClean="0"/>
              <a:t> forms </a:t>
            </a:r>
            <a:r>
              <a:rPr lang="en-US" b="1" dirty="0" smtClean="0"/>
              <a:t>appropriately</a:t>
            </a:r>
            <a:r>
              <a:rPr lang="en-US" dirty="0" smtClean="0"/>
              <a:t> is an important part of communicative competence.</a:t>
            </a:r>
          </a:p>
          <a:p>
            <a:endParaRPr lang="en-US" dirty="0"/>
          </a:p>
          <a:p>
            <a:r>
              <a:rPr lang="en-US" dirty="0" smtClean="0"/>
              <a:t>Teacher acts as </a:t>
            </a:r>
            <a:r>
              <a:rPr lang="en-US" b="1" dirty="0" smtClean="0"/>
              <a:t>facilitator</a:t>
            </a:r>
            <a:r>
              <a:rPr lang="en-US" dirty="0" smtClean="0"/>
              <a:t> in setting up communicative activities and as an </a:t>
            </a:r>
            <a:r>
              <a:rPr lang="en-US" b="1" dirty="0" smtClean="0"/>
              <a:t>advisor </a:t>
            </a:r>
            <a:r>
              <a:rPr lang="en-US" dirty="0" smtClean="0"/>
              <a:t>during the activities.</a:t>
            </a:r>
            <a:endParaRPr lang="en-US" dirty="0"/>
          </a:p>
        </p:txBody>
      </p:sp>
    </p:spTree>
    <p:extLst>
      <p:ext uri="{BB962C8B-B14F-4D97-AF65-F5344CB8AC3E}">
        <p14:creationId xmlns:p14="http://schemas.microsoft.com/office/powerpoint/2010/main" val="6694676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Content-based Instruction (CBI)</a:t>
            </a:r>
            <a:endParaRPr lang="en-US" dirty="0"/>
          </a:p>
        </p:txBody>
      </p:sp>
      <p:sp>
        <p:nvSpPr>
          <p:cNvPr id="5" name="Subtitle 4"/>
          <p:cNvSpPr>
            <a:spLocks noGrp="1"/>
          </p:cNvSpPr>
          <p:nvPr>
            <p:ph type="subTitle" idx="1"/>
          </p:nvPr>
        </p:nvSpPr>
        <p:spPr/>
        <p:txBody>
          <a:bodyPr/>
          <a:lstStyle/>
          <a:p>
            <a:r>
              <a:rPr lang="en-US" dirty="0" smtClean="0"/>
              <a:t>Chapter 10</a:t>
            </a:r>
            <a:endParaRPr lang="en-US" dirty="0"/>
          </a:p>
        </p:txBody>
      </p:sp>
    </p:spTree>
    <p:extLst>
      <p:ext uri="{BB962C8B-B14F-4D97-AF65-F5344CB8AC3E}">
        <p14:creationId xmlns:p14="http://schemas.microsoft.com/office/powerpoint/2010/main" val="141269782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Two versions of Communicative Approach:</a:t>
            </a:r>
          </a:p>
          <a:p>
            <a:pPr marL="457200" indent="-457200">
              <a:buFont typeface="+mj-lt"/>
              <a:buAutoNum type="arabicPeriod"/>
            </a:pPr>
            <a:r>
              <a:rPr lang="en-US" dirty="0" smtClean="0">
                <a:solidFill>
                  <a:srgbClr val="C00000"/>
                </a:solidFill>
              </a:rPr>
              <a:t>Weak version: </a:t>
            </a:r>
            <a:r>
              <a:rPr lang="en-US" dirty="0" smtClean="0"/>
              <a:t>‘</a:t>
            </a:r>
            <a:r>
              <a:rPr lang="en-US" b="1" dirty="0" smtClean="0"/>
              <a:t>learning to use</a:t>
            </a:r>
            <a:r>
              <a:rPr lang="en-US" dirty="0" smtClean="0"/>
              <a:t>’ English (practice English for communicative purposes; e.g. learning the forms for a particular function)</a:t>
            </a:r>
          </a:p>
          <a:p>
            <a:pPr marL="457200" indent="-457200">
              <a:buFont typeface="+mj-lt"/>
              <a:buAutoNum type="arabicPeriod"/>
            </a:pPr>
            <a:endParaRPr lang="en-US" dirty="0" smtClean="0"/>
          </a:p>
          <a:p>
            <a:pPr marL="457200" indent="-457200">
              <a:buFont typeface="+mj-lt"/>
              <a:buAutoNum type="arabicPeriod"/>
            </a:pPr>
            <a:r>
              <a:rPr lang="en-US" dirty="0" smtClean="0">
                <a:solidFill>
                  <a:srgbClr val="C00000"/>
                </a:solidFill>
              </a:rPr>
              <a:t>Strong version: </a:t>
            </a:r>
            <a:r>
              <a:rPr lang="en-US" dirty="0" smtClean="0"/>
              <a:t>‘</a:t>
            </a:r>
            <a:r>
              <a:rPr lang="en-US" b="1" dirty="0" smtClean="0"/>
              <a:t>using English to learn</a:t>
            </a:r>
            <a:r>
              <a:rPr lang="en-US" dirty="0" smtClean="0"/>
              <a:t>’ English (Language is acquired thru communication)</a:t>
            </a:r>
            <a:endParaRPr lang="en-US" dirty="0"/>
          </a:p>
        </p:txBody>
      </p:sp>
    </p:spTree>
    <p:extLst>
      <p:ext uri="{BB962C8B-B14F-4D97-AF65-F5344CB8AC3E}">
        <p14:creationId xmlns:p14="http://schemas.microsoft.com/office/powerpoint/2010/main" val="78156777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Teaching methods belonging to the </a:t>
            </a:r>
            <a:r>
              <a:rPr lang="en-US" b="1" dirty="0" smtClean="0"/>
              <a:t>strong version</a:t>
            </a:r>
            <a:r>
              <a:rPr lang="en-US" dirty="0" smtClean="0"/>
              <a:t>:</a:t>
            </a:r>
          </a:p>
          <a:p>
            <a:pPr marL="0" indent="0">
              <a:buNone/>
            </a:pPr>
            <a:endParaRPr lang="en-US" dirty="0" smtClean="0"/>
          </a:p>
          <a:p>
            <a:pPr marL="457200" indent="-457200">
              <a:buFont typeface="+mj-lt"/>
              <a:buAutoNum type="arabicPeriod"/>
            </a:pPr>
            <a:r>
              <a:rPr lang="en-US" b="1" dirty="0" smtClean="0"/>
              <a:t>Content-based Instruction</a:t>
            </a:r>
          </a:p>
          <a:p>
            <a:pPr marL="457200" indent="-457200">
              <a:buFont typeface="+mj-lt"/>
              <a:buAutoNum type="arabicPeriod"/>
            </a:pPr>
            <a:r>
              <a:rPr lang="en-US" b="1" dirty="0" smtClean="0"/>
              <a:t>Task-based approach</a:t>
            </a:r>
          </a:p>
          <a:p>
            <a:pPr marL="457200" indent="-457200">
              <a:buFont typeface="+mj-lt"/>
              <a:buAutoNum type="arabicPeriod"/>
            </a:pPr>
            <a:r>
              <a:rPr lang="en-US" b="1" dirty="0" smtClean="0"/>
              <a:t>Participatory approach</a:t>
            </a:r>
          </a:p>
          <a:p>
            <a:pPr marL="0" indent="0">
              <a:buNone/>
            </a:pPr>
            <a:endParaRPr lang="en-US" b="1" dirty="0"/>
          </a:p>
          <a:p>
            <a:r>
              <a:rPr lang="en-US" dirty="0" smtClean="0"/>
              <a:t>They give priority to communicating, over predetermined linguistic content (</a:t>
            </a:r>
            <a:r>
              <a:rPr lang="en-US" b="1" dirty="0" smtClean="0"/>
              <a:t>Teaching</a:t>
            </a:r>
            <a:r>
              <a:rPr lang="en-US" dirty="0" smtClean="0"/>
              <a:t> </a:t>
            </a:r>
            <a:r>
              <a:rPr lang="en-US" b="1" dirty="0" smtClean="0">
                <a:solidFill>
                  <a:srgbClr val="C00000"/>
                </a:solidFill>
              </a:rPr>
              <a:t>through</a:t>
            </a:r>
            <a:r>
              <a:rPr lang="en-US" dirty="0" smtClean="0"/>
              <a:t> </a:t>
            </a:r>
            <a:r>
              <a:rPr lang="en-US" b="1" dirty="0" smtClean="0"/>
              <a:t>communication</a:t>
            </a:r>
            <a:r>
              <a:rPr lang="en-US" dirty="0" smtClean="0"/>
              <a:t> rather than </a:t>
            </a:r>
            <a:r>
              <a:rPr lang="en-US" i="1" dirty="0" smtClean="0"/>
              <a:t>for</a:t>
            </a:r>
            <a:r>
              <a:rPr lang="en-US" dirty="0" smtClean="0"/>
              <a:t> it/ learn to communicate by communicating).</a:t>
            </a:r>
            <a:endParaRPr lang="en-US" dirty="0"/>
          </a:p>
        </p:txBody>
      </p:sp>
    </p:spTree>
    <p:extLst>
      <p:ext uri="{BB962C8B-B14F-4D97-AF65-F5344CB8AC3E}">
        <p14:creationId xmlns:p14="http://schemas.microsoft.com/office/powerpoint/2010/main" val="353008402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Content-based Instruction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Specialized language courses treat content relevant to a particular profession or academic discipline:</a:t>
            </a:r>
          </a:p>
          <a:p>
            <a:endParaRPr lang="en-US" dirty="0"/>
          </a:p>
          <a:p>
            <a:pPr>
              <a:buFont typeface="Corbel" panose="020B0503020204020204" pitchFamily="34" charset="0"/>
              <a:buChar char="−"/>
            </a:pPr>
            <a:r>
              <a:rPr lang="en-US" b="1" dirty="0" smtClean="0"/>
              <a:t>Language for specific purposes </a:t>
            </a:r>
          </a:p>
          <a:p>
            <a:pPr>
              <a:buFont typeface="Corbel" panose="020B0503020204020204" pitchFamily="34" charset="0"/>
              <a:buChar char="−"/>
            </a:pPr>
            <a:r>
              <a:rPr lang="en-US" b="1" dirty="0" smtClean="0"/>
              <a:t>Language for academic purposes</a:t>
            </a:r>
          </a:p>
          <a:p>
            <a:pPr>
              <a:buFont typeface="Corbel" panose="020B0503020204020204" pitchFamily="34" charset="0"/>
              <a:buChar char="−"/>
            </a:pPr>
            <a:r>
              <a:rPr lang="en-US" b="1" dirty="0" smtClean="0"/>
              <a:t>Literacy for adult immigrants: </a:t>
            </a:r>
            <a:r>
              <a:rPr lang="en-US" dirty="0" smtClean="0"/>
              <a:t>read &amp; write content relating to what they need in</a:t>
            </a:r>
          </a:p>
          <a:p>
            <a:pPr marL="0" indent="0">
              <a:buNone/>
            </a:pPr>
            <a:r>
              <a:rPr lang="en-US" dirty="0"/>
              <a:t> </a:t>
            </a:r>
            <a:r>
              <a:rPr lang="en-US" dirty="0" smtClean="0"/>
              <a:t>    their work environment</a:t>
            </a:r>
          </a:p>
          <a:p>
            <a:pPr>
              <a:buFont typeface="Corbel" panose="020B0503020204020204" pitchFamily="34" charset="0"/>
              <a:buChar char="−"/>
            </a:pPr>
            <a:r>
              <a:rPr lang="en-US" b="1" dirty="0" smtClean="0"/>
              <a:t>Competency-based programs: </a:t>
            </a:r>
            <a:r>
              <a:rPr lang="en-US" dirty="0" smtClean="0"/>
              <a:t>learn </a:t>
            </a:r>
            <a:r>
              <a:rPr lang="en-US" dirty="0" err="1" smtClean="0"/>
              <a:t>lg</a:t>
            </a:r>
            <a:r>
              <a:rPr lang="en-US" dirty="0" smtClean="0"/>
              <a:t> skills by studying vital ‘life-coping’ or ‘survival’ skills</a:t>
            </a:r>
            <a:endParaRPr lang="en-US" b="1" dirty="0"/>
          </a:p>
        </p:txBody>
      </p:sp>
    </p:spTree>
    <p:extLst>
      <p:ext uri="{BB962C8B-B14F-4D97-AF65-F5344CB8AC3E}">
        <p14:creationId xmlns:p14="http://schemas.microsoft.com/office/powerpoint/2010/main" val="330456081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Examples of CBI:</a:t>
            </a:r>
          </a:p>
          <a:p>
            <a:pPr>
              <a:buFont typeface="Corbel" panose="020B0503020204020204" pitchFamily="34" charset="0"/>
              <a:buChar char="−"/>
            </a:pPr>
            <a:r>
              <a:rPr lang="en-US" dirty="0" smtClean="0"/>
              <a:t>‘</a:t>
            </a:r>
            <a:r>
              <a:rPr lang="en-US" b="1" dirty="0" smtClean="0"/>
              <a:t>Language across the curriculum</a:t>
            </a:r>
            <a:r>
              <a:rPr lang="en-US" dirty="0" smtClean="0"/>
              <a:t>’ movement for native English speakers in England: integrates the teaching of reading and writing into all other subject areas.</a:t>
            </a:r>
          </a:p>
          <a:p>
            <a:pPr>
              <a:buFont typeface="Corbel" panose="020B0503020204020204" pitchFamily="34" charset="0"/>
              <a:buChar char="−"/>
            </a:pPr>
            <a:endParaRPr lang="en-US" dirty="0"/>
          </a:p>
          <a:p>
            <a:pPr>
              <a:buFont typeface="Corbel" panose="020B0503020204020204" pitchFamily="34" charset="0"/>
              <a:buChar char="−"/>
            </a:pPr>
            <a:r>
              <a:rPr lang="en-US" b="1" dirty="0" smtClean="0"/>
              <a:t>Second language immersion programs </a:t>
            </a:r>
            <a:r>
              <a:rPr lang="en-US" dirty="0" smtClean="0"/>
              <a:t>in Canada: Anglophone children learn their academic subjects in French</a:t>
            </a:r>
          </a:p>
          <a:p>
            <a:pPr>
              <a:buFont typeface="Corbel" panose="020B0503020204020204" pitchFamily="34" charset="0"/>
              <a:buChar char="−"/>
            </a:pPr>
            <a:endParaRPr lang="en-US" dirty="0"/>
          </a:p>
          <a:p>
            <a:pPr>
              <a:buFont typeface="Corbel" panose="020B0503020204020204" pitchFamily="34" charset="0"/>
              <a:buChar char="−"/>
            </a:pPr>
            <a:r>
              <a:rPr lang="en-US" b="1" dirty="0" smtClean="0"/>
              <a:t>Content and language integrated learning (CLIL) </a:t>
            </a:r>
            <a:r>
              <a:rPr lang="en-US" dirty="0" smtClean="0"/>
              <a:t>in European context</a:t>
            </a:r>
            <a:r>
              <a:rPr lang="en-US" b="1" dirty="0" smtClean="0"/>
              <a:t>: </a:t>
            </a:r>
            <a:r>
              <a:rPr lang="en-US" dirty="0" smtClean="0"/>
              <a:t>language becomes the medium for learning content (neither </a:t>
            </a:r>
            <a:r>
              <a:rPr lang="en-US" dirty="0" err="1" smtClean="0"/>
              <a:t>lg</a:t>
            </a:r>
            <a:r>
              <a:rPr lang="en-US" dirty="0" smtClean="0"/>
              <a:t> learning nor subject learning, but rather an amalgam of both)</a:t>
            </a:r>
            <a:endParaRPr lang="en-US" dirty="0"/>
          </a:p>
        </p:txBody>
      </p:sp>
    </p:spTree>
    <p:extLst>
      <p:ext uri="{BB962C8B-B14F-4D97-AF65-F5344CB8AC3E}">
        <p14:creationId xmlns:p14="http://schemas.microsoft.com/office/powerpoint/2010/main" val="29126674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a:t>
            </a:r>
            <a:endParaRPr lang="en-US" dirty="0"/>
          </a:p>
        </p:txBody>
      </p:sp>
      <p:sp>
        <p:nvSpPr>
          <p:cNvPr id="3" name="Content Placeholder 2"/>
          <p:cNvSpPr>
            <a:spLocks noGrp="1"/>
          </p:cNvSpPr>
          <p:nvPr>
            <p:ph idx="1"/>
          </p:nvPr>
        </p:nvSpPr>
        <p:spPr/>
        <p:txBody>
          <a:bodyPr>
            <a:normAutofit/>
          </a:bodyPr>
          <a:lstStyle/>
          <a:p>
            <a:r>
              <a:rPr lang="en-US" dirty="0" smtClean="0"/>
              <a:t>Both the content and the language are the target for learning</a:t>
            </a:r>
          </a:p>
          <a:p>
            <a:endParaRPr lang="en-US" dirty="0"/>
          </a:p>
          <a:p>
            <a:r>
              <a:rPr lang="en-US" dirty="0" smtClean="0"/>
              <a:t>Teaching should build on students’ previous experience.</a:t>
            </a:r>
          </a:p>
          <a:p>
            <a:endParaRPr lang="en-US" dirty="0"/>
          </a:p>
          <a:p>
            <a:r>
              <a:rPr lang="en-US" dirty="0" smtClean="0"/>
              <a:t>Language use is a means to an end, rather than an end in itself (</a:t>
            </a:r>
            <a:r>
              <a:rPr lang="en-US" dirty="0" err="1" smtClean="0"/>
              <a:t>lg</a:t>
            </a:r>
            <a:r>
              <a:rPr lang="en-US" dirty="0" smtClean="0"/>
              <a:t> is a medium to convey the content of interest).</a:t>
            </a:r>
          </a:p>
          <a:p>
            <a:pPr marL="0" indent="0">
              <a:buNone/>
            </a:pPr>
            <a:endParaRPr lang="en-US" dirty="0"/>
          </a:p>
        </p:txBody>
      </p:sp>
    </p:spTree>
    <p:extLst>
      <p:ext uri="{BB962C8B-B14F-4D97-AF65-F5344CB8AC3E}">
        <p14:creationId xmlns:p14="http://schemas.microsoft.com/office/powerpoint/2010/main" val="1256038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The Direct Method</a:t>
            </a:r>
            <a:endParaRPr lang="en-US" dirty="0"/>
          </a:p>
        </p:txBody>
      </p:sp>
      <p:sp>
        <p:nvSpPr>
          <p:cNvPr id="3" name="Content Placeholder 2"/>
          <p:cNvSpPr>
            <a:spLocks noGrp="1"/>
          </p:cNvSpPr>
          <p:nvPr>
            <p:ph idx="1"/>
          </p:nvPr>
        </p:nvSpPr>
        <p:spPr>
          <a:xfrm>
            <a:off x="1740342" y="3264407"/>
            <a:ext cx="10018713" cy="3124201"/>
          </a:xfrm>
        </p:spPr>
        <p:txBody>
          <a:bodyPr>
            <a:normAutofit fontScale="25000" lnSpcReduction="20000"/>
          </a:bodyPr>
          <a:lstStyle/>
          <a:p>
            <a:endParaRPr lang="en-US" dirty="0" smtClean="0"/>
          </a:p>
          <a:p>
            <a:endParaRPr lang="en-US" dirty="0"/>
          </a:p>
          <a:p>
            <a:r>
              <a:rPr lang="en-US" sz="8000" b="1" dirty="0" smtClean="0"/>
              <a:t>DM, as a reaction to GTM</a:t>
            </a:r>
          </a:p>
          <a:p>
            <a:r>
              <a:rPr lang="en-US" sz="8000" b="1" dirty="0" smtClean="0"/>
              <a:t>Weak theoretical foundations</a:t>
            </a:r>
          </a:p>
          <a:p>
            <a:r>
              <a:rPr lang="en-US" sz="8000" b="1" dirty="0" smtClean="0"/>
              <a:t>Basic rule: NO TRANSLATION IS ALLAOWED (no native lg.)</a:t>
            </a:r>
          </a:p>
          <a:p>
            <a:r>
              <a:rPr lang="en-US" sz="8000" b="1" dirty="0" smtClean="0"/>
              <a:t>Meaning conveyed </a:t>
            </a:r>
            <a:r>
              <a:rPr lang="en-US" sz="8000" b="1" dirty="0" smtClean="0">
                <a:solidFill>
                  <a:schemeClr val="accent1"/>
                </a:solidFill>
              </a:rPr>
              <a:t>directly </a:t>
            </a:r>
            <a:r>
              <a:rPr lang="en-US" sz="8000" b="1" dirty="0" smtClean="0"/>
              <a:t>thru demonstration &amp; visual aids (</a:t>
            </a:r>
            <a:r>
              <a:rPr lang="en-US" sz="8000" b="1" dirty="0" err="1" smtClean="0"/>
              <a:t>realia</a:t>
            </a:r>
            <a:r>
              <a:rPr lang="en-US" sz="8000" b="1" dirty="0" smtClean="0"/>
              <a:t> or pictures)</a:t>
            </a:r>
          </a:p>
          <a:p>
            <a:r>
              <a:rPr lang="en-US" sz="8000" b="1" dirty="0" smtClean="0"/>
              <a:t>Lg. is primarily speech</a:t>
            </a:r>
          </a:p>
          <a:p>
            <a:r>
              <a:rPr lang="en-US" sz="8000" b="1" dirty="0" smtClean="0"/>
              <a:t>Vocabulary acquired naturally in sentences rather than memorized as a list</a:t>
            </a:r>
          </a:p>
          <a:p>
            <a:r>
              <a:rPr lang="en-US" sz="8000" b="1" dirty="0" smtClean="0"/>
              <a:t>Purpose of lg. learning: communication (lg. to be used in real context thru speaking)</a:t>
            </a:r>
          </a:p>
          <a:p>
            <a:r>
              <a:rPr lang="en-US" sz="8000" b="1" dirty="0" smtClean="0"/>
              <a:t>Pronunciation is important</a:t>
            </a:r>
          </a:p>
          <a:p>
            <a:r>
              <a:rPr lang="en-US" sz="8000" b="1" dirty="0" smtClean="0"/>
              <a:t>Grammar taught inductively</a:t>
            </a:r>
          </a:p>
          <a:p>
            <a:r>
              <a:rPr lang="en-US" sz="8000" b="1" dirty="0" smtClean="0"/>
              <a:t>Syllabus is based on situations and topics, not on linguistic structures</a:t>
            </a:r>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35104335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It is important to integrate all the skills, as well as vocabulary and grammar in an authentic </a:t>
            </a:r>
            <a:r>
              <a:rPr lang="en-US"/>
              <a:t>context</a:t>
            </a:r>
            <a:r>
              <a:rPr lang="en-US" smtClean="0"/>
              <a:t>.</a:t>
            </a:r>
          </a:p>
          <a:p>
            <a:pPr marL="0" indent="0">
              <a:buNone/>
            </a:pPr>
            <a:endParaRPr lang="en-US" dirty="0"/>
          </a:p>
          <a:p>
            <a:r>
              <a:rPr lang="en-US" dirty="0" smtClean="0"/>
              <a:t>Learners work with meaningful, cognitively demanding language and content within the context of authentic material and tasks.</a:t>
            </a:r>
          </a:p>
          <a:p>
            <a:endParaRPr lang="en-US" dirty="0"/>
          </a:p>
          <a:p>
            <a:r>
              <a:rPr lang="en-US" dirty="0" smtClean="0"/>
              <a:t>It is important for students to learn the discourse organization of academic texts</a:t>
            </a:r>
          </a:p>
          <a:p>
            <a:endParaRPr lang="en-US" dirty="0"/>
          </a:p>
          <a:p>
            <a:endParaRPr lang="en-US" dirty="0"/>
          </a:p>
        </p:txBody>
      </p:sp>
    </p:spTree>
    <p:extLst>
      <p:ext uri="{BB962C8B-B14F-4D97-AF65-F5344CB8AC3E}">
        <p14:creationId xmlns:p14="http://schemas.microsoft.com/office/powerpoint/2010/main" val="392673373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Task-based Language Teaching</a:t>
            </a:r>
            <a:endParaRPr lang="en-US" dirty="0"/>
          </a:p>
        </p:txBody>
      </p:sp>
      <p:sp>
        <p:nvSpPr>
          <p:cNvPr id="5" name="Subtitle 4"/>
          <p:cNvSpPr>
            <a:spLocks noGrp="1"/>
          </p:cNvSpPr>
          <p:nvPr>
            <p:ph type="subTitle" idx="1"/>
          </p:nvPr>
        </p:nvSpPr>
        <p:spPr/>
        <p:txBody>
          <a:bodyPr/>
          <a:lstStyle/>
          <a:p>
            <a:r>
              <a:rPr lang="en-US" dirty="0" smtClean="0"/>
              <a:t>Chapter 11</a:t>
            </a:r>
            <a:endParaRPr lang="en-US" dirty="0"/>
          </a:p>
        </p:txBody>
      </p:sp>
    </p:spTree>
    <p:extLst>
      <p:ext uri="{BB962C8B-B14F-4D97-AF65-F5344CB8AC3E}">
        <p14:creationId xmlns:p14="http://schemas.microsoft.com/office/powerpoint/2010/main" val="409581845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Two types of syllabi:</a:t>
            </a:r>
          </a:p>
          <a:p>
            <a:pPr marL="457200" indent="-457200">
              <a:buFont typeface="+mj-lt"/>
              <a:buAutoNum type="arabicPeriod"/>
            </a:pPr>
            <a:r>
              <a:rPr lang="en-US" dirty="0" smtClean="0">
                <a:solidFill>
                  <a:schemeClr val="accent1"/>
                </a:solidFill>
              </a:rPr>
              <a:t>Synthetic: </a:t>
            </a:r>
            <a:r>
              <a:rPr lang="en-US" dirty="0" smtClean="0"/>
              <a:t>comprise linguistic units (grammar structures, vocabularies, functions, etc.) ordered in a sequence from linguistic simplicity to linguistic complexity (synthesize units for the purpose of communication)</a:t>
            </a:r>
          </a:p>
          <a:p>
            <a:pPr marL="0" indent="0">
              <a:buNone/>
            </a:pPr>
            <a:r>
              <a:rPr lang="en-US" dirty="0"/>
              <a:t> </a:t>
            </a:r>
            <a:r>
              <a:rPr lang="en-US" dirty="0" smtClean="0"/>
              <a:t>       </a:t>
            </a:r>
          </a:p>
          <a:p>
            <a:pPr marL="457200" indent="-457200">
              <a:buFont typeface="+mj-lt"/>
              <a:buAutoNum type="arabicPeriod"/>
            </a:pPr>
            <a:r>
              <a:rPr lang="en-US" dirty="0" smtClean="0">
                <a:solidFill>
                  <a:schemeClr val="accent1"/>
                </a:solidFill>
              </a:rPr>
              <a:t>Analytic: </a:t>
            </a:r>
            <a:r>
              <a:rPr lang="en-US" dirty="0" smtClean="0"/>
              <a:t>organized in terms of purposes for which people are learning lg. and the kinds of lg. performance necessary to meet those purposes.</a:t>
            </a:r>
            <a:endParaRPr lang="en-US" dirty="0"/>
          </a:p>
        </p:txBody>
      </p:sp>
    </p:spTree>
    <p:extLst>
      <p:ext uri="{BB962C8B-B14F-4D97-AF65-F5344CB8AC3E}">
        <p14:creationId xmlns:p14="http://schemas.microsoft.com/office/powerpoint/2010/main" val="22196907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Task-based syllabus: </a:t>
            </a:r>
          </a:p>
          <a:p>
            <a:r>
              <a:rPr lang="en-US" dirty="0" smtClean="0"/>
              <a:t>An analytic syllabus</a:t>
            </a:r>
          </a:p>
          <a:p>
            <a:endParaRPr lang="en-US" dirty="0" smtClean="0"/>
          </a:p>
          <a:p>
            <a:r>
              <a:rPr lang="en-US" dirty="0" smtClean="0"/>
              <a:t>Tasks  are meaningful, and in doing them, students need to communicate.</a:t>
            </a:r>
          </a:p>
          <a:p>
            <a:endParaRPr lang="en-US" dirty="0" smtClean="0"/>
          </a:p>
          <a:p>
            <a:r>
              <a:rPr lang="en-US" dirty="0" smtClean="0"/>
              <a:t>Tasks have a clear outcome so that teacher and students know whether or not the communication has been successful.</a:t>
            </a:r>
          </a:p>
          <a:p>
            <a:endParaRPr lang="en-US" dirty="0"/>
          </a:p>
        </p:txBody>
      </p:sp>
    </p:spTree>
    <p:extLst>
      <p:ext uri="{BB962C8B-B14F-4D97-AF65-F5344CB8AC3E}">
        <p14:creationId xmlns:p14="http://schemas.microsoft.com/office/powerpoint/2010/main" val="314451600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1685545"/>
            <a:ext cx="10018713" cy="5105400"/>
          </a:xfrm>
        </p:spPr>
        <p:txBody>
          <a:bodyPr>
            <a:normAutofit/>
          </a:bodyPr>
          <a:lstStyle/>
          <a:p>
            <a:pPr marL="0" indent="0">
              <a:buNone/>
            </a:pPr>
            <a:r>
              <a:rPr lang="en-US" b="1" dirty="0" smtClean="0"/>
              <a:t>Difference between task-based syllabi and task-based language teaching (TBLT):</a:t>
            </a:r>
          </a:p>
          <a:p>
            <a:r>
              <a:rPr lang="en-US" dirty="0" smtClean="0"/>
              <a:t>Task-based syllabi has been criticized for the absence of grammatical items, but TBLT (</a:t>
            </a:r>
            <a:r>
              <a:rPr lang="en-US" b="1" dirty="0" smtClean="0"/>
              <a:t>task-supported teaching</a:t>
            </a:r>
            <a:r>
              <a:rPr lang="en-US" dirty="0" smtClean="0"/>
              <a:t>) does not exclude it.</a:t>
            </a:r>
          </a:p>
          <a:p>
            <a:endParaRPr lang="en-US" dirty="0"/>
          </a:p>
          <a:p>
            <a:r>
              <a:rPr lang="en-US" dirty="0" smtClean="0"/>
              <a:t>For example, structure-based communicative tasks are designed to have students automatize the use of a structure they have already internalized.</a:t>
            </a:r>
          </a:p>
          <a:p>
            <a:pPr marL="0" indent="0">
              <a:buNone/>
            </a:pPr>
            <a:endParaRPr lang="en-US" dirty="0" smtClean="0"/>
          </a:p>
          <a:p>
            <a:pPr marL="0" indent="0">
              <a:buNone/>
            </a:pPr>
            <a:r>
              <a:rPr lang="en-US" dirty="0"/>
              <a:t> </a:t>
            </a:r>
            <a:r>
              <a:rPr lang="en-US" dirty="0" smtClean="0"/>
              <a:t>                            e.g. making inferences about someone’s identity by using </a:t>
            </a:r>
          </a:p>
          <a:p>
            <a:pPr marL="0" indent="0">
              <a:buNone/>
            </a:pPr>
            <a:r>
              <a:rPr lang="en-US" dirty="0"/>
              <a:t> </a:t>
            </a:r>
            <a:r>
              <a:rPr lang="en-US" dirty="0" smtClean="0"/>
              <a:t>                                     certain modal verbs or adverbs of probability </a:t>
            </a:r>
          </a:p>
          <a:p>
            <a:pPr marL="0" indent="0">
              <a:buNone/>
            </a:pPr>
            <a:endParaRPr lang="en-US" b="1" dirty="0"/>
          </a:p>
          <a:p>
            <a:endParaRPr lang="en-US" b="1" dirty="0"/>
          </a:p>
        </p:txBody>
      </p:sp>
    </p:spTree>
    <p:extLst>
      <p:ext uri="{BB962C8B-B14F-4D97-AF65-F5344CB8AC3E}">
        <p14:creationId xmlns:p14="http://schemas.microsoft.com/office/powerpoint/2010/main" val="133355474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Techniques for raising learners’ consciousness with regard to linguistic items:</a:t>
            </a:r>
          </a:p>
          <a:p>
            <a:pPr marL="0" indent="0">
              <a:buNone/>
            </a:pPr>
            <a:endParaRPr lang="en-US" b="1" dirty="0"/>
          </a:p>
          <a:p>
            <a:r>
              <a:rPr lang="en-US" b="1" dirty="0" smtClean="0"/>
              <a:t>Input enhancement: </a:t>
            </a:r>
            <a:r>
              <a:rPr lang="en-US" dirty="0" smtClean="0"/>
              <a:t>such as using boldface type for a particular structure in a reading passage </a:t>
            </a:r>
          </a:p>
          <a:p>
            <a:endParaRPr lang="en-US" b="1" dirty="0"/>
          </a:p>
          <a:p>
            <a:r>
              <a:rPr lang="en-US" b="1" dirty="0" smtClean="0"/>
              <a:t>Input flooding: </a:t>
            </a:r>
            <a:r>
              <a:rPr lang="en-US" dirty="0" smtClean="0"/>
              <a:t>using particular vocabulary items or grammar structures with great frequency in the input</a:t>
            </a:r>
          </a:p>
          <a:p>
            <a:endParaRPr lang="en-US" b="1" dirty="0"/>
          </a:p>
          <a:p>
            <a:r>
              <a:rPr lang="en-US" b="1" dirty="0" smtClean="0"/>
              <a:t>Focus on form: </a:t>
            </a:r>
            <a:r>
              <a:rPr lang="en-US" dirty="0" smtClean="0"/>
              <a:t>teacher’s reformulating or recasting a student’s error or providing a </a:t>
            </a:r>
            <a:r>
              <a:rPr lang="en-US" i="1" dirty="0" smtClean="0"/>
              <a:t>brief </a:t>
            </a:r>
            <a:r>
              <a:rPr lang="en-US" dirty="0" smtClean="0"/>
              <a:t>grammar explanation, not a return to grammar drills and exercises.</a:t>
            </a:r>
            <a:endParaRPr lang="en-US" b="1" dirty="0"/>
          </a:p>
        </p:txBody>
      </p:sp>
    </p:spTree>
    <p:extLst>
      <p:ext uri="{BB962C8B-B14F-4D97-AF65-F5344CB8AC3E}">
        <p14:creationId xmlns:p14="http://schemas.microsoft.com/office/powerpoint/2010/main" val="234995949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Theoretical support for TBLT:</a:t>
            </a:r>
          </a:p>
          <a:p>
            <a:pPr marL="0" indent="0">
              <a:buNone/>
            </a:pPr>
            <a:endParaRPr lang="en-US" b="1" dirty="0" smtClean="0"/>
          </a:p>
          <a:p>
            <a:r>
              <a:rPr lang="en-US" b="1" dirty="0" smtClean="0"/>
              <a:t>Constructivism, </a:t>
            </a:r>
            <a:r>
              <a:rPr lang="en-US" dirty="0" smtClean="0"/>
              <a:t>founded by John Dewy (1913)</a:t>
            </a:r>
          </a:p>
          <a:p>
            <a:pPr marL="0" indent="0">
              <a:buNone/>
            </a:pPr>
            <a:endParaRPr lang="en-US" dirty="0"/>
          </a:p>
          <a:p>
            <a:pPr marL="0" indent="0">
              <a:buNone/>
            </a:pPr>
            <a:r>
              <a:rPr lang="en-US" i="1" dirty="0" smtClean="0"/>
              <a:t>                            learners are not receptacles of the teacher’s knowledge, but </a:t>
            </a:r>
          </a:p>
          <a:p>
            <a:pPr marL="0" indent="0">
              <a:buNone/>
            </a:pPr>
            <a:r>
              <a:rPr lang="en-US" i="1" dirty="0"/>
              <a:t> </a:t>
            </a:r>
            <a:r>
              <a:rPr lang="en-US" i="1" dirty="0" smtClean="0"/>
              <a:t>                           are actively involved in constructing their own knowledge thru </a:t>
            </a:r>
          </a:p>
          <a:p>
            <a:pPr marL="0" indent="0">
              <a:buNone/>
            </a:pPr>
            <a:r>
              <a:rPr lang="en-US" i="1" dirty="0"/>
              <a:t> </a:t>
            </a:r>
            <a:r>
              <a:rPr lang="en-US" i="1" dirty="0" smtClean="0"/>
              <a:t>                           experience and problem solving</a:t>
            </a:r>
            <a:endParaRPr lang="en-US" i="1" dirty="0"/>
          </a:p>
        </p:txBody>
      </p:sp>
    </p:spTree>
    <p:extLst>
      <p:ext uri="{BB962C8B-B14F-4D97-AF65-F5344CB8AC3E}">
        <p14:creationId xmlns:p14="http://schemas.microsoft.com/office/powerpoint/2010/main" val="154278976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a:t>
            </a:r>
            <a:endParaRPr lang="en-US" dirty="0"/>
          </a:p>
        </p:txBody>
      </p:sp>
      <p:sp>
        <p:nvSpPr>
          <p:cNvPr id="3" name="Content Placeholder 2"/>
          <p:cNvSpPr>
            <a:spLocks noGrp="1"/>
          </p:cNvSpPr>
          <p:nvPr>
            <p:ph idx="1"/>
          </p:nvPr>
        </p:nvSpPr>
        <p:spPr/>
        <p:txBody>
          <a:bodyPr/>
          <a:lstStyle/>
          <a:p>
            <a:r>
              <a:rPr lang="en-US" dirty="0" smtClean="0"/>
              <a:t>Pp. 154-55</a:t>
            </a:r>
            <a:endParaRPr lang="en-US" dirty="0"/>
          </a:p>
        </p:txBody>
      </p:sp>
    </p:spTree>
    <p:extLst>
      <p:ext uri="{BB962C8B-B14F-4D97-AF65-F5344CB8AC3E}">
        <p14:creationId xmlns:p14="http://schemas.microsoft.com/office/powerpoint/2010/main" val="388995911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Class activities have a perceived purpose and a clear outcome.</a:t>
            </a:r>
          </a:p>
          <a:p>
            <a:endParaRPr lang="en-US" dirty="0"/>
          </a:p>
          <a:p>
            <a:r>
              <a:rPr lang="en-US" dirty="0" smtClean="0"/>
              <a:t>A pre-task is a helpful way to have students see the logic involved in what they are being asked to do</a:t>
            </a:r>
          </a:p>
          <a:p>
            <a:endParaRPr lang="en-US" dirty="0"/>
          </a:p>
          <a:p>
            <a:r>
              <a:rPr lang="en-US" dirty="0" smtClean="0"/>
              <a:t>The demand on thinking made by the activity should be just above the level which learners can meet without help                     the teacher breaks down into smaller steps the logical thinking process</a:t>
            </a:r>
          </a:p>
          <a:p>
            <a:endParaRPr lang="en-US" dirty="0"/>
          </a:p>
        </p:txBody>
      </p:sp>
      <p:sp>
        <p:nvSpPr>
          <p:cNvPr id="4" name="Right Arrow 3"/>
          <p:cNvSpPr/>
          <p:nvPr/>
        </p:nvSpPr>
        <p:spPr>
          <a:xfrm>
            <a:off x="5451250" y="4913376"/>
            <a:ext cx="1060704" cy="1219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595746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Teacher-class negotiation ensures that as many students as possible in a mixed-ability class grasp the nature of the activity.</a:t>
            </a:r>
          </a:p>
          <a:p>
            <a:endParaRPr lang="en-US" dirty="0"/>
          </a:p>
          <a:p>
            <a:r>
              <a:rPr lang="en-US" dirty="0" smtClean="0"/>
              <a:t>The teacher doesn’t consciously simplify his lg., rather uses natural strategies that proficient speakers use when interacting with less proficient speakers inside &amp; outside of the classroom.</a:t>
            </a:r>
            <a:endParaRPr lang="en-US" dirty="0"/>
          </a:p>
        </p:txBody>
      </p:sp>
    </p:spTree>
    <p:extLst>
      <p:ext uri="{BB962C8B-B14F-4D97-AF65-F5344CB8AC3E}">
        <p14:creationId xmlns:p14="http://schemas.microsoft.com/office/powerpoint/2010/main" val="3120775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Audio-Lingual Method</a:t>
            </a:r>
            <a:endParaRPr lang="en-US" dirty="0"/>
          </a:p>
        </p:txBody>
      </p:sp>
      <p:sp>
        <p:nvSpPr>
          <p:cNvPr id="3" name="Content Placeholder 2"/>
          <p:cNvSpPr>
            <a:spLocks noGrp="1"/>
          </p:cNvSpPr>
          <p:nvPr>
            <p:ph idx="1"/>
          </p:nvPr>
        </p:nvSpPr>
        <p:spPr/>
        <p:txBody>
          <a:bodyPr>
            <a:normAutofit lnSpcReduction="10000"/>
          </a:bodyPr>
          <a:lstStyle/>
          <a:p>
            <a:r>
              <a:rPr lang="en-US" dirty="0" smtClean="0"/>
              <a:t>Like DM is an oral-based approach.</a:t>
            </a:r>
          </a:p>
          <a:p>
            <a:r>
              <a:rPr lang="en-US" dirty="0" smtClean="0">
                <a:solidFill>
                  <a:schemeClr val="accent1"/>
                </a:solidFill>
              </a:rPr>
              <a:t>Drills</a:t>
            </a:r>
            <a:r>
              <a:rPr lang="en-US" dirty="0" smtClean="0"/>
              <a:t> students in the use of grammatical sentence patterns.</a:t>
            </a:r>
          </a:p>
          <a:p>
            <a:r>
              <a:rPr lang="en-US" dirty="0" smtClean="0"/>
              <a:t>Has a strong theoretical base in linguistics &amp; psychology </a:t>
            </a:r>
            <a:r>
              <a:rPr lang="en-US" smtClean="0"/>
              <a:t>(structuralism/behaviorism)</a:t>
            </a:r>
            <a:endParaRPr lang="en-US" dirty="0" smtClean="0"/>
          </a:p>
          <a:p>
            <a:r>
              <a:rPr lang="en-US" dirty="0" smtClean="0"/>
              <a:t>Sentence patterns are acquired thru </a:t>
            </a:r>
            <a:r>
              <a:rPr lang="en-US" dirty="0" smtClean="0">
                <a:solidFill>
                  <a:schemeClr val="accent1"/>
                </a:solidFill>
              </a:rPr>
              <a:t>conditioning; </a:t>
            </a:r>
            <a:r>
              <a:rPr lang="en-US" dirty="0" smtClean="0">
                <a:solidFill>
                  <a:schemeClr val="tx2"/>
                </a:solidFill>
              </a:rPr>
              <a:t>i.e. helping students respond correctly to stimuli thru positive reinforcement                     learners overcome habits of NL and form new habits required for speaking TL</a:t>
            </a:r>
            <a:endParaRPr lang="en-US" dirty="0" smtClean="0">
              <a:solidFill>
                <a:schemeClr val="accent1"/>
              </a:solidFill>
            </a:endParaRPr>
          </a:p>
          <a:p>
            <a:endParaRPr lang="en-US" dirty="0"/>
          </a:p>
        </p:txBody>
      </p:sp>
      <p:sp>
        <p:nvSpPr>
          <p:cNvPr id="4" name="Right Arrow 3"/>
          <p:cNvSpPr/>
          <p:nvPr/>
        </p:nvSpPr>
        <p:spPr>
          <a:xfrm>
            <a:off x="8912352" y="4803648"/>
            <a:ext cx="1011936" cy="1219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09497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The Political Dimensions of Language Teaching and the </a:t>
            </a:r>
            <a:r>
              <a:rPr lang="en-US" dirty="0" smtClean="0">
                <a:solidFill>
                  <a:srgbClr val="C00000"/>
                </a:solidFill>
              </a:rPr>
              <a:t>Participatory Approach</a:t>
            </a:r>
            <a:endParaRPr lang="en-US" dirty="0">
              <a:solidFill>
                <a:srgbClr val="C00000"/>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5670775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Politics of Language</a:t>
            </a:r>
            <a:endParaRPr lang="en-US" dirty="0"/>
          </a:p>
        </p:txBody>
      </p:sp>
      <p:sp>
        <p:nvSpPr>
          <p:cNvPr id="3" name="Content Placeholder 2"/>
          <p:cNvSpPr>
            <a:spLocks noGrp="1"/>
          </p:cNvSpPr>
          <p:nvPr>
            <p:ph idx="1"/>
          </p:nvPr>
        </p:nvSpPr>
        <p:spPr>
          <a:xfrm>
            <a:off x="1929491" y="1876927"/>
            <a:ext cx="10018713" cy="4848726"/>
          </a:xfrm>
        </p:spPr>
        <p:txBody>
          <a:bodyPr>
            <a:normAutofit fontScale="92500" lnSpcReduction="20000"/>
          </a:bodyPr>
          <a:lstStyle/>
          <a:p>
            <a:r>
              <a:rPr lang="en-US" dirty="0" smtClean="0"/>
              <a:t>Learning a language is a political act:</a:t>
            </a:r>
          </a:p>
          <a:p>
            <a:pPr marL="0" indent="0">
              <a:buNone/>
            </a:pPr>
            <a:endParaRPr lang="en-US" dirty="0" smtClean="0"/>
          </a:p>
          <a:p>
            <a:pPr marL="0" indent="0">
              <a:buNone/>
            </a:pPr>
            <a:r>
              <a:rPr lang="en-US" b="1" dirty="0" smtClean="0"/>
              <a:t>1. Positive view:</a:t>
            </a:r>
          </a:p>
          <a:p>
            <a:r>
              <a:rPr lang="en-US" dirty="0" smtClean="0"/>
              <a:t>English is seen to be the language of power.</a:t>
            </a:r>
          </a:p>
          <a:p>
            <a:r>
              <a:rPr lang="en-US" dirty="0" smtClean="0"/>
              <a:t>The availability of English as a global lg. is accelerating globalization, and the globalization is accelerating the use of English.</a:t>
            </a:r>
          </a:p>
          <a:p>
            <a:endParaRPr lang="en-US" dirty="0"/>
          </a:p>
          <a:p>
            <a:pPr marL="0" indent="0">
              <a:buNone/>
            </a:pPr>
            <a:r>
              <a:rPr lang="en-US" b="1" dirty="0" smtClean="0"/>
              <a:t>2. Negative view: </a:t>
            </a:r>
          </a:p>
          <a:p>
            <a:r>
              <a:rPr lang="en-US" dirty="0" smtClean="0"/>
              <a:t>What</a:t>
            </a:r>
            <a:r>
              <a:rPr lang="en-US" b="1" dirty="0" smtClean="0"/>
              <a:t> </a:t>
            </a:r>
            <a:r>
              <a:rPr lang="en-US" dirty="0" smtClean="0"/>
              <a:t>is lost when an individual learns English or ‘adds’ an English-speaking identity.</a:t>
            </a:r>
          </a:p>
          <a:p>
            <a:r>
              <a:rPr lang="en-US" dirty="0" smtClean="0"/>
              <a:t>Educational inequality: not everyone has the opportunity to study English.</a:t>
            </a:r>
          </a:p>
          <a:p>
            <a:r>
              <a:rPr lang="en-US" dirty="0" smtClean="0"/>
              <a:t>Loss of endangered languages</a:t>
            </a:r>
            <a:endParaRPr lang="en-US" dirty="0"/>
          </a:p>
        </p:txBody>
      </p:sp>
    </p:spTree>
    <p:extLst>
      <p:ext uri="{BB962C8B-B14F-4D97-AF65-F5344CB8AC3E}">
        <p14:creationId xmlns:p14="http://schemas.microsoft.com/office/powerpoint/2010/main" val="13823374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Whose English Should be Taught?</a:t>
            </a:r>
            <a:endParaRPr lang="en-US" dirty="0"/>
          </a:p>
        </p:txBody>
      </p:sp>
      <p:sp>
        <p:nvSpPr>
          <p:cNvPr id="3" name="Content Placeholder 2"/>
          <p:cNvSpPr>
            <a:spLocks noGrp="1"/>
          </p:cNvSpPr>
          <p:nvPr>
            <p:ph idx="1"/>
          </p:nvPr>
        </p:nvSpPr>
        <p:spPr/>
        <p:txBody>
          <a:bodyPr>
            <a:normAutofit lnSpcReduction="10000"/>
          </a:bodyPr>
          <a:lstStyle/>
          <a:p>
            <a:pPr marL="457200" indent="-457200">
              <a:buAutoNum type="arabicPeriod"/>
            </a:pPr>
            <a:r>
              <a:rPr lang="en-US" dirty="0" smtClean="0"/>
              <a:t>Inner circle: native speaker Eng. As spoken in UK, USA, Anglophone Canada, Australia, …</a:t>
            </a:r>
          </a:p>
          <a:p>
            <a:pPr marL="457200" indent="-457200">
              <a:buAutoNum type="arabicPeriod"/>
            </a:pPr>
            <a:endParaRPr lang="en-US" dirty="0" smtClean="0"/>
          </a:p>
          <a:p>
            <a:pPr marL="457200" indent="-457200">
              <a:buAutoNum type="arabicPeriod"/>
            </a:pPr>
            <a:r>
              <a:rPr lang="en-US" dirty="0" smtClean="0"/>
              <a:t>Outer circle: World </a:t>
            </a:r>
            <a:r>
              <a:rPr lang="en-US" dirty="0" err="1" smtClean="0"/>
              <a:t>Englishes</a:t>
            </a:r>
            <a:r>
              <a:rPr lang="en-US" dirty="0" smtClean="0"/>
              <a:t>: India, Nigeria, Singapore, …</a:t>
            </a:r>
          </a:p>
          <a:p>
            <a:pPr marL="457200" indent="-457200">
              <a:buAutoNum type="arabicPeriod"/>
            </a:pPr>
            <a:endParaRPr lang="en-US" dirty="0" smtClean="0"/>
          </a:p>
          <a:p>
            <a:pPr marL="457200" indent="-457200">
              <a:buAutoNum type="arabicPeriod"/>
            </a:pPr>
            <a:r>
              <a:rPr lang="en-US" dirty="0" smtClean="0"/>
              <a:t>Expanding circle: English as a Lingua Franca (ELF); English as an additional lg. whose norms are controlled by native speakers</a:t>
            </a:r>
            <a:endParaRPr lang="en-US" dirty="0"/>
          </a:p>
          <a:p>
            <a:pPr marL="0" indent="0">
              <a:buNone/>
            </a:pPr>
            <a:endParaRPr lang="en-US" dirty="0"/>
          </a:p>
        </p:txBody>
      </p:sp>
    </p:spTree>
    <p:extLst>
      <p:ext uri="{BB962C8B-B14F-4D97-AF65-F5344CB8AC3E}">
        <p14:creationId xmlns:p14="http://schemas.microsoft.com/office/powerpoint/2010/main" val="5424392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Who ‘owns’ the English lg.?</a:t>
            </a:r>
          </a:p>
          <a:p>
            <a:pPr marL="0" indent="0">
              <a:buNone/>
            </a:pPr>
            <a:endParaRPr lang="en-US" b="1" dirty="0"/>
          </a:p>
          <a:p>
            <a:pPr marL="457200" indent="-457200">
              <a:buAutoNum type="arabicPeriod"/>
            </a:pPr>
            <a:r>
              <a:rPr lang="en-US" dirty="0" smtClean="0"/>
              <a:t>Belongs to those for whom it is a </a:t>
            </a:r>
            <a:r>
              <a:rPr lang="en-US" b="1" dirty="0" smtClean="0"/>
              <a:t>mother tongue</a:t>
            </a:r>
          </a:p>
          <a:p>
            <a:pPr marL="457200" indent="-457200">
              <a:buAutoNum type="arabicPeriod"/>
            </a:pPr>
            <a:r>
              <a:rPr lang="en-US" dirty="0" smtClean="0"/>
              <a:t>English is needed for a sense of </a:t>
            </a:r>
            <a:r>
              <a:rPr lang="en-US" b="1" dirty="0" smtClean="0"/>
              <a:t>community</a:t>
            </a:r>
            <a:r>
              <a:rPr lang="en-US" dirty="0" smtClean="0"/>
              <a:t>,</a:t>
            </a:r>
          </a:p>
          <a:p>
            <a:pPr marL="0" indent="0">
              <a:buNone/>
            </a:pPr>
            <a:r>
              <a:rPr lang="en-US" dirty="0"/>
              <a:t> </a:t>
            </a:r>
            <a:r>
              <a:rPr lang="en-US" dirty="0" smtClean="0"/>
              <a:t>                                    but         it’s a threat to multilingualism</a:t>
            </a:r>
          </a:p>
          <a:p>
            <a:pPr marL="0" indent="0">
              <a:buNone/>
            </a:pPr>
            <a:endParaRPr lang="en-US" dirty="0"/>
          </a:p>
          <a:p>
            <a:pPr marL="0" indent="0">
              <a:buNone/>
            </a:pPr>
            <a:r>
              <a:rPr lang="en-US" b="1" dirty="0" smtClean="0"/>
              <a:t>Solution: </a:t>
            </a:r>
            <a:r>
              <a:rPr lang="en-US" dirty="0" smtClean="0"/>
              <a:t>the norms of Eng. As a Lingua Franca are determined by its users.</a:t>
            </a:r>
            <a:endParaRPr lang="en-US" b="1" dirty="0" smtClean="0"/>
          </a:p>
          <a:p>
            <a:pPr>
              <a:buFontTx/>
              <a:buChar char="-"/>
            </a:pPr>
            <a:endParaRPr lang="en-US" b="1" dirty="0"/>
          </a:p>
        </p:txBody>
      </p:sp>
    </p:spTree>
    <p:extLst>
      <p:ext uri="{BB962C8B-B14F-4D97-AF65-F5344CB8AC3E}">
        <p14:creationId xmlns:p14="http://schemas.microsoft.com/office/powerpoint/2010/main" val="306330561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Discourse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study of how identity and power relations are constructed in lg.</a:t>
            </a:r>
          </a:p>
          <a:p>
            <a:endParaRPr lang="en-US" dirty="0"/>
          </a:p>
          <a:p>
            <a:r>
              <a:rPr lang="en-US" dirty="0" smtClean="0"/>
              <a:t>How </a:t>
            </a:r>
            <a:r>
              <a:rPr lang="en-US" dirty="0" err="1" smtClean="0"/>
              <a:t>lg</a:t>
            </a:r>
            <a:r>
              <a:rPr lang="en-US" dirty="0" smtClean="0"/>
              <a:t> is linked to social practice and the implicit message that is sometimes conveyed</a:t>
            </a:r>
          </a:p>
          <a:p>
            <a:endParaRPr lang="en-US" dirty="0"/>
          </a:p>
          <a:p>
            <a:pPr marL="0" indent="0">
              <a:buNone/>
            </a:pPr>
            <a:r>
              <a:rPr lang="en-US" dirty="0" smtClean="0"/>
              <a:t>                   e.g.: “Jubilant Blacks Clashed with Police.”</a:t>
            </a:r>
          </a:p>
          <a:p>
            <a:pPr marL="0" indent="0">
              <a:buNone/>
            </a:pPr>
            <a:r>
              <a:rPr lang="en-US" dirty="0" smtClean="0"/>
              <a:t>                                                             V.S.</a:t>
            </a:r>
            <a:endParaRPr lang="en-US" dirty="0"/>
          </a:p>
          <a:p>
            <a:pPr marL="0" indent="0">
              <a:buNone/>
            </a:pPr>
            <a:r>
              <a:rPr lang="en-US" dirty="0" smtClean="0"/>
              <a:t>                              “Police Clashed with Jubilant Blacks”</a:t>
            </a:r>
            <a:endParaRPr lang="en-US" dirty="0"/>
          </a:p>
        </p:txBody>
      </p:sp>
    </p:spTree>
    <p:extLst>
      <p:ext uri="{BB962C8B-B14F-4D97-AF65-F5344CB8AC3E}">
        <p14:creationId xmlns:p14="http://schemas.microsoft.com/office/powerpoint/2010/main" val="5630636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Approaches to Pedagogy</a:t>
            </a:r>
            <a:endParaRPr lang="en-US" dirty="0"/>
          </a:p>
        </p:txBody>
      </p:sp>
      <p:sp>
        <p:nvSpPr>
          <p:cNvPr id="3" name="Content Placeholder 2"/>
          <p:cNvSpPr>
            <a:spLocks noGrp="1"/>
          </p:cNvSpPr>
          <p:nvPr>
            <p:ph idx="1"/>
          </p:nvPr>
        </p:nvSpPr>
        <p:spPr>
          <a:xfrm>
            <a:off x="1484310" y="2514599"/>
            <a:ext cx="10018713" cy="4728410"/>
          </a:xfrm>
        </p:spPr>
        <p:txBody>
          <a:bodyPr>
            <a:normAutofit/>
          </a:bodyPr>
          <a:lstStyle/>
          <a:p>
            <a:r>
              <a:rPr lang="en-US" b="1" dirty="0" smtClean="0"/>
              <a:t>Goal: </a:t>
            </a:r>
            <a:r>
              <a:rPr lang="en-US" dirty="0" smtClean="0"/>
              <a:t>to create a more egalitarian society by raising awareness of social injustice as a necessary part of the curriculum</a:t>
            </a:r>
          </a:p>
          <a:p>
            <a:endParaRPr lang="en-US" dirty="0"/>
          </a:p>
          <a:p>
            <a:r>
              <a:rPr lang="en-US" dirty="0" smtClean="0"/>
              <a:t>Ideas for being more “critical”:</a:t>
            </a:r>
          </a:p>
          <a:p>
            <a:pPr marL="0" indent="0">
              <a:buNone/>
            </a:pPr>
            <a:r>
              <a:rPr lang="en-US" dirty="0"/>
              <a:t> </a:t>
            </a:r>
            <a:r>
              <a:rPr lang="en-US" dirty="0" smtClean="0"/>
              <a:t>                      - literacies </a:t>
            </a:r>
          </a:p>
          <a:p>
            <a:pPr marL="0" indent="0">
              <a:buNone/>
            </a:pPr>
            <a:r>
              <a:rPr lang="en-US" dirty="0"/>
              <a:t> </a:t>
            </a:r>
            <a:r>
              <a:rPr lang="en-US" dirty="0" smtClean="0"/>
              <a:t>                      - </a:t>
            </a:r>
            <a:r>
              <a:rPr lang="en-US" dirty="0" err="1" smtClean="0"/>
              <a:t>plurilingualism</a:t>
            </a:r>
            <a:r>
              <a:rPr lang="en-US" dirty="0" smtClean="0"/>
              <a:t> &amp; </a:t>
            </a:r>
            <a:r>
              <a:rPr lang="en-US" dirty="0" err="1" smtClean="0"/>
              <a:t>multicompetence</a:t>
            </a:r>
            <a:endParaRPr lang="en-US" dirty="0" smtClean="0"/>
          </a:p>
          <a:p>
            <a:pPr marL="0" indent="0">
              <a:buNone/>
            </a:pPr>
            <a:r>
              <a:rPr lang="en-US" dirty="0" smtClean="0"/>
              <a:t>                       - non-native speakers as teachers</a:t>
            </a:r>
          </a:p>
          <a:p>
            <a:pPr marL="0" indent="0">
              <a:buNone/>
            </a:pPr>
            <a:r>
              <a:rPr lang="en-US" dirty="0"/>
              <a:t> </a:t>
            </a:r>
            <a:r>
              <a:rPr lang="en-US" dirty="0" smtClean="0"/>
              <a:t>                      - hidden curriculum                                     </a:t>
            </a:r>
            <a:endParaRPr lang="en-US" dirty="0"/>
          </a:p>
          <a:p>
            <a:pPr marL="0" indent="0">
              <a:buNone/>
            </a:pPr>
            <a:endParaRPr lang="en-US" dirty="0"/>
          </a:p>
        </p:txBody>
      </p:sp>
    </p:spTree>
    <p:extLst>
      <p:ext uri="{BB962C8B-B14F-4D97-AF65-F5344CB8AC3E}">
        <p14:creationId xmlns:p14="http://schemas.microsoft.com/office/powerpoint/2010/main" val="328001589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Literacies  </a:t>
            </a:r>
            <a:endParaRPr lang="en-US" dirty="0"/>
          </a:p>
        </p:txBody>
      </p:sp>
      <p:sp>
        <p:nvSpPr>
          <p:cNvPr id="3" name="Content Placeholder 2"/>
          <p:cNvSpPr>
            <a:spLocks noGrp="1"/>
          </p:cNvSpPr>
          <p:nvPr>
            <p:ph idx="1"/>
          </p:nvPr>
        </p:nvSpPr>
        <p:spPr/>
        <p:txBody>
          <a:bodyPr/>
          <a:lstStyle/>
          <a:p>
            <a:r>
              <a:rPr lang="en-US" dirty="0" smtClean="0"/>
              <a:t>Participation in a literate Eng. Culture means </a:t>
            </a:r>
            <a:r>
              <a:rPr lang="en-US" dirty="0" smtClean="0">
                <a:solidFill>
                  <a:srgbClr val="C00000"/>
                </a:solidFill>
              </a:rPr>
              <a:t>more than being able to read </a:t>
            </a:r>
            <a:r>
              <a:rPr lang="en-US" dirty="0" smtClean="0"/>
              <a:t>Eng.</a:t>
            </a:r>
          </a:p>
          <a:p>
            <a:endParaRPr lang="en-US" dirty="0"/>
          </a:p>
          <a:p>
            <a:r>
              <a:rPr lang="en-US" dirty="0" smtClean="0"/>
              <a:t>The need to gain access to the specific Eng. </a:t>
            </a:r>
            <a:r>
              <a:rPr lang="en-US" dirty="0" err="1" smtClean="0"/>
              <a:t>Lg</a:t>
            </a:r>
            <a:r>
              <a:rPr lang="en-US" dirty="0" smtClean="0"/>
              <a:t> norms, grammar, and vocabulary used by </a:t>
            </a:r>
            <a:r>
              <a:rPr lang="en-US" dirty="0" smtClean="0">
                <a:solidFill>
                  <a:srgbClr val="C00000"/>
                </a:solidFill>
              </a:rPr>
              <a:t>those in power</a:t>
            </a:r>
            <a:endParaRPr lang="en-US" dirty="0">
              <a:solidFill>
                <a:srgbClr val="C00000"/>
              </a:solidFill>
            </a:endParaRPr>
          </a:p>
        </p:txBody>
      </p:sp>
    </p:spTree>
    <p:extLst>
      <p:ext uri="{BB962C8B-B14F-4D97-AF65-F5344CB8AC3E}">
        <p14:creationId xmlns:p14="http://schemas.microsoft.com/office/powerpoint/2010/main" val="29078199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Plurilingualism</a:t>
            </a:r>
            <a:r>
              <a:rPr lang="en-US" dirty="0" smtClean="0"/>
              <a:t> &amp; </a:t>
            </a:r>
            <a:r>
              <a:rPr lang="en-US" dirty="0" err="1" smtClean="0"/>
              <a:t>multicompetence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 keep one </a:t>
            </a:r>
            <a:r>
              <a:rPr lang="en-US" dirty="0" err="1" smtClean="0"/>
              <a:t>lg</a:t>
            </a:r>
            <a:r>
              <a:rPr lang="en-US" dirty="0" smtClean="0"/>
              <a:t> from complete domination, teachers can foster positive attitudes towards all </a:t>
            </a:r>
            <a:r>
              <a:rPr lang="en-US" dirty="0" err="1" smtClean="0"/>
              <a:t>lg.s</a:t>
            </a:r>
            <a:r>
              <a:rPr lang="en-US" dirty="0" smtClean="0"/>
              <a:t>.</a:t>
            </a:r>
          </a:p>
          <a:p>
            <a:endParaRPr lang="en-US" dirty="0"/>
          </a:p>
          <a:p>
            <a:r>
              <a:rPr lang="en-US" dirty="0" smtClean="0"/>
              <a:t>All </a:t>
            </a:r>
            <a:r>
              <a:rPr lang="en-US" dirty="0" err="1" smtClean="0"/>
              <a:t>lg</a:t>
            </a:r>
            <a:r>
              <a:rPr lang="en-US" dirty="0" smtClean="0"/>
              <a:t> learning should be </a:t>
            </a:r>
            <a:r>
              <a:rPr lang="en-US" dirty="0" smtClean="0">
                <a:solidFill>
                  <a:srgbClr val="C00000"/>
                </a:solidFill>
              </a:rPr>
              <a:t>additive </a:t>
            </a:r>
            <a:r>
              <a:rPr lang="en-US" dirty="0" smtClean="0"/>
              <a:t>not subtractive.</a:t>
            </a:r>
          </a:p>
          <a:p>
            <a:endParaRPr lang="en-US" dirty="0"/>
          </a:p>
          <a:p>
            <a:r>
              <a:rPr lang="en-US" dirty="0" smtClean="0"/>
              <a:t>Teachers need to respect their students’ identities as </a:t>
            </a:r>
            <a:r>
              <a:rPr lang="en-US" dirty="0" err="1" smtClean="0"/>
              <a:t>plurilinguals</a:t>
            </a:r>
            <a:r>
              <a:rPr lang="en-US" dirty="0" smtClean="0"/>
              <a:t>.</a:t>
            </a:r>
          </a:p>
          <a:p>
            <a:endParaRPr lang="en-US" dirty="0"/>
          </a:p>
          <a:p>
            <a:r>
              <a:rPr lang="en-US" dirty="0" smtClean="0"/>
              <a:t>The goal of teaching should be successful </a:t>
            </a:r>
            <a:r>
              <a:rPr lang="en-US" dirty="0" err="1" smtClean="0"/>
              <a:t>lg</a:t>
            </a:r>
            <a:r>
              <a:rPr lang="en-US" dirty="0" smtClean="0"/>
              <a:t> use and </a:t>
            </a:r>
            <a:r>
              <a:rPr lang="en-US" dirty="0" err="1" smtClean="0"/>
              <a:t>multicompetence</a:t>
            </a:r>
            <a:r>
              <a:rPr lang="en-US" dirty="0" smtClean="0"/>
              <a:t>, not trying to get students to imitate monolingual native-speaker use.</a:t>
            </a:r>
            <a:endParaRPr lang="en-US" dirty="0"/>
          </a:p>
        </p:txBody>
      </p:sp>
    </p:spTree>
    <p:extLst>
      <p:ext uri="{BB962C8B-B14F-4D97-AF65-F5344CB8AC3E}">
        <p14:creationId xmlns:p14="http://schemas.microsoft.com/office/powerpoint/2010/main" val="25578614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Non-native speakers as teachers</a:t>
            </a:r>
            <a:endParaRPr lang="en-US" dirty="0"/>
          </a:p>
        </p:txBody>
      </p:sp>
      <p:sp>
        <p:nvSpPr>
          <p:cNvPr id="3" name="Content Placeholder 2"/>
          <p:cNvSpPr>
            <a:spLocks noGrp="1"/>
          </p:cNvSpPr>
          <p:nvPr>
            <p:ph idx="1"/>
          </p:nvPr>
        </p:nvSpPr>
        <p:spPr/>
        <p:txBody>
          <a:bodyPr/>
          <a:lstStyle/>
          <a:p>
            <a:r>
              <a:rPr lang="en-US" dirty="0" smtClean="0"/>
              <a:t>Many </a:t>
            </a:r>
            <a:r>
              <a:rPr lang="en-US" dirty="0" err="1" smtClean="0"/>
              <a:t>lg</a:t>
            </a:r>
            <a:r>
              <a:rPr lang="en-US" dirty="0" smtClean="0"/>
              <a:t> education programs prefer to hire native speakers for teaching.</a:t>
            </a:r>
          </a:p>
          <a:p>
            <a:endParaRPr lang="en-US" dirty="0"/>
          </a:p>
          <a:p>
            <a:r>
              <a:rPr lang="en-US" dirty="0" smtClean="0">
                <a:solidFill>
                  <a:srgbClr val="C00000"/>
                </a:solidFill>
              </a:rPr>
              <a:t>Non-native speakers </a:t>
            </a:r>
            <a:r>
              <a:rPr lang="en-US" dirty="0" smtClean="0"/>
              <a:t>are </a:t>
            </a:r>
            <a:r>
              <a:rPr lang="en-US" dirty="0" smtClean="0">
                <a:solidFill>
                  <a:srgbClr val="C00000"/>
                </a:solidFill>
              </a:rPr>
              <a:t>models of successful learning</a:t>
            </a:r>
            <a:endParaRPr lang="en-US" dirty="0">
              <a:solidFill>
                <a:srgbClr val="C00000"/>
              </a:solidFill>
            </a:endParaRPr>
          </a:p>
        </p:txBody>
      </p:sp>
    </p:spTree>
    <p:extLst>
      <p:ext uri="{BB962C8B-B14F-4D97-AF65-F5344CB8AC3E}">
        <p14:creationId xmlns:p14="http://schemas.microsoft.com/office/powerpoint/2010/main" val="9966296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curriculum</a:t>
            </a:r>
            <a:endParaRPr lang="en-US" dirty="0"/>
          </a:p>
        </p:txBody>
      </p:sp>
      <p:sp>
        <p:nvSpPr>
          <p:cNvPr id="3" name="Content Placeholder 2"/>
          <p:cNvSpPr>
            <a:spLocks noGrp="1"/>
          </p:cNvSpPr>
          <p:nvPr>
            <p:ph idx="1"/>
          </p:nvPr>
        </p:nvSpPr>
        <p:spPr/>
        <p:txBody>
          <a:bodyPr/>
          <a:lstStyle/>
          <a:p>
            <a:r>
              <a:rPr lang="en-US" dirty="0" smtClean="0"/>
              <a:t>What is being taught and learned that is not explicit.</a:t>
            </a:r>
          </a:p>
          <a:p>
            <a:pPr marL="0" indent="0">
              <a:buNone/>
            </a:pPr>
            <a:endParaRPr lang="en-US" dirty="0" smtClean="0"/>
          </a:p>
          <a:p>
            <a:pPr marL="0" indent="0">
              <a:buNone/>
            </a:pPr>
            <a:r>
              <a:rPr lang="en-US" i="1" dirty="0"/>
              <a:t> </a:t>
            </a:r>
            <a:r>
              <a:rPr lang="en-US" i="1" dirty="0" smtClean="0"/>
              <a:t>                     e.g.     What do teachers indicate when they set the desks in a circle?</a:t>
            </a:r>
          </a:p>
          <a:p>
            <a:pPr marL="0" indent="0">
              <a:buNone/>
            </a:pPr>
            <a:r>
              <a:rPr lang="en-US" i="1" dirty="0"/>
              <a:t> </a:t>
            </a:r>
            <a:r>
              <a:rPr lang="en-US" i="1" dirty="0" smtClean="0"/>
              <a:t>                                  </a:t>
            </a:r>
            <a:endParaRPr lang="en-US" i="1" dirty="0"/>
          </a:p>
        </p:txBody>
      </p:sp>
    </p:spTree>
    <p:extLst>
      <p:ext uri="{BB962C8B-B14F-4D97-AF65-F5344CB8AC3E}">
        <p14:creationId xmlns:p14="http://schemas.microsoft.com/office/powerpoint/2010/main" val="311454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Lg. forms occur most naturally within a context.</a:t>
            </a:r>
          </a:p>
          <a:p>
            <a:r>
              <a:rPr lang="en-US" dirty="0" smtClean="0"/>
              <a:t>NL &amp; TL have separate linguistic systems. They should be kept apart to avoid interference.</a:t>
            </a:r>
          </a:p>
          <a:p>
            <a:r>
              <a:rPr lang="en-US" dirty="0" smtClean="0"/>
              <a:t>Teacher’s role: an accurate model (orchestra leader); students should mimic the model.</a:t>
            </a:r>
          </a:p>
          <a:p>
            <a:r>
              <a:rPr lang="en-US" dirty="0" smtClean="0"/>
              <a:t>Lg. learning is a process of </a:t>
            </a:r>
            <a:r>
              <a:rPr lang="en-US" dirty="0" smtClean="0">
                <a:solidFill>
                  <a:schemeClr val="accent1"/>
                </a:solidFill>
              </a:rPr>
              <a:t>habit formation</a:t>
            </a:r>
            <a:r>
              <a:rPr lang="en-US" dirty="0" smtClean="0"/>
              <a:t>; the stronger the habit, the greater the learning</a:t>
            </a:r>
            <a:endParaRPr lang="en-US" dirty="0"/>
          </a:p>
        </p:txBody>
      </p:sp>
    </p:spTree>
    <p:extLst>
      <p:ext uri="{BB962C8B-B14F-4D97-AF65-F5344CB8AC3E}">
        <p14:creationId xmlns:p14="http://schemas.microsoft.com/office/powerpoint/2010/main" val="239948807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The participatory approach</a:t>
            </a:r>
            <a:r>
              <a:rPr lang="en-US" dirty="0" smtClean="0"/>
              <a:t>: one response to the politics of </a:t>
            </a:r>
            <a:r>
              <a:rPr lang="en-US" dirty="0" err="1" smtClean="0"/>
              <a:t>lg</a:t>
            </a:r>
            <a:r>
              <a:rPr lang="en-US" dirty="0" smtClean="0"/>
              <a:t> teaching</a:t>
            </a:r>
            <a:endParaRPr lang="en-US" dirty="0"/>
          </a:p>
        </p:txBody>
      </p:sp>
      <p:sp>
        <p:nvSpPr>
          <p:cNvPr id="3" name="Content Placeholder 2"/>
          <p:cNvSpPr>
            <a:spLocks noGrp="1"/>
          </p:cNvSpPr>
          <p:nvPr>
            <p:ph idx="1"/>
          </p:nvPr>
        </p:nvSpPr>
        <p:spPr/>
        <p:txBody>
          <a:bodyPr/>
          <a:lstStyle/>
          <a:p>
            <a:r>
              <a:rPr lang="en-US" dirty="0" smtClean="0"/>
              <a:t>Originated in the late 1950s with the work of Paulo </a:t>
            </a:r>
            <a:r>
              <a:rPr lang="en-US" dirty="0" err="1" smtClean="0"/>
              <a:t>Freire</a:t>
            </a:r>
            <a:endParaRPr lang="en-US" dirty="0" smtClean="0"/>
          </a:p>
          <a:p>
            <a:r>
              <a:rPr lang="en-US" dirty="0" smtClean="0"/>
              <a:t>Widely discussed in the </a:t>
            </a:r>
            <a:r>
              <a:rPr lang="en-US" dirty="0" err="1" smtClean="0"/>
              <a:t>lg</a:t>
            </a:r>
            <a:r>
              <a:rPr lang="en-US" dirty="0" smtClean="0"/>
              <a:t> teaching literature in 1980s</a:t>
            </a:r>
          </a:p>
          <a:p>
            <a:r>
              <a:rPr lang="en-US" dirty="0" smtClean="0"/>
              <a:t>Is based on a growing awareness of the </a:t>
            </a:r>
            <a:r>
              <a:rPr lang="en-US" dirty="0" smtClean="0">
                <a:solidFill>
                  <a:srgbClr val="C00000"/>
                </a:solidFill>
              </a:rPr>
              <a:t>role</a:t>
            </a:r>
            <a:r>
              <a:rPr lang="en-US" dirty="0" smtClean="0"/>
              <a:t> that education and </a:t>
            </a:r>
            <a:r>
              <a:rPr lang="en-US" dirty="0" err="1" smtClean="0">
                <a:solidFill>
                  <a:srgbClr val="C00000"/>
                </a:solidFill>
              </a:rPr>
              <a:t>lg</a:t>
            </a:r>
            <a:r>
              <a:rPr lang="en-US" dirty="0" smtClean="0">
                <a:solidFill>
                  <a:srgbClr val="C00000"/>
                </a:solidFill>
              </a:rPr>
              <a:t> education </a:t>
            </a:r>
            <a:r>
              <a:rPr lang="en-US" dirty="0" smtClean="0"/>
              <a:t>have </a:t>
            </a:r>
            <a:r>
              <a:rPr lang="en-US" dirty="0" smtClean="0">
                <a:solidFill>
                  <a:srgbClr val="C00000"/>
                </a:solidFill>
              </a:rPr>
              <a:t>in creating and perpetuating power </a:t>
            </a:r>
            <a:r>
              <a:rPr lang="en-US" dirty="0" smtClean="0"/>
              <a:t>dynamics in society</a:t>
            </a:r>
          </a:p>
          <a:p>
            <a:r>
              <a:rPr lang="en-US" dirty="0" smtClean="0"/>
              <a:t>Similar to content-based instruction: begins with content that is meaningful</a:t>
            </a:r>
          </a:p>
          <a:p>
            <a:r>
              <a:rPr lang="en-US" dirty="0" smtClean="0"/>
              <a:t>Difference: the content coms from issues of concern to students</a:t>
            </a:r>
            <a:endParaRPr lang="en-US" dirty="0"/>
          </a:p>
        </p:txBody>
      </p:sp>
    </p:spTree>
    <p:extLst>
      <p:ext uri="{BB962C8B-B14F-4D97-AF65-F5344CB8AC3E}">
        <p14:creationId xmlns:p14="http://schemas.microsoft.com/office/powerpoint/2010/main" val="33160125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Central premise: </a:t>
            </a:r>
            <a:r>
              <a:rPr lang="en-US" dirty="0" smtClean="0">
                <a:solidFill>
                  <a:srgbClr val="C00000"/>
                </a:solidFill>
              </a:rPr>
              <a:t>education</a:t>
            </a:r>
            <a:r>
              <a:rPr lang="en-US" dirty="0" smtClean="0"/>
              <a:t> has value only insofar as they help people </a:t>
            </a:r>
            <a:r>
              <a:rPr lang="en-US" dirty="0" smtClean="0">
                <a:solidFill>
                  <a:srgbClr val="C00000"/>
                </a:solidFill>
              </a:rPr>
              <a:t>liberate</a:t>
            </a:r>
            <a:r>
              <a:rPr lang="en-US" dirty="0" smtClean="0"/>
              <a:t> themselves from the social conditions that oppress them and </a:t>
            </a:r>
            <a:r>
              <a:rPr lang="en-US" dirty="0" smtClean="0">
                <a:solidFill>
                  <a:srgbClr val="C00000"/>
                </a:solidFill>
              </a:rPr>
              <a:t>improve students’ lives.</a:t>
            </a:r>
          </a:p>
          <a:p>
            <a:endParaRPr lang="en-US" dirty="0">
              <a:solidFill>
                <a:srgbClr val="C00000"/>
              </a:solidFill>
            </a:endParaRPr>
          </a:p>
          <a:p>
            <a:r>
              <a:rPr lang="en-US" b="1" dirty="0" smtClean="0"/>
              <a:t>Goal: </a:t>
            </a:r>
            <a:r>
              <a:rPr lang="en-US" dirty="0" smtClean="0"/>
              <a:t>to help students understand the social, historical, or cultural forces that shaped a particular context, and then to help </a:t>
            </a:r>
            <a:r>
              <a:rPr lang="en-US" dirty="0" smtClean="0">
                <a:solidFill>
                  <a:srgbClr val="C00000"/>
                </a:solidFill>
              </a:rPr>
              <a:t>empower students </a:t>
            </a:r>
            <a:r>
              <a:rPr lang="en-US" dirty="0" smtClean="0"/>
              <a:t>to </a:t>
            </a:r>
            <a:r>
              <a:rPr lang="en-US" dirty="0" smtClean="0">
                <a:solidFill>
                  <a:srgbClr val="C00000"/>
                </a:solidFill>
              </a:rPr>
              <a:t>take action</a:t>
            </a:r>
            <a:r>
              <a:rPr lang="en-US" dirty="0" smtClean="0"/>
              <a:t> and </a:t>
            </a:r>
            <a:r>
              <a:rPr lang="en-US" dirty="0" smtClean="0">
                <a:solidFill>
                  <a:srgbClr val="C00000"/>
                </a:solidFill>
              </a:rPr>
              <a:t>make decisions </a:t>
            </a:r>
            <a:r>
              <a:rPr lang="en-US" dirty="0" smtClean="0"/>
              <a:t>in order to </a:t>
            </a:r>
            <a:r>
              <a:rPr lang="en-US" dirty="0" smtClean="0">
                <a:solidFill>
                  <a:srgbClr val="C00000"/>
                </a:solidFill>
              </a:rPr>
              <a:t>gain control </a:t>
            </a:r>
            <a:r>
              <a:rPr lang="en-US" dirty="0" smtClean="0"/>
              <a:t>over their lives in that context.</a:t>
            </a:r>
            <a:endParaRPr lang="en-US" dirty="0"/>
          </a:p>
        </p:txBody>
      </p:sp>
    </p:spTree>
    <p:extLst>
      <p:ext uri="{BB962C8B-B14F-4D97-AF65-F5344CB8AC3E}">
        <p14:creationId xmlns:p14="http://schemas.microsoft.com/office/powerpoint/2010/main" val="148607072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Freire</a:t>
            </a:r>
            <a:r>
              <a:rPr lang="en-US" dirty="0" smtClean="0"/>
              <a:t> (1970) </a:t>
            </a:r>
            <a:r>
              <a:rPr lang="en-US" dirty="0" smtClean="0">
                <a:solidFill>
                  <a:srgbClr val="C00000"/>
                </a:solidFill>
              </a:rPr>
              <a:t>criticized</a:t>
            </a:r>
            <a:r>
              <a:rPr lang="en-US" dirty="0" smtClean="0"/>
              <a:t> what he called the </a:t>
            </a:r>
            <a:r>
              <a:rPr lang="en-US" dirty="0" smtClean="0">
                <a:solidFill>
                  <a:srgbClr val="C00000"/>
                </a:solidFill>
              </a:rPr>
              <a:t>banking method </a:t>
            </a:r>
            <a:r>
              <a:rPr lang="en-US" dirty="0" smtClean="0"/>
              <a:t>of teaching in which the teacher ‘deposits’ information in the students, making the assumption that the teacher knows what the students need to learn</a:t>
            </a:r>
            <a:endParaRPr lang="en-US" dirty="0">
              <a:solidFill>
                <a:srgbClr val="C00000"/>
              </a:solidFill>
            </a:endParaRPr>
          </a:p>
        </p:txBody>
      </p:sp>
    </p:spTree>
    <p:extLst>
      <p:ext uri="{BB962C8B-B14F-4D97-AF65-F5344CB8AC3E}">
        <p14:creationId xmlns:p14="http://schemas.microsoft.com/office/powerpoint/2010/main" val="839844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It is impo.to prevent learners from making errors. Errors lead to formation of bad habits. Errors should be corrected immediately.</a:t>
            </a:r>
          </a:p>
          <a:p>
            <a:r>
              <a:rPr lang="en-US" dirty="0" smtClean="0"/>
              <a:t>Purpose of lg.: to learn how to use lg. to communicate</a:t>
            </a:r>
          </a:p>
          <a:p>
            <a:r>
              <a:rPr lang="en-US" dirty="0" smtClean="0"/>
              <a:t>Students should “</a:t>
            </a:r>
            <a:r>
              <a:rPr lang="en-US" dirty="0" smtClean="0">
                <a:solidFill>
                  <a:schemeClr val="accent1"/>
                </a:solidFill>
              </a:rPr>
              <a:t>overlearn</a:t>
            </a:r>
            <a:r>
              <a:rPr lang="en-US" dirty="0" smtClean="0"/>
              <a:t>”: learn to answer automatically without stopping to think.</a:t>
            </a:r>
          </a:p>
          <a:p>
            <a:r>
              <a:rPr lang="en-US" dirty="0" smtClean="0"/>
              <a:t>Major objective of lg. teaching: for students to acquire the structural patterns</a:t>
            </a:r>
          </a:p>
          <a:p>
            <a:endParaRPr lang="en-US" dirty="0"/>
          </a:p>
        </p:txBody>
      </p:sp>
    </p:spTree>
    <p:extLst>
      <p:ext uri="{BB962C8B-B14F-4D97-AF65-F5344CB8AC3E}">
        <p14:creationId xmlns:p14="http://schemas.microsoft.com/office/powerpoint/2010/main" val="17642954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TC103457496[[fn=Parallax]]</Template>
  <TotalTime>2105</TotalTime>
  <Words>4072</Words>
  <Application>Microsoft Office PowerPoint</Application>
  <PresentationFormat>Widescreen</PresentationFormat>
  <Paragraphs>486</Paragraphs>
  <Slides>82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82</vt:i4>
      </vt:variant>
    </vt:vector>
  </HeadingPairs>
  <TitlesOfParts>
    <vt:vector size="86" baseType="lpstr">
      <vt:lpstr>Arial</vt:lpstr>
      <vt:lpstr>Corbel</vt:lpstr>
      <vt:lpstr>Wingdings</vt:lpstr>
      <vt:lpstr>Parallax</vt:lpstr>
      <vt:lpstr>Techniques &amp; Principles in Language Teaching</vt:lpstr>
      <vt:lpstr>The Grammar-Translation Method (GTM)</vt:lpstr>
      <vt:lpstr>PowerPoint Presentation</vt:lpstr>
      <vt:lpstr>Principles of GTM</vt:lpstr>
      <vt:lpstr>The Direct Method (DM)</vt:lpstr>
      <vt:lpstr>Principles of The Direct Method</vt:lpstr>
      <vt:lpstr>Principles of Audio-Lingual Method</vt:lpstr>
      <vt:lpstr>PowerPoint Presentation</vt:lpstr>
      <vt:lpstr>PowerPoint Presentation</vt:lpstr>
      <vt:lpstr>PowerPoint Presentation</vt:lpstr>
      <vt:lpstr>PowerPoint Presentation</vt:lpstr>
      <vt:lpstr>PowerPoint Presentation</vt:lpstr>
      <vt:lpstr>Innovative Methods</vt:lpstr>
      <vt:lpstr>The Silent Way</vt:lpstr>
      <vt:lpstr>PowerPoint Presentation</vt:lpstr>
      <vt:lpstr>PowerPoint Presentation</vt:lpstr>
      <vt:lpstr>Desuggestopedia </vt:lpstr>
      <vt:lpstr>Principles</vt:lpstr>
      <vt:lpstr>PowerPoint Presentation</vt:lpstr>
      <vt:lpstr>PowerPoint Presentation</vt:lpstr>
      <vt:lpstr>PowerPoint Presentation</vt:lpstr>
      <vt:lpstr>Community Language Learning (CLL)</vt:lpstr>
      <vt:lpstr>PowerPoint Presentation</vt:lpstr>
      <vt:lpstr>Principles</vt:lpstr>
      <vt:lpstr>PowerPoint Presentation</vt:lpstr>
      <vt:lpstr>PowerPoint Presentation</vt:lpstr>
      <vt:lpstr>PowerPoint Presentation</vt:lpstr>
      <vt:lpstr>PowerPoint Presentation</vt:lpstr>
      <vt:lpstr>Total Physical Response</vt:lpstr>
      <vt:lpstr>Introduction </vt:lpstr>
      <vt:lpstr>PowerPoint Presentation</vt:lpstr>
      <vt:lpstr>Principles </vt:lpstr>
      <vt:lpstr>PowerPoint Presentation</vt:lpstr>
      <vt:lpstr>PowerPoint Presentation</vt:lpstr>
      <vt:lpstr>PowerPoint Presentation</vt:lpstr>
      <vt:lpstr>Communicative Language Teaching</vt:lpstr>
      <vt:lpstr>Introduction </vt:lpstr>
      <vt:lpstr>Communicative Competence</vt:lpstr>
      <vt:lpstr>DEFINLNG COMMUNICATIVE COMPETENCE (CC)</vt:lpstr>
      <vt:lpstr>PowerPoint Presentation</vt:lpstr>
      <vt:lpstr>PowerPoint Presentation</vt:lpstr>
      <vt:lpstr>PowerPoint Presentation</vt:lpstr>
      <vt:lpstr>PowerPoint Presentation</vt:lpstr>
      <vt:lpstr>PowerPoint Presentation</vt:lpstr>
      <vt:lpstr>PowerPoint Presentation</vt:lpstr>
      <vt:lpstr>Bachman’s (1990) model of CC</vt:lpstr>
      <vt:lpstr>PowerPoint Presentation</vt:lpstr>
      <vt:lpstr>LANGUAGE FUNCTIONS </vt:lpstr>
      <vt:lpstr>PowerPoint Presentation</vt:lpstr>
      <vt:lpstr>Principles </vt:lpstr>
      <vt:lpstr>PowerPoint Presentation</vt:lpstr>
      <vt:lpstr>PowerPoint Presentation</vt:lpstr>
      <vt:lpstr>PowerPoint Presentation</vt:lpstr>
      <vt:lpstr>Content-based Instruction (CBI)</vt:lpstr>
      <vt:lpstr>PowerPoint Presentation</vt:lpstr>
      <vt:lpstr>PowerPoint Presentation</vt:lpstr>
      <vt:lpstr>Rationale for Content-based Instruction</vt:lpstr>
      <vt:lpstr>PowerPoint Presentation</vt:lpstr>
      <vt:lpstr>Principles </vt:lpstr>
      <vt:lpstr>PowerPoint Presentation</vt:lpstr>
      <vt:lpstr>Task-based Language Teaching</vt:lpstr>
      <vt:lpstr>PowerPoint Presentation</vt:lpstr>
      <vt:lpstr>PowerPoint Presentation</vt:lpstr>
      <vt:lpstr>PowerPoint Presentation</vt:lpstr>
      <vt:lpstr>PowerPoint Presentation</vt:lpstr>
      <vt:lpstr>PowerPoint Presentation</vt:lpstr>
      <vt:lpstr>Principles </vt:lpstr>
      <vt:lpstr>Principles </vt:lpstr>
      <vt:lpstr>PowerPoint Presentation</vt:lpstr>
      <vt:lpstr>The Political Dimensions of Language Teaching and the Participatory Approach</vt:lpstr>
      <vt:lpstr>The Politics of Language</vt:lpstr>
      <vt:lpstr>Whose English Should be Taught?</vt:lpstr>
      <vt:lpstr>PowerPoint Presentation</vt:lpstr>
      <vt:lpstr>Critical Discourse Analysis</vt:lpstr>
      <vt:lpstr>Critical Approaches to Pedagogy</vt:lpstr>
      <vt:lpstr>Literacies  </vt:lpstr>
      <vt:lpstr>Plurilingualism &amp; multicompetence</vt:lpstr>
      <vt:lpstr>Non-native speakers as teachers</vt:lpstr>
      <vt:lpstr>Hidden curriculum</vt:lpstr>
      <vt:lpstr>The participatory approach: one response to the politics of lg teaching</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Techniques &amp; Principles in Language Teaching</dc:title>
  <dc:creator>Taraneh</dc:creator>
  <cp:lastModifiedBy>EC</cp:lastModifiedBy>
  <cp:revision>161</cp:revision>
  <dcterms:created xsi:type="dcterms:W3CDTF">2014-11-05T07:50:05Z</dcterms:created>
  <dcterms:modified xsi:type="dcterms:W3CDTF">2021-10-10T09:55:30Z</dcterms:modified>
</cp:coreProperties>
</file>