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0349D-4851-A0AA-9798-529277C479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C451C6-571E-B826-B860-02F4D6CE3D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A279D4-153B-8FB6-3596-9EC6157537D7}"/>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5" name="Footer Placeholder 4">
            <a:extLst>
              <a:ext uri="{FF2B5EF4-FFF2-40B4-BE49-F238E27FC236}">
                <a16:creationId xmlns:a16="http://schemas.microsoft.com/office/drawing/2014/main" id="{E65BEC46-B42C-3B40-322D-F8E1F401EE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971CE-47A4-1D44-4E5F-1BFB037FAEF5}"/>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2957804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21CB-128E-814F-E9DE-7769032547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C2ABF2-3182-4989-6560-465602163E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8B812-541C-E52F-E097-9CDD63D8072D}"/>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5" name="Footer Placeholder 4">
            <a:extLst>
              <a:ext uri="{FF2B5EF4-FFF2-40B4-BE49-F238E27FC236}">
                <a16:creationId xmlns:a16="http://schemas.microsoft.com/office/drawing/2014/main" id="{7B0EC1AE-9526-2F5C-3DCC-11D9083DA8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8E642F-B85B-514C-D804-31A06E88E9B9}"/>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1676395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6D825-86D8-27CE-2603-5420527B57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B22CFD-BF06-2783-DE41-43CF3B63E7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8E69B5-ED00-750C-E9F2-066E710126A5}"/>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5" name="Footer Placeholder 4">
            <a:extLst>
              <a:ext uri="{FF2B5EF4-FFF2-40B4-BE49-F238E27FC236}">
                <a16:creationId xmlns:a16="http://schemas.microsoft.com/office/drawing/2014/main" id="{1C93A282-07FA-C3E8-6207-9D2DF25A64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7AEDDC-C108-E648-4982-641924E5E148}"/>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7758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51086-57D6-C58A-1ABE-5880CC5011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7E6C60-C96F-0EC9-0512-EA3482051D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50DCE4-DDF4-91DC-B526-3F81B90C08DB}"/>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5" name="Footer Placeholder 4">
            <a:extLst>
              <a:ext uri="{FF2B5EF4-FFF2-40B4-BE49-F238E27FC236}">
                <a16:creationId xmlns:a16="http://schemas.microsoft.com/office/drawing/2014/main" id="{4DC01950-3152-06BE-8DE6-29EE0554C9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BD8FE6-94EA-2496-ABA7-151DF119C36D}"/>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146289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109EC-5FC2-09FF-6257-AAEFF675AB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B31D2F-B4C7-670E-8710-FE3D9C2445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61D796-95FC-D88A-43D3-B7A68B272A16}"/>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5" name="Footer Placeholder 4">
            <a:extLst>
              <a:ext uri="{FF2B5EF4-FFF2-40B4-BE49-F238E27FC236}">
                <a16:creationId xmlns:a16="http://schemas.microsoft.com/office/drawing/2014/main" id="{13AA0817-0C8A-CE33-B222-55B294168C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40D5E8-987A-6C82-AEAB-A71346F6058F}"/>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683966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45FE9-CE0D-4336-602F-C34451BCF3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91FAD7-EBFF-1BB9-7BA5-77C224B780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C9B56A-ED70-5872-AEB8-84156E8B23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04DE4F-BC85-62D2-A12F-6A8C8D7CE6EF}"/>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6" name="Footer Placeholder 5">
            <a:extLst>
              <a:ext uri="{FF2B5EF4-FFF2-40B4-BE49-F238E27FC236}">
                <a16:creationId xmlns:a16="http://schemas.microsoft.com/office/drawing/2014/main" id="{8F2B3C20-635B-6529-E9F2-EF6F517B5F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920194-14CD-785F-2E57-DA082BF0D384}"/>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430404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8426A-2B67-73C2-B088-59F9038A64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661DB5-D34E-852D-BD73-FD99F426B8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3DA5F8-40F1-9976-B7BD-72372B8565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662CF7-A975-4941-860A-372344271C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1BD34C-60AC-40B3-8EAA-5C3E2CE4A2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8B02E0-4F2F-7A4C-3CF7-56E0AAA3EEC5}"/>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8" name="Footer Placeholder 7">
            <a:extLst>
              <a:ext uri="{FF2B5EF4-FFF2-40B4-BE49-F238E27FC236}">
                <a16:creationId xmlns:a16="http://schemas.microsoft.com/office/drawing/2014/main" id="{146F2C7B-3D98-E611-5605-8534117289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062095-6300-1217-D32D-3E810A572497}"/>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130169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C1884-D142-A340-E7B4-E6EDD08F74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45AF5A-1F60-9DF9-CDC5-3B69D2545EA3}"/>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4" name="Footer Placeholder 3">
            <a:extLst>
              <a:ext uri="{FF2B5EF4-FFF2-40B4-BE49-F238E27FC236}">
                <a16:creationId xmlns:a16="http://schemas.microsoft.com/office/drawing/2014/main" id="{64A68269-A03A-C481-D7B2-A4FFB450C9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198DCD-4DE7-41B1-78BB-A92AC16CA654}"/>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354424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368FDE-88CB-2E73-ADC3-2CA295254CD0}"/>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3" name="Footer Placeholder 2">
            <a:extLst>
              <a:ext uri="{FF2B5EF4-FFF2-40B4-BE49-F238E27FC236}">
                <a16:creationId xmlns:a16="http://schemas.microsoft.com/office/drawing/2014/main" id="{B39BB460-1B3B-5A9D-DC3F-5127FBEF4F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1C3274-E376-A318-EF59-67F147C777DB}"/>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1047861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E85BA-C65F-FDA1-CC5F-86D84D307F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70BADE-5B29-F1BD-568E-4872FB008E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B2F8E0-BB4E-56C1-9EEE-66B05F1F35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31530C-4332-E967-39BE-2479571A9596}"/>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6" name="Footer Placeholder 5">
            <a:extLst>
              <a:ext uri="{FF2B5EF4-FFF2-40B4-BE49-F238E27FC236}">
                <a16:creationId xmlns:a16="http://schemas.microsoft.com/office/drawing/2014/main" id="{E021147F-26E0-617C-57D3-940D18C88E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66B53C-EB15-91D9-3FAC-49F499D313C4}"/>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319245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07AB5-7BFC-D8D8-80A5-CEF5A29576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692D88-0559-B297-D64D-34987F141F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AEBF86-AB33-BF36-C6C3-C608B219FD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C7B914-A720-33AB-9B1C-D413F9820548}"/>
              </a:ext>
            </a:extLst>
          </p:cNvPr>
          <p:cNvSpPr>
            <a:spLocks noGrp="1"/>
          </p:cNvSpPr>
          <p:nvPr>
            <p:ph type="dt" sz="half" idx="10"/>
          </p:nvPr>
        </p:nvSpPr>
        <p:spPr/>
        <p:txBody>
          <a:bodyPr/>
          <a:lstStyle/>
          <a:p>
            <a:fld id="{6C683BE0-3D7D-4CCB-B2A0-19B32FD1FC42}" type="datetimeFigureOut">
              <a:rPr lang="en-US" smtClean="0"/>
              <a:t>9/30/2024</a:t>
            </a:fld>
            <a:endParaRPr lang="en-US"/>
          </a:p>
        </p:txBody>
      </p:sp>
      <p:sp>
        <p:nvSpPr>
          <p:cNvPr id="6" name="Footer Placeholder 5">
            <a:extLst>
              <a:ext uri="{FF2B5EF4-FFF2-40B4-BE49-F238E27FC236}">
                <a16:creationId xmlns:a16="http://schemas.microsoft.com/office/drawing/2014/main" id="{CA3BAD79-F18C-B5E3-BCF9-A6A23E8AF7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28FC4F-C1E5-2688-BC21-5EF828ED27DD}"/>
              </a:ext>
            </a:extLst>
          </p:cNvPr>
          <p:cNvSpPr>
            <a:spLocks noGrp="1"/>
          </p:cNvSpPr>
          <p:nvPr>
            <p:ph type="sldNum" sz="quarter" idx="12"/>
          </p:nvPr>
        </p:nvSpPr>
        <p:spPr/>
        <p:txBody>
          <a:bodyPr/>
          <a:lstStyle/>
          <a:p>
            <a:fld id="{E75AEE7A-2AC9-442C-882F-B3B874B8546D}" type="slidenum">
              <a:rPr lang="en-US" smtClean="0"/>
              <a:t>‹#›</a:t>
            </a:fld>
            <a:endParaRPr lang="en-US"/>
          </a:p>
        </p:txBody>
      </p:sp>
    </p:spTree>
    <p:extLst>
      <p:ext uri="{BB962C8B-B14F-4D97-AF65-F5344CB8AC3E}">
        <p14:creationId xmlns:p14="http://schemas.microsoft.com/office/powerpoint/2010/main" val="86936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2A12E7-D4D7-399D-67D6-2F58046FB2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DC3930-2584-840F-04C7-11ADABE6E5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873BFC-C1B0-0BCF-339F-BFF9452BF1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83BE0-3D7D-4CCB-B2A0-19B32FD1FC42}" type="datetimeFigureOut">
              <a:rPr lang="en-US" smtClean="0"/>
              <a:t>9/30/2024</a:t>
            </a:fld>
            <a:endParaRPr lang="en-US"/>
          </a:p>
        </p:txBody>
      </p:sp>
      <p:sp>
        <p:nvSpPr>
          <p:cNvPr id="5" name="Footer Placeholder 4">
            <a:extLst>
              <a:ext uri="{FF2B5EF4-FFF2-40B4-BE49-F238E27FC236}">
                <a16:creationId xmlns:a16="http://schemas.microsoft.com/office/drawing/2014/main" id="{C9833A62-B3FA-036A-F9F7-24394E5076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84A3F3-63A4-B58F-2680-2AA02ADC7A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5AEE7A-2AC9-442C-882F-B3B874B8546D}" type="slidenum">
              <a:rPr lang="en-US" smtClean="0"/>
              <a:t>‹#›</a:t>
            </a:fld>
            <a:endParaRPr lang="en-US"/>
          </a:p>
        </p:txBody>
      </p:sp>
    </p:spTree>
    <p:extLst>
      <p:ext uri="{BB962C8B-B14F-4D97-AF65-F5344CB8AC3E}">
        <p14:creationId xmlns:p14="http://schemas.microsoft.com/office/powerpoint/2010/main" val="1107224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043B2-E160-5CA0-BD96-21AB8ACE08BF}"/>
              </a:ext>
            </a:extLst>
          </p:cNvPr>
          <p:cNvSpPr>
            <a:spLocks noGrp="1"/>
          </p:cNvSpPr>
          <p:nvPr>
            <p:ph type="ctrTitle"/>
          </p:nvPr>
        </p:nvSpPr>
        <p:spPr/>
        <p:txBody>
          <a:bodyPr/>
          <a:lstStyle/>
          <a:p>
            <a:r>
              <a:rPr lang="en-US" dirty="0"/>
              <a:t>Practical Teaching 2</a:t>
            </a:r>
          </a:p>
        </p:txBody>
      </p:sp>
      <p:sp>
        <p:nvSpPr>
          <p:cNvPr id="3" name="Subtitle 2">
            <a:extLst>
              <a:ext uri="{FF2B5EF4-FFF2-40B4-BE49-F238E27FC236}">
                <a16:creationId xmlns:a16="http://schemas.microsoft.com/office/drawing/2014/main" id="{C1A44FB3-6F79-7117-4311-3867215EA1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58612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C865B-8D2F-F79B-E25A-77A43D3AE7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860FD70-B56F-6A95-B05E-450497DD459D}"/>
              </a:ext>
            </a:extLst>
          </p:cNvPr>
          <p:cNvSpPr>
            <a:spLocks noGrp="1"/>
          </p:cNvSpPr>
          <p:nvPr>
            <p:ph idx="1"/>
          </p:nvPr>
        </p:nvSpPr>
        <p:spPr/>
        <p:txBody>
          <a:bodyPr/>
          <a:lstStyle/>
          <a:p>
            <a:pPr algn="just"/>
            <a:r>
              <a:rPr lang="en-US" b="1" dirty="0"/>
              <a:t>Authentic Materials</a:t>
            </a:r>
            <a:r>
              <a:rPr lang="en-US" dirty="0"/>
              <a:t>: Using real-world materials like menus, brochures, videos, news articles, or podcasts. These expose students to the language as it's used in everyday situations, providing context for new vocabulary and structures.</a:t>
            </a:r>
          </a:p>
        </p:txBody>
      </p:sp>
    </p:spTree>
    <p:extLst>
      <p:ext uri="{BB962C8B-B14F-4D97-AF65-F5344CB8AC3E}">
        <p14:creationId xmlns:p14="http://schemas.microsoft.com/office/powerpoint/2010/main" val="2342551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7600-3EB4-636E-37FD-4930C79C23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FE18BFB-9D6A-BFA3-811D-1EB0DE320ECF}"/>
              </a:ext>
            </a:extLst>
          </p:cNvPr>
          <p:cNvSpPr>
            <a:spLocks noGrp="1"/>
          </p:cNvSpPr>
          <p:nvPr>
            <p:ph idx="1"/>
          </p:nvPr>
        </p:nvSpPr>
        <p:spPr/>
        <p:txBody>
          <a:bodyPr/>
          <a:lstStyle/>
          <a:p>
            <a:pPr algn="just"/>
            <a:r>
              <a:rPr lang="en-US" b="1" dirty="0"/>
              <a:t>Problem-solving Activities</a:t>
            </a:r>
            <a:r>
              <a:rPr lang="en-US" dirty="0"/>
              <a:t>: Activities that require students to work together to solve problems, such as puzzles, logic problems, or real-world challenges like planning a trip or organizing an event. This fosters critical thinking while using English.</a:t>
            </a:r>
          </a:p>
        </p:txBody>
      </p:sp>
    </p:spTree>
    <p:extLst>
      <p:ext uri="{BB962C8B-B14F-4D97-AF65-F5344CB8AC3E}">
        <p14:creationId xmlns:p14="http://schemas.microsoft.com/office/powerpoint/2010/main" val="785383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8C88C7-8ACB-618D-2D9A-AAF8C849C336}"/>
              </a:ext>
            </a:extLst>
          </p:cNvPr>
          <p:cNvSpPr>
            <a:spLocks noGrp="1"/>
          </p:cNvSpPr>
          <p:nvPr>
            <p:ph idx="1"/>
          </p:nvPr>
        </p:nvSpPr>
        <p:spPr/>
        <p:txBody>
          <a:bodyPr/>
          <a:lstStyle/>
          <a:p>
            <a:r>
              <a:rPr lang="en-US" dirty="0"/>
              <a:t>To enhance listening skills effectively, teachers need to move beyond scripted or artificial dialogues and incorporate authentic, meaningful tasks that mimic real-world listening challenges.</a:t>
            </a:r>
          </a:p>
        </p:txBody>
      </p:sp>
      <p:sp>
        <p:nvSpPr>
          <p:cNvPr id="4" name="Rectangle 1">
            <a:extLst>
              <a:ext uri="{FF2B5EF4-FFF2-40B4-BE49-F238E27FC236}">
                <a16:creationId xmlns:a16="http://schemas.microsoft.com/office/drawing/2014/main" id="{27ED4B7A-3122-E60F-0F4F-EE801C449428}"/>
              </a:ext>
            </a:extLst>
          </p:cNvPr>
          <p:cNvSpPr>
            <a:spLocks noGrp="1" noChangeArrowheads="1"/>
          </p:cNvSpPr>
          <p:nvPr>
            <p:ph type="title"/>
          </p:nvPr>
        </p:nvSpPr>
        <p:spPr bwMode="auto">
          <a:xfrm>
            <a:off x="838200" y="597021"/>
            <a:ext cx="7011856"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chemeClr val="tx1"/>
                </a:solidFill>
                <a:effectLst/>
                <a:latin typeface="Arial" panose="020B0604020202020204" pitchFamily="34" charset="0"/>
              </a:rPr>
              <a:t>Practical teaching of listening skill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08651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324E0A-37C2-90E6-C2E9-B722805404DB}"/>
              </a:ext>
            </a:extLst>
          </p:cNvPr>
          <p:cNvSpPr>
            <a:spLocks noGrp="1"/>
          </p:cNvSpPr>
          <p:nvPr>
            <p:ph idx="1"/>
          </p:nvPr>
        </p:nvSpPr>
        <p:spPr>
          <a:xfrm>
            <a:off x="838200" y="1238865"/>
            <a:ext cx="10515600" cy="4938098"/>
          </a:xfrm>
        </p:spPr>
        <p:txBody>
          <a:bodyPr>
            <a:normAutofit lnSpcReduction="10000"/>
          </a:bodyPr>
          <a:lstStyle/>
          <a:p>
            <a:pPr marL="0" indent="0" algn="just">
              <a:buNone/>
            </a:pPr>
            <a:r>
              <a:rPr lang="en-US" b="1" dirty="0"/>
              <a:t>1. Using Authentic Audio Materials</a:t>
            </a:r>
          </a:p>
          <a:p>
            <a:pPr marL="0" indent="0" algn="just">
              <a:buNone/>
            </a:pPr>
            <a:endParaRPr lang="en-US" b="1" dirty="0"/>
          </a:p>
          <a:p>
            <a:pPr algn="just">
              <a:buFont typeface="Arial" panose="020B0604020202020204" pitchFamily="34" charset="0"/>
              <a:buChar char="•"/>
            </a:pPr>
            <a:r>
              <a:rPr lang="en-US" b="1" dirty="0"/>
              <a:t>Podcasts</a:t>
            </a:r>
            <a:r>
              <a:rPr lang="en-US" dirty="0"/>
              <a:t>: Select podcasts appropriate for the students' language level, focusing on topics of interest to them. This exposes learners to natural speech patterns, different accents, and real-world vocabulary.</a:t>
            </a:r>
          </a:p>
          <a:p>
            <a:pPr algn="just">
              <a:buFont typeface="Arial" panose="020B0604020202020204" pitchFamily="34" charset="0"/>
              <a:buChar char="•"/>
            </a:pPr>
            <a:r>
              <a:rPr lang="en-US" b="1" dirty="0"/>
              <a:t>News Clips and TV Shows</a:t>
            </a:r>
            <a:r>
              <a:rPr lang="en-US" dirty="0"/>
              <a:t>: Use short video or audio clips from news channels, documentaries, or interviews. This helps students listen for specific information and understand different formal or informal registers.</a:t>
            </a:r>
          </a:p>
          <a:p>
            <a:pPr algn="just">
              <a:buFont typeface="Arial" panose="020B0604020202020204" pitchFamily="34" charset="0"/>
              <a:buChar char="•"/>
            </a:pPr>
            <a:r>
              <a:rPr lang="en-US" b="1" dirty="0"/>
              <a:t>Songs and Lyrics</a:t>
            </a:r>
            <a:r>
              <a:rPr lang="en-US" dirty="0"/>
              <a:t>: Playing songs and having students fill in the missing lyrics or discuss the meaning of the lyrics helps them practice listening for details and interpreting meaning.</a:t>
            </a:r>
          </a:p>
          <a:p>
            <a:endParaRPr lang="en-US" dirty="0"/>
          </a:p>
        </p:txBody>
      </p:sp>
    </p:spTree>
    <p:extLst>
      <p:ext uri="{BB962C8B-B14F-4D97-AF65-F5344CB8AC3E}">
        <p14:creationId xmlns:p14="http://schemas.microsoft.com/office/powerpoint/2010/main" val="3628620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C3252-3A95-62F3-DAD0-8498A46467E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D04802-9F4E-1AF4-865E-D7365E0BC189}"/>
              </a:ext>
            </a:extLst>
          </p:cNvPr>
          <p:cNvSpPr>
            <a:spLocks noGrp="1"/>
          </p:cNvSpPr>
          <p:nvPr>
            <p:ph idx="1"/>
          </p:nvPr>
        </p:nvSpPr>
        <p:spPr>
          <a:xfrm>
            <a:off x="838200" y="1130710"/>
            <a:ext cx="10515600" cy="5046253"/>
          </a:xfrm>
        </p:spPr>
        <p:txBody>
          <a:bodyPr>
            <a:normAutofit lnSpcReduction="10000"/>
          </a:bodyPr>
          <a:lstStyle/>
          <a:p>
            <a:pPr marL="0" indent="0">
              <a:buNone/>
            </a:pPr>
            <a:r>
              <a:rPr lang="en-US" b="1" dirty="0"/>
              <a:t>2. Interactive Listening Activities</a:t>
            </a:r>
          </a:p>
          <a:p>
            <a:pPr marL="0" indent="0">
              <a:buNone/>
            </a:pPr>
            <a:endParaRPr lang="en-US" b="1" dirty="0"/>
          </a:p>
          <a:p>
            <a:pPr algn="just">
              <a:buFont typeface="Arial" panose="020B0604020202020204" pitchFamily="34" charset="0"/>
              <a:buChar char="•"/>
            </a:pPr>
            <a:r>
              <a:rPr lang="en-US" b="1" dirty="0"/>
              <a:t>Information Gap</a:t>
            </a:r>
            <a:r>
              <a:rPr lang="en-US" dirty="0"/>
              <a:t>: In pairs, one student listens to an audio clip that the other student doesn't have access to. The listener must relay the information to their partner, who fills in a chart or answers questions.</a:t>
            </a:r>
          </a:p>
          <a:p>
            <a:pPr algn="just">
              <a:buFont typeface="Arial" panose="020B0604020202020204" pitchFamily="34" charset="0"/>
              <a:buChar char="•"/>
            </a:pPr>
            <a:r>
              <a:rPr lang="en-US" b="1" dirty="0" err="1"/>
              <a:t>Dictogloss</a:t>
            </a:r>
            <a:r>
              <a:rPr lang="en-US" dirty="0"/>
              <a:t>: The teacher reads or plays a short text, and students are required to take notes on the key points. Afterward, students work in groups to reconstruct the text as closely as possible to the original.</a:t>
            </a:r>
          </a:p>
          <a:p>
            <a:pPr algn="just">
              <a:buFont typeface="Arial" panose="020B0604020202020204" pitchFamily="34" charset="0"/>
              <a:buChar char="•"/>
            </a:pPr>
            <a:r>
              <a:rPr lang="en-US" b="1" dirty="0"/>
              <a:t>Listen and Draw</a:t>
            </a:r>
            <a:r>
              <a:rPr lang="en-US" dirty="0"/>
              <a:t>: Give students a description to listen to, and they have to draw the scene or object based on what they hear. This helps learners pay close attention to details and process descriptive language.</a:t>
            </a:r>
          </a:p>
          <a:p>
            <a:endParaRPr lang="en-US" dirty="0"/>
          </a:p>
        </p:txBody>
      </p:sp>
    </p:spTree>
    <p:extLst>
      <p:ext uri="{BB962C8B-B14F-4D97-AF65-F5344CB8AC3E}">
        <p14:creationId xmlns:p14="http://schemas.microsoft.com/office/powerpoint/2010/main" val="3396779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8C7E-A055-66C0-69F8-2BF7BF30633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82B944-5CA4-A355-BF4C-B7FF88E7A012}"/>
              </a:ext>
            </a:extLst>
          </p:cNvPr>
          <p:cNvSpPr>
            <a:spLocks noGrp="1"/>
          </p:cNvSpPr>
          <p:nvPr>
            <p:ph idx="1"/>
          </p:nvPr>
        </p:nvSpPr>
        <p:spPr/>
        <p:txBody>
          <a:bodyPr/>
          <a:lstStyle/>
          <a:p>
            <a:pPr marL="0" indent="0">
              <a:buNone/>
            </a:pPr>
            <a:r>
              <a:rPr lang="en-US" b="1" dirty="0"/>
              <a:t>3. Pre-listening Activities</a:t>
            </a:r>
          </a:p>
          <a:p>
            <a:pPr marL="0" indent="0" algn="just">
              <a:buNone/>
            </a:pPr>
            <a:endParaRPr lang="en-US" b="1" dirty="0"/>
          </a:p>
          <a:p>
            <a:pPr algn="just">
              <a:buFont typeface="Arial" panose="020B0604020202020204" pitchFamily="34" charset="0"/>
              <a:buChar char="•"/>
            </a:pPr>
            <a:r>
              <a:rPr lang="en-US" b="1" dirty="0"/>
              <a:t>Activating Prior Knowledge</a:t>
            </a:r>
            <a:r>
              <a:rPr lang="en-US" dirty="0"/>
              <a:t>: Before playing an audio clip, discuss the topic and related vocabulary to prepare students for what they are about to hear. This helps students predict content and improves their overall comprehension.</a:t>
            </a:r>
          </a:p>
          <a:p>
            <a:pPr algn="just">
              <a:buFont typeface="Arial" panose="020B0604020202020204" pitchFamily="34" charset="0"/>
              <a:buChar char="•"/>
            </a:pPr>
            <a:r>
              <a:rPr lang="en-US" b="1" dirty="0"/>
              <a:t>Vocabulary Preview</a:t>
            </a:r>
            <a:r>
              <a:rPr lang="en-US" dirty="0"/>
              <a:t>: Teach key vocabulary or phrases that are essential for understanding the listening material. This reduces cognitive overload during the listening task.</a:t>
            </a:r>
          </a:p>
          <a:p>
            <a:endParaRPr lang="en-US" dirty="0"/>
          </a:p>
        </p:txBody>
      </p:sp>
    </p:spTree>
    <p:extLst>
      <p:ext uri="{BB962C8B-B14F-4D97-AF65-F5344CB8AC3E}">
        <p14:creationId xmlns:p14="http://schemas.microsoft.com/office/powerpoint/2010/main" val="3315548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936EC-E8C1-8117-D734-A6529A38BE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3C8799-8757-4CD2-B76E-E448BA6479B6}"/>
              </a:ext>
            </a:extLst>
          </p:cNvPr>
          <p:cNvSpPr>
            <a:spLocks noGrp="1"/>
          </p:cNvSpPr>
          <p:nvPr>
            <p:ph idx="1"/>
          </p:nvPr>
        </p:nvSpPr>
        <p:spPr>
          <a:xfrm>
            <a:off x="838200" y="1297858"/>
            <a:ext cx="10515600" cy="4879105"/>
          </a:xfrm>
        </p:spPr>
        <p:txBody>
          <a:bodyPr>
            <a:normAutofit fontScale="92500"/>
          </a:bodyPr>
          <a:lstStyle/>
          <a:p>
            <a:pPr marL="0" indent="0">
              <a:buNone/>
            </a:pPr>
            <a:r>
              <a:rPr lang="en-US" b="1" dirty="0"/>
              <a:t>4. While-listening Tasks</a:t>
            </a:r>
          </a:p>
          <a:p>
            <a:pPr marL="0" indent="0" algn="just">
              <a:buNone/>
            </a:pPr>
            <a:endParaRPr lang="en-US" b="1" dirty="0"/>
          </a:p>
          <a:p>
            <a:pPr algn="just">
              <a:buFont typeface="Arial" panose="020B0604020202020204" pitchFamily="34" charset="0"/>
              <a:buChar char="•"/>
            </a:pPr>
            <a:r>
              <a:rPr lang="en-US" b="1" dirty="0"/>
              <a:t>Note-taking</a:t>
            </a:r>
            <a:r>
              <a:rPr lang="en-US" dirty="0"/>
              <a:t>: Encourage students to take notes on main ideas, key facts, or details while listening. This builds the ability to process and retain information in real time.</a:t>
            </a:r>
          </a:p>
          <a:p>
            <a:pPr algn="just">
              <a:buFont typeface="Arial" panose="020B0604020202020204" pitchFamily="34" charset="0"/>
              <a:buChar char="•"/>
            </a:pPr>
            <a:r>
              <a:rPr lang="en-US" b="1" dirty="0"/>
              <a:t>Listening for Specific Information</a:t>
            </a:r>
            <a:r>
              <a:rPr lang="en-US" dirty="0"/>
              <a:t>: Provide students with a list of specific questions or details to listen for, such as dates, names, or locations. This focuses their attention on understanding key points in the audio.</a:t>
            </a:r>
          </a:p>
          <a:p>
            <a:pPr algn="just">
              <a:buFont typeface="Arial" panose="020B0604020202020204" pitchFamily="34" charset="0"/>
              <a:buChar char="•"/>
            </a:pPr>
            <a:r>
              <a:rPr lang="en-US" b="1" dirty="0"/>
              <a:t>Listening for the Gist</a:t>
            </a:r>
            <a:r>
              <a:rPr lang="en-US" dirty="0"/>
              <a:t>: Ask students to summarize the general meaning or main idea of the audio, which helps them practice understanding the overall context without getting caught up in individual words or phrases.</a:t>
            </a:r>
          </a:p>
          <a:p>
            <a:endParaRPr lang="en-US" dirty="0"/>
          </a:p>
        </p:txBody>
      </p:sp>
    </p:spTree>
    <p:extLst>
      <p:ext uri="{BB962C8B-B14F-4D97-AF65-F5344CB8AC3E}">
        <p14:creationId xmlns:p14="http://schemas.microsoft.com/office/powerpoint/2010/main" val="984700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737D2-A5F2-9C40-9F06-3BA59783BA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1F3C4B-19B3-5A27-7C3B-DE27891F1C7A}"/>
              </a:ext>
            </a:extLst>
          </p:cNvPr>
          <p:cNvSpPr>
            <a:spLocks noGrp="1"/>
          </p:cNvSpPr>
          <p:nvPr>
            <p:ph idx="1"/>
          </p:nvPr>
        </p:nvSpPr>
        <p:spPr>
          <a:xfrm>
            <a:off x="838200" y="1219200"/>
            <a:ext cx="10515600" cy="4957763"/>
          </a:xfrm>
        </p:spPr>
        <p:txBody>
          <a:bodyPr>
            <a:normAutofit/>
          </a:bodyPr>
          <a:lstStyle/>
          <a:p>
            <a:pPr marL="0" indent="0">
              <a:buNone/>
            </a:pPr>
            <a:r>
              <a:rPr lang="en-US" b="1" dirty="0"/>
              <a:t>5. Post-listening Activities</a:t>
            </a:r>
          </a:p>
          <a:p>
            <a:pPr marL="0" indent="0" algn="just">
              <a:buNone/>
            </a:pPr>
            <a:endParaRPr lang="en-US" b="1" dirty="0"/>
          </a:p>
          <a:p>
            <a:pPr algn="just">
              <a:buFont typeface="Arial" panose="020B0604020202020204" pitchFamily="34" charset="0"/>
              <a:buChar char="•"/>
            </a:pPr>
            <a:r>
              <a:rPr lang="en-US" b="1" dirty="0"/>
              <a:t>Discussion or Debate</a:t>
            </a:r>
            <a:r>
              <a:rPr lang="en-US" dirty="0"/>
              <a:t>: After listening, hold a class discussion on the content or have students debate the topic covered in the audio. This reinforces listening comprehension and integrates speaking practice.</a:t>
            </a:r>
          </a:p>
          <a:p>
            <a:pPr algn="just">
              <a:buFont typeface="Arial" panose="020B0604020202020204" pitchFamily="34" charset="0"/>
              <a:buChar char="•"/>
            </a:pPr>
            <a:r>
              <a:rPr lang="en-US" b="1" dirty="0"/>
              <a:t>Role-play</a:t>
            </a:r>
            <a:r>
              <a:rPr lang="en-US" dirty="0"/>
              <a:t>: After listening to a conversation or interview, students can role-play the situation, using language and expressions they heard to solidify their understanding.</a:t>
            </a:r>
          </a:p>
          <a:p>
            <a:pPr algn="just">
              <a:buFont typeface="Arial" panose="020B0604020202020204" pitchFamily="34" charset="0"/>
              <a:buChar char="•"/>
            </a:pPr>
            <a:r>
              <a:rPr lang="en-US" b="1" dirty="0"/>
              <a:t>Summary Writing</a:t>
            </a:r>
            <a:r>
              <a:rPr lang="en-US" dirty="0"/>
              <a:t>: Have students write a short summary of what they heard. This helps them process and retain information by using writing to reinforce listening comprehension.</a:t>
            </a:r>
          </a:p>
          <a:p>
            <a:endParaRPr lang="en-US" dirty="0"/>
          </a:p>
        </p:txBody>
      </p:sp>
    </p:spTree>
    <p:extLst>
      <p:ext uri="{BB962C8B-B14F-4D97-AF65-F5344CB8AC3E}">
        <p14:creationId xmlns:p14="http://schemas.microsoft.com/office/powerpoint/2010/main" val="455014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EF22D-C590-57EC-01C5-D25BC75B1A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073F016-4BA9-1263-A22A-1081985DB4A0}"/>
              </a:ext>
            </a:extLst>
          </p:cNvPr>
          <p:cNvSpPr>
            <a:spLocks noGrp="1"/>
          </p:cNvSpPr>
          <p:nvPr>
            <p:ph idx="1"/>
          </p:nvPr>
        </p:nvSpPr>
        <p:spPr>
          <a:xfrm>
            <a:off x="838200" y="1288026"/>
            <a:ext cx="10515600" cy="4888937"/>
          </a:xfrm>
        </p:spPr>
        <p:txBody>
          <a:bodyPr/>
          <a:lstStyle/>
          <a:p>
            <a:pPr marL="0" indent="0">
              <a:buNone/>
            </a:pPr>
            <a:r>
              <a:rPr lang="en-US" b="1" dirty="0"/>
              <a:t>6. Interactive Listening Games</a:t>
            </a:r>
          </a:p>
          <a:p>
            <a:pPr marL="0" indent="0" algn="just">
              <a:buNone/>
            </a:pPr>
            <a:endParaRPr lang="en-US" b="1" dirty="0"/>
          </a:p>
          <a:p>
            <a:pPr algn="just">
              <a:buFont typeface="Arial" panose="020B0604020202020204" pitchFamily="34" charset="0"/>
              <a:buChar char="•"/>
            </a:pPr>
            <a:r>
              <a:rPr lang="en-US" b="1" dirty="0"/>
              <a:t>"Simon Says" with Listening Focus</a:t>
            </a:r>
            <a:r>
              <a:rPr lang="en-US" dirty="0"/>
              <a:t>: A twist on the classic game, this can be adapted to have students practice following complex instructions or commands based on careful listening.</a:t>
            </a:r>
          </a:p>
          <a:p>
            <a:pPr algn="just">
              <a:buFont typeface="Arial" panose="020B0604020202020204" pitchFamily="34" charset="0"/>
              <a:buChar char="•"/>
            </a:pPr>
            <a:r>
              <a:rPr lang="en-US" b="1" dirty="0"/>
              <a:t>True or False Statements</a:t>
            </a:r>
            <a:r>
              <a:rPr lang="en-US" dirty="0"/>
              <a:t>: After listening to a passage, give students true or false statements and ask them to determine whether the information matches what they heard.</a:t>
            </a:r>
          </a:p>
          <a:p>
            <a:endParaRPr lang="en-US" dirty="0"/>
          </a:p>
        </p:txBody>
      </p:sp>
    </p:spTree>
    <p:extLst>
      <p:ext uri="{BB962C8B-B14F-4D97-AF65-F5344CB8AC3E}">
        <p14:creationId xmlns:p14="http://schemas.microsoft.com/office/powerpoint/2010/main" val="1659443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DC6F2-D739-3F86-518C-61DAEB0FFCF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CE8AE3-6F83-2062-8AEF-3EA95FC1795D}"/>
              </a:ext>
            </a:extLst>
          </p:cNvPr>
          <p:cNvSpPr>
            <a:spLocks noGrp="1"/>
          </p:cNvSpPr>
          <p:nvPr>
            <p:ph idx="1"/>
          </p:nvPr>
        </p:nvSpPr>
        <p:spPr>
          <a:xfrm>
            <a:off x="838200" y="1150374"/>
            <a:ext cx="10515600" cy="5026589"/>
          </a:xfrm>
        </p:spPr>
        <p:txBody>
          <a:bodyPr/>
          <a:lstStyle/>
          <a:p>
            <a:pPr marL="0" indent="0">
              <a:buNone/>
            </a:pPr>
            <a:r>
              <a:rPr lang="en-US" b="1" dirty="0"/>
              <a:t>7. Real-life Listening Tasks</a:t>
            </a:r>
          </a:p>
          <a:p>
            <a:pPr marL="0" indent="0" algn="just">
              <a:buNone/>
            </a:pPr>
            <a:endParaRPr lang="en-US" b="1" dirty="0"/>
          </a:p>
          <a:p>
            <a:pPr algn="just">
              <a:buFont typeface="Arial" panose="020B0604020202020204" pitchFamily="34" charset="0"/>
              <a:buChar char="•"/>
            </a:pPr>
            <a:r>
              <a:rPr lang="en-US" b="1" dirty="0"/>
              <a:t>Guest Speakers or Interviews</a:t>
            </a:r>
            <a:r>
              <a:rPr lang="en-US" dirty="0"/>
              <a:t>: Invite guest speakers (native or fluent English speakers) to talk to the class or arrange live interviews. Students have to actively listen and ask questions, making it a highly practical listening exercise.</a:t>
            </a:r>
          </a:p>
          <a:p>
            <a:pPr algn="just">
              <a:buFont typeface="Arial" panose="020B0604020202020204" pitchFamily="34" charset="0"/>
              <a:buChar char="•"/>
            </a:pPr>
            <a:r>
              <a:rPr lang="en-US" b="1" dirty="0"/>
              <a:t>Fieldwork Assignments</a:t>
            </a:r>
            <a:r>
              <a:rPr lang="en-US" dirty="0"/>
              <a:t>: Give students tasks like listening to English-language radio shows, watching TV programs, or having conversations with English speakers outside the classroom. This gives them exposure to real-world English and different speaking styles.</a:t>
            </a:r>
          </a:p>
          <a:p>
            <a:endParaRPr lang="en-US" dirty="0"/>
          </a:p>
        </p:txBody>
      </p:sp>
    </p:spTree>
    <p:extLst>
      <p:ext uri="{BB962C8B-B14F-4D97-AF65-F5344CB8AC3E}">
        <p14:creationId xmlns:p14="http://schemas.microsoft.com/office/powerpoint/2010/main" val="3111764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73DE51-B30A-6856-ED3F-2CA83F6CA6F3}"/>
              </a:ext>
            </a:extLst>
          </p:cNvPr>
          <p:cNvSpPr>
            <a:spLocks noGrp="1"/>
          </p:cNvSpPr>
          <p:nvPr>
            <p:ph idx="1"/>
          </p:nvPr>
        </p:nvSpPr>
        <p:spPr>
          <a:xfrm>
            <a:off x="838200" y="1720645"/>
            <a:ext cx="10515600" cy="4456318"/>
          </a:xfrm>
        </p:spPr>
        <p:txBody>
          <a:bodyPr>
            <a:normAutofit/>
          </a:bodyPr>
          <a:lstStyle/>
          <a:p>
            <a:pPr marL="0" indent="0" algn="just">
              <a:buNone/>
            </a:pPr>
            <a:r>
              <a:rPr lang="en-US" dirty="0"/>
              <a:t>"</a:t>
            </a:r>
            <a:r>
              <a:rPr lang="en-US" b="1" dirty="0"/>
              <a:t>Practical teaching</a:t>
            </a:r>
            <a:r>
              <a:rPr lang="en-US" dirty="0"/>
              <a:t>" refers to hands-on, experiential approaches in education where learners engage in activities that apply theoretical concepts to real-world situations. This method emphasizes skill development, critical thinking, and problem-solving. </a:t>
            </a:r>
          </a:p>
        </p:txBody>
      </p:sp>
    </p:spTree>
    <p:extLst>
      <p:ext uri="{BB962C8B-B14F-4D97-AF65-F5344CB8AC3E}">
        <p14:creationId xmlns:p14="http://schemas.microsoft.com/office/powerpoint/2010/main" val="1169110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2135B-3C4B-B8E8-7A64-798498F5EC9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FB1E02-6BBA-AE49-6530-6D9952B00413}"/>
              </a:ext>
            </a:extLst>
          </p:cNvPr>
          <p:cNvSpPr>
            <a:spLocks noGrp="1"/>
          </p:cNvSpPr>
          <p:nvPr>
            <p:ph idx="1"/>
          </p:nvPr>
        </p:nvSpPr>
        <p:spPr/>
        <p:txBody>
          <a:bodyPr/>
          <a:lstStyle/>
          <a:p>
            <a:pPr marL="0" indent="0">
              <a:buNone/>
            </a:pPr>
            <a:r>
              <a:rPr lang="en-US" b="1" dirty="0"/>
              <a:t>8. Technology Integration</a:t>
            </a:r>
          </a:p>
          <a:p>
            <a:pPr marL="0" indent="0" algn="just">
              <a:buNone/>
            </a:pPr>
            <a:endParaRPr lang="en-US" b="1" dirty="0"/>
          </a:p>
          <a:p>
            <a:pPr algn="just">
              <a:buFont typeface="Arial" panose="020B0604020202020204" pitchFamily="34" charset="0"/>
              <a:buChar char="•"/>
            </a:pPr>
            <a:r>
              <a:rPr lang="en-US" b="1" dirty="0"/>
              <a:t>Language Learning Apps</a:t>
            </a:r>
            <a:r>
              <a:rPr lang="en-US" dirty="0"/>
              <a:t>: Use apps like Duolingo or </a:t>
            </a:r>
            <a:r>
              <a:rPr lang="en-US" dirty="0" err="1"/>
              <a:t>FluentU</a:t>
            </a:r>
            <a:r>
              <a:rPr lang="en-US" dirty="0"/>
              <a:t> that focus on listening comprehension, with interactive elements that allow students to practice listening at their own pace.</a:t>
            </a:r>
          </a:p>
          <a:p>
            <a:pPr algn="just">
              <a:buFont typeface="Arial" panose="020B0604020202020204" pitchFamily="34" charset="0"/>
              <a:buChar char="•"/>
            </a:pPr>
            <a:r>
              <a:rPr lang="en-US" b="1" dirty="0"/>
              <a:t>YouTube or TED Talks</a:t>
            </a:r>
            <a:r>
              <a:rPr lang="en-US" dirty="0"/>
              <a:t>: Use videos from these platforms with subtitles as a way to help students gradually improve their listening by following along with spoken content.</a:t>
            </a:r>
          </a:p>
          <a:p>
            <a:endParaRPr lang="en-US" dirty="0"/>
          </a:p>
        </p:txBody>
      </p:sp>
    </p:spTree>
    <p:extLst>
      <p:ext uri="{BB962C8B-B14F-4D97-AF65-F5344CB8AC3E}">
        <p14:creationId xmlns:p14="http://schemas.microsoft.com/office/powerpoint/2010/main" val="3062467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D3E94-5BBE-109C-8744-79437B67BDD6}"/>
              </a:ext>
            </a:extLst>
          </p:cNvPr>
          <p:cNvSpPr>
            <a:spLocks noGrp="1"/>
          </p:cNvSpPr>
          <p:nvPr>
            <p:ph type="title"/>
          </p:nvPr>
        </p:nvSpPr>
        <p:spPr/>
        <p:txBody>
          <a:bodyPr/>
          <a:lstStyle/>
          <a:p>
            <a:r>
              <a:rPr lang="en-US" b="1" dirty="0"/>
              <a:t>Key points to consider:</a:t>
            </a:r>
            <a:br>
              <a:rPr lang="en-US" b="1" dirty="0"/>
            </a:br>
            <a:endParaRPr lang="en-US" dirty="0"/>
          </a:p>
        </p:txBody>
      </p:sp>
      <p:sp>
        <p:nvSpPr>
          <p:cNvPr id="3" name="Content Placeholder 2">
            <a:extLst>
              <a:ext uri="{FF2B5EF4-FFF2-40B4-BE49-F238E27FC236}">
                <a16:creationId xmlns:a16="http://schemas.microsoft.com/office/drawing/2014/main" id="{E1E4FF6F-B71D-C8E6-BDD7-B8C35E45E9CD}"/>
              </a:ext>
            </a:extLst>
          </p:cNvPr>
          <p:cNvSpPr>
            <a:spLocks noGrp="1"/>
          </p:cNvSpPr>
          <p:nvPr>
            <p:ph idx="1"/>
          </p:nvPr>
        </p:nvSpPr>
        <p:spPr>
          <a:xfrm>
            <a:off x="838200" y="1396181"/>
            <a:ext cx="10515600" cy="5096694"/>
          </a:xfrm>
        </p:spPr>
        <p:txBody>
          <a:bodyPr>
            <a:normAutofit/>
          </a:bodyPr>
          <a:lstStyle/>
          <a:p>
            <a:pPr algn="just"/>
            <a:r>
              <a:rPr lang="en-US" b="1" dirty="0"/>
              <a:t>Gradual Difficulty</a:t>
            </a:r>
            <a:r>
              <a:rPr lang="en-US" dirty="0"/>
              <a:t>: Start with simpler listening tasks (clear, slower speech) and gradually increase the complexity as students’ skills improve. This could mean using faster-paced conversations, different accents, or more challenging topics over time.</a:t>
            </a:r>
          </a:p>
          <a:p>
            <a:pPr algn="just">
              <a:buFont typeface="Arial" panose="020B0604020202020204" pitchFamily="34" charset="0"/>
              <a:buChar char="•"/>
            </a:pPr>
            <a:r>
              <a:rPr lang="en-US" b="1" dirty="0"/>
              <a:t>Multiple Exposures</a:t>
            </a:r>
            <a:r>
              <a:rPr lang="en-US" dirty="0"/>
              <a:t>: Allow students to listen to the same audio more than once. Initially, they might focus on understanding the general meaning, and later, they can listen again for details or specific language points.</a:t>
            </a:r>
          </a:p>
          <a:p>
            <a:pPr algn="just">
              <a:buFont typeface="Arial" panose="020B0604020202020204" pitchFamily="34" charset="0"/>
              <a:buChar char="•"/>
            </a:pPr>
            <a:r>
              <a:rPr lang="en-US" b="1" dirty="0"/>
              <a:t>Scaffolded Support</a:t>
            </a:r>
            <a:r>
              <a:rPr lang="en-US" dirty="0"/>
              <a:t>: Offer support during listening tasks, such as visual aids (images, diagrams), comprehension questions, or vocabulary lists, to make the audio more accessible, particularly for beginner learners.</a:t>
            </a:r>
          </a:p>
          <a:p>
            <a:endParaRPr lang="en-US" dirty="0"/>
          </a:p>
        </p:txBody>
      </p:sp>
    </p:spTree>
    <p:extLst>
      <p:ext uri="{BB962C8B-B14F-4D97-AF65-F5344CB8AC3E}">
        <p14:creationId xmlns:p14="http://schemas.microsoft.com/office/powerpoint/2010/main" val="65464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D719CF-99DC-E43A-35CD-08C4FC18A228}"/>
              </a:ext>
            </a:extLst>
          </p:cNvPr>
          <p:cNvSpPr>
            <a:spLocks noGrp="1"/>
          </p:cNvSpPr>
          <p:nvPr>
            <p:ph idx="1"/>
          </p:nvPr>
        </p:nvSpPr>
        <p:spPr>
          <a:xfrm>
            <a:off x="838200" y="943898"/>
            <a:ext cx="10515600" cy="5456902"/>
          </a:xfrm>
        </p:spPr>
        <p:txBody>
          <a:bodyPr>
            <a:normAutofit lnSpcReduction="10000"/>
          </a:bodyPr>
          <a:lstStyle/>
          <a:p>
            <a:pPr marL="0" indent="0" algn="just">
              <a:buNone/>
            </a:pPr>
            <a:r>
              <a:rPr lang="en-US" dirty="0"/>
              <a:t>For instructors, it involves incorporating active learning strategies such as:</a:t>
            </a:r>
          </a:p>
          <a:p>
            <a:pPr marL="0" indent="0" algn="just">
              <a:buNone/>
            </a:pPr>
            <a:endParaRPr lang="en-US" dirty="0"/>
          </a:p>
          <a:p>
            <a:pPr algn="just">
              <a:buFont typeface="Arial" panose="020B0604020202020204" pitchFamily="34" charset="0"/>
              <a:buChar char="•"/>
            </a:pPr>
            <a:r>
              <a:rPr lang="en-US" b="1" dirty="0"/>
              <a:t>Demonstrations</a:t>
            </a:r>
            <a:r>
              <a:rPr lang="en-US" dirty="0"/>
              <a:t>: Showing students how to perform tasks or use tools.</a:t>
            </a:r>
          </a:p>
          <a:p>
            <a:pPr algn="just">
              <a:buFont typeface="Arial" panose="020B0604020202020204" pitchFamily="34" charset="0"/>
              <a:buChar char="•"/>
            </a:pPr>
            <a:r>
              <a:rPr lang="en-US" b="1" dirty="0"/>
              <a:t>Simulations</a:t>
            </a:r>
            <a:r>
              <a:rPr lang="en-US" dirty="0"/>
              <a:t>: Providing realistic scenarios where students can practice and apply skills.</a:t>
            </a:r>
          </a:p>
          <a:p>
            <a:pPr algn="just">
              <a:buFont typeface="Arial" panose="020B0604020202020204" pitchFamily="34" charset="0"/>
              <a:buChar char="•"/>
            </a:pPr>
            <a:r>
              <a:rPr lang="en-US" b="1" dirty="0"/>
              <a:t>Fieldwork</a:t>
            </a:r>
            <a:r>
              <a:rPr lang="en-US" dirty="0"/>
              <a:t>: Taking learning outside the classroom, such as labs, workshops, or on-site visits.</a:t>
            </a:r>
          </a:p>
          <a:p>
            <a:pPr algn="just">
              <a:buFont typeface="Arial" panose="020B0604020202020204" pitchFamily="34" charset="0"/>
              <a:buChar char="•"/>
            </a:pPr>
            <a:r>
              <a:rPr lang="en-US" b="1" dirty="0"/>
              <a:t>Project-based learning</a:t>
            </a:r>
            <a:r>
              <a:rPr lang="en-US" dirty="0"/>
              <a:t>: Assigning complex tasks that require collaboration, research, and practical implementation.</a:t>
            </a:r>
          </a:p>
          <a:p>
            <a:pPr algn="just">
              <a:buFont typeface="Arial" panose="020B0604020202020204" pitchFamily="34" charset="0"/>
              <a:buChar char="•"/>
            </a:pPr>
            <a:r>
              <a:rPr lang="en-US" b="1" dirty="0"/>
              <a:t>Case studies</a:t>
            </a:r>
            <a:r>
              <a:rPr lang="en-US" dirty="0"/>
              <a:t>: Analyzing real-world examples to derive lessons or solutions.</a:t>
            </a:r>
          </a:p>
          <a:p>
            <a:pPr algn="just"/>
            <a:endParaRPr lang="en-US" dirty="0"/>
          </a:p>
        </p:txBody>
      </p:sp>
    </p:spTree>
    <p:extLst>
      <p:ext uri="{BB962C8B-B14F-4D97-AF65-F5344CB8AC3E}">
        <p14:creationId xmlns:p14="http://schemas.microsoft.com/office/powerpoint/2010/main" val="1159411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F3512-844D-E8F4-4A9B-ADF86D0ABE2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2297F66-4604-A671-F34E-63AC1FD2A943}"/>
              </a:ext>
            </a:extLst>
          </p:cNvPr>
          <p:cNvSpPr>
            <a:spLocks noGrp="1"/>
          </p:cNvSpPr>
          <p:nvPr>
            <p:ph idx="1"/>
          </p:nvPr>
        </p:nvSpPr>
        <p:spPr/>
        <p:txBody>
          <a:bodyPr/>
          <a:lstStyle/>
          <a:p>
            <a:pPr algn="just"/>
            <a:r>
              <a:rPr lang="en-US" dirty="0"/>
              <a:t>In the context of EFL (English as a Foreign Language) teaching, </a:t>
            </a:r>
            <a:r>
              <a:rPr lang="en-US" b="1" dirty="0"/>
              <a:t>practical teaching</a:t>
            </a:r>
            <a:r>
              <a:rPr lang="en-US" dirty="0"/>
              <a:t> involves using interactive and real-life activities that help students apply their language skills in authentic communication settings. </a:t>
            </a:r>
          </a:p>
          <a:p>
            <a:pPr algn="just"/>
            <a:endParaRPr lang="en-US" dirty="0"/>
          </a:p>
          <a:p>
            <a:pPr algn="just"/>
            <a:r>
              <a:rPr lang="en-US" dirty="0"/>
              <a:t>Rather than relying solely on lectures or textbook exercises, practical teaching in EFL focuses on creating meaningful and relevant learning experiences that encourage active language use.</a:t>
            </a:r>
          </a:p>
          <a:p>
            <a:endParaRPr lang="en-US" dirty="0"/>
          </a:p>
        </p:txBody>
      </p:sp>
    </p:spTree>
    <p:extLst>
      <p:ext uri="{BB962C8B-B14F-4D97-AF65-F5344CB8AC3E}">
        <p14:creationId xmlns:p14="http://schemas.microsoft.com/office/powerpoint/2010/main" val="122187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014C9-6E76-744E-957C-86F5E0ED7FB3}"/>
              </a:ext>
            </a:extLst>
          </p:cNvPr>
          <p:cNvSpPr>
            <a:spLocks noGrp="1"/>
          </p:cNvSpPr>
          <p:nvPr>
            <p:ph type="title"/>
          </p:nvPr>
        </p:nvSpPr>
        <p:spPr/>
        <p:txBody>
          <a:bodyPr/>
          <a:lstStyle/>
          <a:p>
            <a:r>
              <a:rPr lang="en-US" sz="4800" b="1" dirty="0"/>
              <a:t>Strategies</a:t>
            </a:r>
            <a:r>
              <a:rPr lang="en-US" dirty="0"/>
              <a:t> </a:t>
            </a:r>
          </a:p>
        </p:txBody>
      </p:sp>
      <p:sp>
        <p:nvSpPr>
          <p:cNvPr id="3" name="Content Placeholder 2">
            <a:extLst>
              <a:ext uri="{FF2B5EF4-FFF2-40B4-BE49-F238E27FC236}">
                <a16:creationId xmlns:a16="http://schemas.microsoft.com/office/drawing/2014/main" id="{4E9B7D24-E999-2E58-1B5F-B0F6FB7186BE}"/>
              </a:ext>
            </a:extLst>
          </p:cNvPr>
          <p:cNvSpPr>
            <a:spLocks noGrp="1"/>
          </p:cNvSpPr>
          <p:nvPr>
            <p:ph idx="1"/>
          </p:nvPr>
        </p:nvSpPr>
        <p:spPr/>
        <p:txBody>
          <a:bodyPr/>
          <a:lstStyle/>
          <a:p>
            <a:endParaRPr lang="en-US" dirty="0"/>
          </a:p>
          <a:p>
            <a:pPr algn="just"/>
            <a:r>
              <a:rPr lang="en-US" b="1" dirty="0"/>
              <a:t>Role-plays</a:t>
            </a:r>
            <a:r>
              <a:rPr lang="en-US" dirty="0"/>
              <a:t>: Students take on specific roles and act out conversations or scenarios. For example, they might simulate ordering food at a restaurant, checking into a hotel, or having a job interview. This helps students practice speaking and listening in context.</a:t>
            </a:r>
          </a:p>
        </p:txBody>
      </p:sp>
    </p:spTree>
    <p:extLst>
      <p:ext uri="{BB962C8B-B14F-4D97-AF65-F5344CB8AC3E}">
        <p14:creationId xmlns:p14="http://schemas.microsoft.com/office/powerpoint/2010/main" val="265718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2035-AD62-2C6F-E2D3-BD6B914315C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955A9C-3588-917C-CF95-275FD3037B26}"/>
              </a:ext>
            </a:extLst>
          </p:cNvPr>
          <p:cNvSpPr>
            <a:spLocks noGrp="1"/>
          </p:cNvSpPr>
          <p:nvPr>
            <p:ph idx="1"/>
          </p:nvPr>
        </p:nvSpPr>
        <p:spPr/>
        <p:txBody>
          <a:bodyPr/>
          <a:lstStyle/>
          <a:p>
            <a:pPr algn="just"/>
            <a:r>
              <a:rPr lang="en-US" b="1" dirty="0"/>
              <a:t>Task-based Learning (TBL)</a:t>
            </a:r>
            <a:r>
              <a:rPr lang="en-US" dirty="0"/>
              <a:t>: Students are given real-world tasks, such as planning a trip, writing a letter, or creating a presentation. The focus is on completing the task using English, which promotes language use for communication rather than focusing on grammar or vocabulary alone.</a:t>
            </a:r>
          </a:p>
        </p:txBody>
      </p:sp>
    </p:spTree>
    <p:extLst>
      <p:ext uri="{BB962C8B-B14F-4D97-AF65-F5344CB8AC3E}">
        <p14:creationId xmlns:p14="http://schemas.microsoft.com/office/powerpoint/2010/main" val="85721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97CFF-CFB1-DF95-36D4-A5BB782FDF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C6DB9C-B342-89D2-E9B5-9AE50EC7CEDB}"/>
              </a:ext>
            </a:extLst>
          </p:cNvPr>
          <p:cNvSpPr>
            <a:spLocks noGrp="1"/>
          </p:cNvSpPr>
          <p:nvPr>
            <p:ph idx="1"/>
          </p:nvPr>
        </p:nvSpPr>
        <p:spPr/>
        <p:txBody>
          <a:bodyPr/>
          <a:lstStyle/>
          <a:p>
            <a:pPr algn="just"/>
            <a:r>
              <a:rPr lang="en-US" b="1" dirty="0"/>
              <a:t>Collaborative Projects</a:t>
            </a:r>
            <a:r>
              <a:rPr lang="en-US" dirty="0"/>
              <a:t>: Group work on projects that require students to research, create, and present their findings. For example, students could collaborate on a travel guide, a class newspaper, or a short film. These projects allow students to practice all four language skills (reading, writing, speaking, listening) in a meaningful way.</a:t>
            </a:r>
          </a:p>
        </p:txBody>
      </p:sp>
    </p:spTree>
    <p:extLst>
      <p:ext uri="{BB962C8B-B14F-4D97-AF65-F5344CB8AC3E}">
        <p14:creationId xmlns:p14="http://schemas.microsoft.com/office/powerpoint/2010/main" val="965891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90FB-90CD-88F7-D6A3-F375971130A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533EA76-4FB7-66B9-075C-5511DC6818DF}"/>
              </a:ext>
            </a:extLst>
          </p:cNvPr>
          <p:cNvSpPr>
            <a:spLocks noGrp="1"/>
          </p:cNvSpPr>
          <p:nvPr>
            <p:ph idx="1"/>
          </p:nvPr>
        </p:nvSpPr>
        <p:spPr/>
        <p:txBody>
          <a:bodyPr/>
          <a:lstStyle/>
          <a:p>
            <a:r>
              <a:rPr lang="en-US" b="1" dirty="0"/>
              <a:t>Interactive Games and Activities</a:t>
            </a:r>
            <a:r>
              <a:rPr lang="en-US" dirty="0"/>
              <a:t>: Games like charades, board games, or language challenges help students practice vocabulary, grammar, and speaking in an engaging, low-pressure environment.</a:t>
            </a:r>
          </a:p>
        </p:txBody>
      </p:sp>
    </p:spTree>
    <p:extLst>
      <p:ext uri="{BB962C8B-B14F-4D97-AF65-F5344CB8AC3E}">
        <p14:creationId xmlns:p14="http://schemas.microsoft.com/office/powerpoint/2010/main" val="986197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40E7E-DFC8-C088-2E41-8B6EEFE6003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3646BA-69D3-AF5E-C6AC-02AD8DEE022C}"/>
              </a:ext>
            </a:extLst>
          </p:cNvPr>
          <p:cNvSpPr>
            <a:spLocks noGrp="1"/>
          </p:cNvSpPr>
          <p:nvPr>
            <p:ph idx="1"/>
          </p:nvPr>
        </p:nvSpPr>
        <p:spPr/>
        <p:txBody>
          <a:bodyPr/>
          <a:lstStyle/>
          <a:p>
            <a:pPr algn="just"/>
            <a:r>
              <a:rPr lang="en-US" b="1" dirty="0"/>
              <a:t>Real-life Simulations</a:t>
            </a:r>
            <a:r>
              <a:rPr lang="en-US" dirty="0"/>
              <a:t>: Similar to role-plays, simulations involve setting up real-world contexts in the classroom where students must navigate through language challenges. For example, creating a "marketplace" in class where students have to negotiate prices or make purchases.</a:t>
            </a:r>
          </a:p>
        </p:txBody>
      </p:sp>
    </p:spTree>
    <p:extLst>
      <p:ext uri="{BB962C8B-B14F-4D97-AF65-F5344CB8AC3E}">
        <p14:creationId xmlns:p14="http://schemas.microsoft.com/office/powerpoint/2010/main" val="3768581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1388</Words>
  <Application>Microsoft Office PowerPoint</Application>
  <PresentationFormat>Widescreen</PresentationFormat>
  <Paragraphs>63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Practical Teaching 2</vt:lpstr>
      <vt:lpstr>PowerPoint Presentation</vt:lpstr>
      <vt:lpstr>PowerPoint Presentation</vt:lpstr>
      <vt:lpstr>PowerPoint Presentation</vt:lpstr>
      <vt:lpstr>Strategies </vt:lpstr>
      <vt:lpstr>PowerPoint Presentation</vt:lpstr>
      <vt:lpstr>PowerPoint Presentation</vt:lpstr>
      <vt:lpstr>PowerPoint Presentation</vt:lpstr>
      <vt:lpstr>PowerPoint Presentation</vt:lpstr>
      <vt:lpstr>PowerPoint Presentation</vt:lpstr>
      <vt:lpstr>PowerPoint Presentation</vt:lpstr>
      <vt:lpstr>Practical teaching of listening skill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points to consider: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Dr. Soozandehfar</dc:creator>
  <cp:lastModifiedBy>Dr. Soozandehfar</cp:lastModifiedBy>
  <cp:revision>5</cp:revision>
  <dcterms:created xsi:type="dcterms:W3CDTF">2024-09-30T17:54:45Z</dcterms:created>
  <dcterms:modified xsi:type="dcterms:W3CDTF">2024-10-01T03:30:35Z</dcterms:modified>
</cp:coreProperties>
</file>