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88" r:id="rId8"/>
    <p:sldId id="289" r:id="rId9"/>
    <p:sldId id="290" r:id="rId10"/>
    <p:sldId id="292" r:id="rId11"/>
    <p:sldId id="293" r:id="rId12"/>
    <p:sldId id="294" r:id="rId13"/>
    <p:sldId id="262" r:id="rId14"/>
    <p:sldId id="263" r:id="rId15"/>
    <p:sldId id="264" r:id="rId16"/>
    <p:sldId id="265" r:id="rId17"/>
    <p:sldId id="266" r:id="rId18"/>
    <p:sldId id="267" r:id="rId19"/>
    <p:sldId id="268" r:id="rId20"/>
    <p:sldId id="269" r:id="rId21"/>
    <p:sldId id="270"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62F40B-9504-4A48-A820-FC8973C0D6FC}" type="datetimeFigureOut">
              <a:rPr lang="fa-IR" smtClean="0"/>
              <a:t>13/07/1441</a:t>
            </a:fld>
            <a:endParaRPr lang="fa-IR"/>
          </a:p>
        </p:txBody>
      </p:sp>
      <p:sp>
        <p:nvSpPr>
          <p:cNvPr id="5" name="Footer Placeholder 4"/>
          <p:cNvSpPr>
            <a:spLocks noGrp="1"/>
          </p:cNvSpPr>
          <p:nvPr>
            <p:ph type="ftr" sz="quarter" idx="11"/>
          </p:nvPr>
        </p:nvSpPr>
        <p:spPr>
          <a:xfrm>
            <a:off x="2416500" y="329307"/>
            <a:ext cx="4973915" cy="309201"/>
          </a:xfrm>
        </p:spPr>
        <p:txBody>
          <a:bodyPr/>
          <a:lstStyle/>
          <a:p>
            <a:endParaRPr lang="fa-IR"/>
          </a:p>
        </p:txBody>
      </p:sp>
      <p:sp>
        <p:nvSpPr>
          <p:cNvPr id="6" name="Slide Number Placeholder 5"/>
          <p:cNvSpPr>
            <a:spLocks noGrp="1"/>
          </p:cNvSpPr>
          <p:nvPr>
            <p:ph type="sldNum" sz="quarter" idx="12"/>
          </p:nvPr>
        </p:nvSpPr>
        <p:spPr>
          <a:xfrm>
            <a:off x="1437664" y="798973"/>
            <a:ext cx="811019" cy="503578"/>
          </a:xfrm>
        </p:spPr>
        <p:txBody>
          <a:bodyPr/>
          <a:lstStyle/>
          <a:p>
            <a:fld id="{95FE1A94-603C-453E-A2FC-25332C4D1489}" type="slidenum">
              <a:rPr lang="fa-IR" smtClean="0"/>
              <a:t>‹#›</a:t>
            </a:fld>
            <a:endParaRPr lang="fa-I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906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2F40B-9504-4A48-A820-FC8973C0D6FC}" type="datetimeFigureOut">
              <a:rPr lang="fa-IR" smtClean="0"/>
              <a:t>13/07/1441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5FE1A94-603C-453E-A2FC-25332C4D1489}" type="slidenum">
              <a:rPr lang="fa-IR" smtClean="0"/>
              <a:t>‹#›</a:t>
            </a:fld>
            <a:endParaRPr lang="fa-I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147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2F40B-9504-4A48-A820-FC8973C0D6FC}" type="datetimeFigureOut">
              <a:rPr lang="fa-IR" smtClean="0"/>
              <a:t>13/07/1441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5FE1A94-603C-453E-A2FC-25332C4D1489}" type="slidenum">
              <a:rPr lang="fa-IR" smtClean="0"/>
              <a:t>‹#›</a:t>
            </a:fld>
            <a:endParaRPr lang="fa-I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0547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2F40B-9504-4A48-A820-FC8973C0D6FC}" type="datetimeFigureOut">
              <a:rPr lang="fa-IR" smtClean="0"/>
              <a:t>13/07/1441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5FE1A94-603C-453E-A2FC-25332C4D1489}" type="slidenum">
              <a:rPr lang="fa-IR" smtClean="0"/>
              <a:t>‹#›</a:t>
            </a:fld>
            <a:endParaRPr lang="fa-I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0583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62F40B-9504-4A48-A820-FC8973C0D6FC}" type="datetimeFigureOut">
              <a:rPr lang="fa-IR" smtClean="0"/>
              <a:t>13/07/1441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5FE1A94-603C-453E-A2FC-25332C4D1489}" type="slidenum">
              <a:rPr lang="fa-IR" smtClean="0"/>
              <a:t>‹#›</a:t>
            </a:fld>
            <a:endParaRPr lang="fa-I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00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62F40B-9504-4A48-A820-FC8973C0D6FC}" type="datetimeFigureOut">
              <a:rPr lang="fa-IR" smtClean="0"/>
              <a:t>13/07/1441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5FE1A94-603C-453E-A2FC-25332C4D1489}" type="slidenum">
              <a:rPr lang="fa-IR" smtClean="0"/>
              <a:t>‹#›</a:t>
            </a:fld>
            <a:endParaRPr lang="fa-I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458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62F40B-9504-4A48-A820-FC8973C0D6FC}" type="datetimeFigureOut">
              <a:rPr lang="fa-IR" smtClean="0"/>
              <a:t>13/07/1441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5FE1A94-603C-453E-A2FC-25332C4D1489}" type="slidenum">
              <a:rPr lang="fa-IR" smtClean="0"/>
              <a:t>‹#›</a:t>
            </a:fld>
            <a:endParaRPr lang="fa-I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023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62F40B-9504-4A48-A820-FC8973C0D6FC}" type="datetimeFigureOut">
              <a:rPr lang="fa-IR" smtClean="0"/>
              <a:t>13/07/1441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5FE1A94-603C-453E-A2FC-25332C4D1489}" type="slidenum">
              <a:rPr lang="fa-IR" smtClean="0"/>
              <a:t>‹#›</a:t>
            </a:fld>
            <a:endParaRPr lang="fa-I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7885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2F40B-9504-4A48-A820-FC8973C0D6FC}" type="datetimeFigureOut">
              <a:rPr lang="fa-IR" smtClean="0"/>
              <a:t>13/07/1441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5FE1A94-603C-453E-A2FC-25332C4D1489}" type="slidenum">
              <a:rPr lang="fa-IR" smtClean="0"/>
              <a:t>‹#›</a:t>
            </a:fld>
            <a:endParaRPr lang="fa-IR"/>
          </a:p>
        </p:txBody>
      </p:sp>
    </p:spTree>
    <p:extLst>
      <p:ext uri="{BB962C8B-B14F-4D97-AF65-F5344CB8AC3E}">
        <p14:creationId xmlns:p14="http://schemas.microsoft.com/office/powerpoint/2010/main" val="2638074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62F40B-9504-4A48-A820-FC8973C0D6FC}" type="datetimeFigureOut">
              <a:rPr lang="fa-IR" smtClean="0"/>
              <a:t>13/07/1441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5FE1A94-603C-453E-A2FC-25332C4D1489}" type="slidenum">
              <a:rPr lang="fa-IR" smtClean="0"/>
              <a:t>‹#›</a:t>
            </a:fld>
            <a:endParaRPr lang="fa-I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976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162F40B-9504-4A48-A820-FC8973C0D6FC}" type="datetimeFigureOut">
              <a:rPr lang="fa-IR" smtClean="0"/>
              <a:t>13/07/1441</a:t>
            </a:fld>
            <a:endParaRPr lang="fa-IR"/>
          </a:p>
        </p:txBody>
      </p:sp>
      <p:sp>
        <p:nvSpPr>
          <p:cNvPr id="6" name="Footer Placeholder 5"/>
          <p:cNvSpPr>
            <a:spLocks noGrp="1"/>
          </p:cNvSpPr>
          <p:nvPr>
            <p:ph type="ftr" sz="quarter" idx="11"/>
          </p:nvPr>
        </p:nvSpPr>
        <p:spPr>
          <a:xfrm>
            <a:off x="1447382" y="318640"/>
            <a:ext cx="5541004" cy="320931"/>
          </a:xfrm>
        </p:spPr>
        <p:txBody>
          <a:bodyPr/>
          <a:lstStyle/>
          <a:p>
            <a:endParaRPr lang="fa-IR"/>
          </a:p>
        </p:txBody>
      </p:sp>
      <p:sp>
        <p:nvSpPr>
          <p:cNvPr id="7" name="Slide Number Placeholder 6"/>
          <p:cNvSpPr>
            <a:spLocks noGrp="1"/>
          </p:cNvSpPr>
          <p:nvPr>
            <p:ph type="sldNum" sz="quarter" idx="12"/>
          </p:nvPr>
        </p:nvSpPr>
        <p:spPr/>
        <p:txBody>
          <a:bodyPr/>
          <a:lstStyle/>
          <a:p>
            <a:fld id="{95FE1A94-603C-453E-A2FC-25332C4D1489}" type="slidenum">
              <a:rPr lang="fa-IR" smtClean="0"/>
              <a:t>‹#›</a:t>
            </a:fld>
            <a:endParaRPr lang="fa-I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3275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162F40B-9504-4A48-A820-FC8973C0D6FC}" type="datetimeFigureOut">
              <a:rPr lang="fa-IR" smtClean="0"/>
              <a:t>13/07/1441</a:t>
            </a:fld>
            <a:endParaRPr lang="fa-I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5FE1A94-603C-453E-A2FC-25332C4D1489}" type="slidenum">
              <a:rPr lang="fa-IR" smtClean="0"/>
              <a:t>‹#›</a:t>
            </a:fld>
            <a:endParaRPr lang="fa-I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114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44898-279A-4A9B-97D2-A8EEBDD585F8}"/>
              </a:ext>
            </a:extLst>
          </p:cNvPr>
          <p:cNvSpPr>
            <a:spLocks noGrp="1"/>
          </p:cNvSpPr>
          <p:nvPr>
            <p:ph type="ctrTitle"/>
          </p:nvPr>
        </p:nvSpPr>
        <p:spPr/>
        <p:txBody>
          <a:bodyPr/>
          <a:lstStyle/>
          <a:p>
            <a:r>
              <a:rPr lang="en-US" dirty="0"/>
              <a:t>Reading Comprehension</a:t>
            </a:r>
            <a:endParaRPr lang="fa-IR" dirty="0"/>
          </a:p>
        </p:txBody>
      </p:sp>
      <p:sp>
        <p:nvSpPr>
          <p:cNvPr id="3" name="Subtitle 2">
            <a:extLst>
              <a:ext uri="{FF2B5EF4-FFF2-40B4-BE49-F238E27FC236}">
                <a16:creationId xmlns:a16="http://schemas.microsoft.com/office/drawing/2014/main" id="{A6BCAF03-5D87-4548-BC58-8DD251B0C328}"/>
              </a:ext>
            </a:extLst>
          </p:cNvPr>
          <p:cNvSpPr>
            <a:spLocks noGrp="1"/>
          </p:cNvSpPr>
          <p:nvPr>
            <p:ph type="subTitle" idx="1"/>
          </p:nvPr>
        </p:nvSpPr>
        <p:spPr/>
        <p:txBody>
          <a:bodyPr>
            <a:normAutofit/>
          </a:bodyPr>
          <a:lstStyle/>
          <a:p>
            <a:r>
              <a:rPr lang="en-US" sz="2400" dirty="0"/>
              <a:t>Questions &amp; Strategies </a:t>
            </a:r>
            <a:endParaRPr lang="fa-IR" sz="2400" dirty="0"/>
          </a:p>
        </p:txBody>
      </p:sp>
    </p:spTree>
    <p:extLst>
      <p:ext uri="{BB962C8B-B14F-4D97-AF65-F5344CB8AC3E}">
        <p14:creationId xmlns:p14="http://schemas.microsoft.com/office/powerpoint/2010/main" val="300694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C7091-1997-4E63-8107-84C447D32381}"/>
              </a:ext>
            </a:extLst>
          </p:cNvPr>
          <p:cNvSpPr>
            <a:spLocks noGrp="1"/>
          </p:cNvSpPr>
          <p:nvPr>
            <p:ph type="title"/>
          </p:nvPr>
        </p:nvSpPr>
        <p:spPr/>
        <p:txBody>
          <a:bodyPr>
            <a:normAutofit fontScale="90000"/>
          </a:bodyPr>
          <a:lstStyle/>
          <a:p>
            <a:r>
              <a:rPr lang="en-US" b="1" dirty="0"/>
              <a:t>Identifying the Main Idea and Summarization</a:t>
            </a:r>
            <a:br>
              <a:rPr lang="en-US" b="1" dirty="0"/>
            </a:br>
            <a:endParaRPr lang="fa-IR" dirty="0"/>
          </a:p>
        </p:txBody>
      </p:sp>
      <p:sp>
        <p:nvSpPr>
          <p:cNvPr id="3" name="Content Placeholder 2">
            <a:extLst>
              <a:ext uri="{FF2B5EF4-FFF2-40B4-BE49-F238E27FC236}">
                <a16:creationId xmlns:a16="http://schemas.microsoft.com/office/drawing/2014/main" id="{05B21A3C-EEA4-4E5A-8C22-D2CFEEE84F42}"/>
              </a:ext>
            </a:extLst>
          </p:cNvPr>
          <p:cNvSpPr>
            <a:spLocks noGrp="1"/>
          </p:cNvSpPr>
          <p:nvPr>
            <p:ph idx="1"/>
          </p:nvPr>
        </p:nvSpPr>
        <p:spPr/>
        <p:txBody>
          <a:bodyPr/>
          <a:lstStyle/>
          <a:p>
            <a:pPr algn="l" rtl="0"/>
            <a:r>
              <a:rPr lang="en-US" dirty="0"/>
              <a:t>Identifying the main idea and summarizing requires that students determine what is important and then put it in their own words. Implicit in this process is trying to understand the author’s purpose in writing the text.</a:t>
            </a:r>
            <a:endParaRPr lang="fa-IR" dirty="0"/>
          </a:p>
        </p:txBody>
      </p:sp>
    </p:spTree>
    <p:extLst>
      <p:ext uri="{BB962C8B-B14F-4D97-AF65-F5344CB8AC3E}">
        <p14:creationId xmlns:p14="http://schemas.microsoft.com/office/powerpoint/2010/main" val="2004685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2E157-B5CA-451E-9CD7-C039A30A25ED}"/>
              </a:ext>
            </a:extLst>
          </p:cNvPr>
          <p:cNvSpPr>
            <a:spLocks noGrp="1"/>
          </p:cNvSpPr>
          <p:nvPr>
            <p:ph type="title"/>
          </p:nvPr>
        </p:nvSpPr>
        <p:spPr/>
        <p:txBody>
          <a:bodyPr/>
          <a:lstStyle/>
          <a:p>
            <a:r>
              <a:rPr lang="en-US" b="1" dirty="0"/>
              <a:t>Questioning</a:t>
            </a:r>
            <a:br>
              <a:rPr lang="en-US" b="1" dirty="0"/>
            </a:br>
            <a:endParaRPr lang="fa-IR" dirty="0"/>
          </a:p>
        </p:txBody>
      </p:sp>
      <p:sp>
        <p:nvSpPr>
          <p:cNvPr id="3" name="Content Placeholder 2">
            <a:extLst>
              <a:ext uri="{FF2B5EF4-FFF2-40B4-BE49-F238E27FC236}">
                <a16:creationId xmlns:a16="http://schemas.microsoft.com/office/drawing/2014/main" id="{5C1EE75A-2CE7-42E3-B67D-6854FE95FD4A}"/>
              </a:ext>
            </a:extLst>
          </p:cNvPr>
          <p:cNvSpPr>
            <a:spLocks noGrp="1"/>
          </p:cNvSpPr>
          <p:nvPr>
            <p:ph idx="1"/>
          </p:nvPr>
        </p:nvSpPr>
        <p:spPr/>
        <p:txBody>
          <a:bodyPr/>
          <a:lstStyle/>
          <a:p>
            <a:pPr algn="l" rtl="0"/>
            <a:r>
              <a:rPr lang="en-US" dirty="0"/>
              <a:t>Asking and answering questions about text is another strategy that helps students focus on the meaning of text. Teachers can help by modeling both the process of asking good questions and strategies for finding the answers in the text.</a:t>
            </a:r>
            <a:endParaRPr lang="fa-IR" dirty="0"/>
          </a:p>
        </p:txBody>
      </p:sp>
    </p:spTree>
    <p:extLst>
      <p:ext uri="{BB962C8B-B14F-4D97-AF65-F5344CB8AC3E}">
        <p14:creationId xmlns:p14="http://schemas.microsoft.com/office/powerpoint/2010/main" val="3711222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0DB6-8D29-4D92-821B-FA1DE94760DB}"/>
              </a:ext>
            </a:extLst>
          </p:cNvPr>
          <p:cNvSpPr>
            <a:spLocks noGrp="1"/>
          </p:cNvSpPr>
          <p:nvPr>
            <p:ph type="title"/>
          </p:nvPr>
        </p:nvSpPr>
        <p:spPr/>
        <p:txBody>
          <a:bodyPr/>
          <a:lstStyle/>
          <a:p>
            <a:r>
              <a:rPr lang="en-US" b="1" dirty="0"/>
              <a:t>Visualizing</a:t>
            </a:r>
            <a:br>
              <a:rPr lang="en-US" b="1" dirty="0"/>
            </a:br>
            <a:endParaRPr lang="fa-IR" dirty="0"/>
          </a:p>
        </p:txBody>
      </p:sp>
      <p:sp>
        <p:nvSpPr>
          <p:cNvPr id="3" name="Content Placeholder 2">
            <a:extLst>
              <a:ext uri="{FF2B5EF4-FFF2-40B4-BE49-F238E27FC236}">
                <a16:creationId xmlns:a16="http://schemas.microsoft.com/office/drawing/2014/main" id="{DB106D32-4252-4BAB-A6E2-223AC621DCB9}"/>
              </a:ext>
            </a:extLst>
          </p:cNvPr>
          <p:cNvSpPr>
            <a:spLocks noGrp="1"/>
          </p:cNvSpPr>
          <p:nvPr>
            <p:ph idx="1"/>
          </p:nvPr>
        </p:nvSpPr>
        <p:spPr/>
        <p:txBody>
          <a:bodyPr/>
          <a:lstStyle/>
          <a:p>
            <a:pPr algn="l" rtl="0"/>
            <a:r>
              <a:rPr lang="en-US" dirty="0"/>
              <a:t>Studies have shown that students who visualize while reading have better recall than those who do not (Pressley, 1977). Readers can take advantage of illustrations that are embedded in the text or create their own mental images or drawings when reading text without illustrations.</a:t>
            </a:r>
            <a:endParaRPr lang="fa-IR" dirty="0"/>
          </a:p>
        </p:txBody>
      </p:sp>
    </p:spTree>
    <p:extLst>
      <p:ext uri="{BB962C8B-B14F-4D97-AF65-F5344CB8AC3E}">
        <p14:creationId xmlns:p14="http://schemas.microsoft.com/office/powerpoint/2010/main" val="3740535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8EC5C-39C1-4093-AA88-148D34259509}"/>
              </a:ext>
            </a:extLst>
          </p:cNvPr>
          <p:cNvSpPr>
            <a:spLocks noGrp="1"/>
          </p:cNvSpPr>
          <p:nvPr>
            <p:ph type="title"/>
          </p:nvPr>
        </p:nvSpPr>
        <p:spPr/>
        <p:txBody>
          <a:bodyPr/>
          <a:lstStyle/>
          <a:p>
            <a:r>
              <a:rPr lang="en-US" b="1" dirty="0"/>
              <a:t>Making Inferences: The “Hallmark” of Good Readers</a:t>
            </a:r>
            <a:endParaRPr lang="fa-IR" dirty="0"/>
          </a:p>
        </p:txBody>
      </p:sp>
      <p:sp>
        <p:nvSpPr>
          <p:cNvPr id="3" name="Content Placeholder 2">
            <a:extLst>
              <a:ext uri="{FF2B5EF4-FFF2-40B4-BE49-F238E27FC236}">
                <a16:creationId xmlns:a16="http://schemas.microsoft.com/office/drawing/2014/main" id="{CBC28EF2-061F-4722-B6FE-826B02283729}"/>
              </a:ext>
            </a:extLst>
          </p:cNvPr>
          <p:cNvSpPr>
            <a:spLocks noGrp="1"/>
          </p:cNvSpPr>
          <p:nvPr>
            <p:ph idx="1"/>
          </p:nvPr>
        </p:nvSpPr>
        <p:spPr/>
        <p:txBody>
          <a:bodyPr/>
          <a:lstStyle/>
          <a:p>
            <a:pPr algn="l" rtl="0"/>
            <a:r>
              <a:rPr lang="en-US" dirty="0"/>
              <a:t>Authors do not always provide complete and explicit descriptions of or information about a topic, a character, a thing, or an event. They do, however, provide clues or suggestions that readers can use to “read between the lines,” thus allowing the reader to make inferences based on the information in the text and/or on the reader’s own background knowledge.</a:t>
            </a:r>
            <a:endParaRPr lang="fa-IR" dirty="0"/>
          </a:p>
        </p:txBody>
      </p:sp>
    </p:spTree>
    <p:extLst>
      <p:ext uri="{BB962C8B-B14F-4D97-AF65-F5344CB8AC3E}">
        <p14:creationId xmlns:p14="http://schemas.microsoft.com/office/powerpoint/2010/main" val="1243803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ACCA4-D2F1-4892-8385-7A559B3B9F78}"/>
              </a:ext>
            </a:extLst>
          </p:cNvPr>
          <p:cNvSpPr>
            <a:spLocks noGrp="1"/>
          </p:cNvSpPr>
          <p:nvPr>
            <p:ph type="title"/>
          </p:nvPr>
        </p:nvSpPr>
        <p:spPr/>
        <p:txBody>
          <a:bodyPr/>
          <a:lstStyle/>
          <a:p>
            <a:r>
              <a:rPr lang="en-US" b="1" dirty="0"/>
              <a:t>Making Inferences</a:t>
            </a:r>
            <a:endParaRPr lang="fa-IR" dirty="0"/>
          </a:p>
        </p:txBody>
      </p:sp>
      <p:sp>
        <p:nvSpPr>
          <p:cNvPr id="3" name="Content Placeholder 2">
            <a:extLst>
              <a:ext uri="{FF2B5EF4-FFF2-40B4-BE49-F238E27FC236}">
                <a16:creationId xmlns:a16="http://schemas.microsoft.com/office/drawing/2014/main" id="{359B4475-676B-4FBD-8FB3-BC9306ECC05F}"/>
              </a:ext>
            </a:extLst>
          </p:cNvPr>
          <p:cNvSpPr>
            <a:spLocks noGrp="1"/>
          </p:cNvSpPr>
          <p:nvPr>
            <p:ph idx="1"/>
          </p:nvPr>
        </p:nvSpPr>
        <p:spPr/>
        <p:txBody>
          <a:bodyPr/>
          <a:lstStyle/>
          <a:p>
            <a:pPr algn="l" rtl="0"/>
            <a:r>
              <a:rPr lang="en-US" dirty="0"/>
              <a:t>The ability to make inferences from given information in a text and from background information has been described as the heart of the reading process.</a:t>
            </a:r>
          </a:p>
          <a:p>
            <a:pPr algn="l" rtl="0"/>
            <a:r>
              <a:rPr lang="en-US" dirty="0"/>
              <a:t>In fact, it has been shown that students significantly improve their ability to get meaning from reading when they are taught directly how to draw conclusions and make inferences.</a:t>
            </a:r>
          </a:p>
          <a:p>
            <a:pPr lvl="1" algn="l" rtl="0"/>
            <a:r>
              <a:rPr lang="en-US" dirty="0"/>
              <a:t>“Making inferences” impacts multiple strategies: activating prior knowledge, making predictions, summarizing, visualizing, clarifying, and asking questions.</a:t>
            </a:r>
            <a:endParaRPr lang="fa-IR" dirty="0"/>
          </a:p>
        </p:txBody>
      </p:sp>
    </p:spTree>
    <p:extLst>
      <p:ext uri="{BB962C8B-B14F-4D97-AF65-F5344CB8AC3E}">
        <p14:creationId xmlns:p14="http://schemas.microsoft.com/office/powerpoint/2010/main" val="1269256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2690-4D1B-46B3-8E20-85EE193DCCEE}"/>
              </a:ext>
            </a:extLst>
          </p:cNvPr>
          <p:cNvSpPr>
            <a:spLocks noGrp="1"/>
          </p:cNvSpPr>
          <p:nvPr>
            <p:ph type="title"/>
          </p:nvPr>
        </p:nvSpPr>
        <p:spPr/>
        <p:txBody>
          <a:bodyPr/>
          <a:lstStyle/>
          <a:p>
            <a:r>
              <a:rPr lang="en-US" b="1" dirty="0"/>
              <a:t>The Structure of Expository Text</a:t>
            </a:r>
            <a:br>
              <a:rPr lang="en-US" b="1" dirty="0"/>
            </a:br>
            <a:endParaRPr lang="fa-IR" dirty="0"/>
          </a:p>
        </p:txBody>
      </p:sp>
      <p:sp>
        <p:nvSpPr>
          <p:cNvPr id="3" name="Content Placeholder 2">
            <a:extLst>
              <a:ext uri="{FF2B5EF4-FFF2-40B4-BE49-F238E27FC236}">
                <a16:creationId xmlns:a16="http://schemas.microsoft.com/office/drawing/2014/main" id="{8A322046-14AF-44C2-8889-76A75A42E422}"/>
              </a:ext>
            </a:extLst>
          </p:cNvPr>
          <p:cNvSpPr>
            <a:spLocks noGrp="1"/>
          </p:cNvSpPr>
          <p:nvPr>
            <p:ph idx="1"/>
          </p:nvPr>
        </p:nvSpPr>
        <p:spPr/>
        <p:txBody>
          <a:bodyPr>
            <a:normAutofit fontScale="92500" lnSpcReduction="10000"/>
          </a:bodyPr>
          <a:lstStyle/>
          <a:p>
            <a:pPr algn="l" rtl="0"/>
            <a:r>
              <a:rPr lang="en-US" dirty="0"/>
              <a:t>Expository text is typically structured with visual cues such as headings and subheadings that provide clear cues as to the structure of the information. The first sentence in a paragraph is also typically a topic sentence that clearly states what the paragraph is about.</a:t>
            </a:r>
          </a:p>
          <a:p>
            <a:pPr algn="l" rtl="0"/>
            <a:r>
              <a:rPr lang="en-US" dirty="0"/>
              <a:t>Expository text also often uses one of five common text structures as an organizing principle:</a:t>
            </a:r>
          </a:p>
          <a:p>
            <a:pPr lvl="1" algn="l" rtl="0"/>
            <a:r>
              <a:rPr lang="en-US" dirty="0"/>
              <a:t>Cause and effect</a:t>
            </a:r>
          </a:p>
          <a:p>
            <a:pPr lvl="1" algn="l" rtl="0"/>
            <a:r>
              <a:rPr lang="en-US" dirty="0"/>
              <a:t>Problem and solution</a:t>
            </a:r>
          </a:p>
          <a:p>
            <a:pPr lvl="1" algn="l" rtl="0"/>
            <a:r>
              <a:rPr lang="en-US" dirty="0"/>
              <a:t>Compare and contrast</a:t>
            </a:r>
          </a:p>
          <a:p>
            <a:pPr lvl="1" algn="l" rtl="0"/>
            <a:r>
              <a:rPr lang="en-US" dirty="0"/>
              <a:t>Description</a:t>
            </a:r>
          </a:p>
          <a:p>
            <a:pPr lvl="1" algn="l" rtl="0"/>
            <a:r>
              <a:rPr lang="en-US" dirty="0"/>
              <a:t>Time order (sequence of events, actions, or steps)</a:t>
            </a:r>
          </a:p>
          <a:p>
            <a:pPr algn="l" rtl="0"/>
            <a:endParaRPr lang="fa-IR" dirty="0"/>
          </a:p>
        </p:txBody>
      </p:sp>
    </p:spTree>
    <p:extLst>
      <p:ext uri="{BB962C8B-B14F-4D97-AF65-F5344CB8AC3E}">
        <p14:creationId xmlns:p14="http://schemas.microsoft.com/office/powerpoint/2010/main" val="378566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3BC3C-F7CD-47F3-9E6E-D601B467C16D}"/>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3DBBBE6-C805-4A51-860F-3B5A72419B15}"/>
              </a:ext>
            </a:extLst>
          </p:cNvPr>
          <p:cNvSpPr>
            <a:spLocks noGrp="1"/>
          </p:cNvSpPr>
          <p:nvPr>
            <p:ph idx="1"/>
          </p:nvPr>
        </p:nvSpPr>
        <p:spPr/>
        <p:txBody>
          <a:bodyPr/>
          <a:lstStyle/>
          <a:p>
            <a:pPr algn="l" rtl="0"/>
            <a:r>
              <a:rPr lang="en-US" b="1" dirty="0"/>
              <a:t>For students who have enrolled in this class shortly before taking the reading proficiency exam, here are some helpful test-taking strategies you can use:</a:t>
            </a:r>
          </a:p>
          <a:p>
            <a:pPr algn="l" rtl="0"/>
            <a:r>
              <a:rPr lang="en-US" b="1" dirty="0"/>
              <a:t>Always </a:t>
            </a:r>
            <a:r>
              <a:rPr lang="en-US" b="1" u="heavy" dirty="0"/>
              <a:t>read the questions first. </a:t>
            </a:r>
            <a:r>
              <a:rPr lang="en-US" b="1" dirty="0"/>
              <a:t>This will help you to focus your attention and direct you to the parts of the reading passage that are most important for you to understand.</a:t>
            </a:r>
            <a:endParaRPr lang="en-US" dirty="0"/>
          </a:p>
          <a:p>
            <a:pPr algn="l" rtl="0"/>
            <a:endParaRPr lang="fa-IR" dirty="0"/>
          </a:p>
        </p:txBody>
      </p:sp>
    </p:spTree>
    <p:extLst>
      <p:ext uri="{BB962C8B-B14F-4D97-AF65-F5344CB8AC3E}">
        <p14:creationId xmlns:p14="http://schemas.microsoft.com/office/powerpoint/2010/main" val="2417477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3BC3C-F7CD-47F3-9E6E-D601B467C16D}"/>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3DBBBE6-C805-4A51-860F-3B5A72419B15}"/>
              </a:ext>
            </a:extLst>
          </p:cNvPr>
          <p:cNvSpPr>
            <a:spLocks noGrp="1"/>
          </p:cNvSpPr>
          <p:nvPr>
            <p:ph idx="1"/>
          </p:nvPr>
        </p:nvSpPr>
        <p:spPr/>
        <p:txBody>
          <a:bodyPr/>
          <a:lstStyle/>
          <a:p>
            <a:pPr lvl="0" algn="l" rtl="0"/>
            <a:r>
              <a:rPr lang="en-US" b="1" u="heavy" dirty="0"/>
              <a:t>Make sure you understand exactly what each question is asking</a:t>
            </a:r>
            <a:r>
              <a:rPr lang="en-US" b="1" dirty="0"/>
              <a:t>. STOP and take a moment to think about what you will need to look for in the reading passage. Sometimes it helps to put the question in your own words or circle key words in the passage, such as </a:t>
            </a:r>
            <a:r>
              <a:rPr lang="en-US" b="1" i="1" u="heavy" dirty="0"/>
              <a:t>not, least</a:t>
            </a:r>
            <a:r>
              <a:rPr lang="en-US" b="1" dirty="0"/>
              <a:t>, </a:t>
            </a:r>
            <a:r>
              <a:rPr lang="en-US" b="1" i="1" u="heavy" dirty="0"/>
              <a:t>cause, effect, first, last</a:t>
            </a:r>
            <a:r>
              <a:rPr lang="en-US" b="1" dirty="0"/>
              <a:t>, etc.</a:t>
            </a:r>
            <a:endParaRPr lang="en-US" dirty="0"/>
          </a:p>
          <a:p>
            <a:pPr algn="l"/>
            <a:r>
              <a:rPr lang="en-US" dirty="0"/>
              <a:t>Believe it or not, this is one of the most important strategies for a test taker to learn. If you just read the questions without really thinking about them or taking a moment to circle the most important words in the questions, you will probably forget what the questions are asking before you even finish reading the passage.</a:t>
            </a:r>
            <a:endParaRPr lang="fa-IR" dirty="0"/>
          </a:p>
        </p:txBody>
      </p:sp>
    </p:spTree>
    <p:extLst>
      <p:ext uri="{BB962C8B-B14F-4D97-AF65-F5344CB8AC3E}">
        <p14:creationId xmlns:p14="http://schemas.microsoft.com/office/powerpoint/2010/main" val="1295651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3BC3C-F7CD-47F3-9E6E-D601B467C16D}"/>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3DBBBE6-C805-4A51-860F-3B5A72419B15}"/>
              </a:ext>
            </a:extLst>
          </p:cNvPr>
          <p:cNvSpPr>
            <a:spLocks noGrp="1"/>
          </p:cNvSpPr>
          <p:nvPr>
            <p:ph idx="1"/>
          </p:nvPr>
        </p:nvSpPr>
        <p:spPr/>
        <p:txBody>
          <a:bodyPr/>
          <a:lstStyle/>
          <a:p>
            <a:pPr algn="l" rtl="0"/>
            <a:r>
              <a:rPr lang="en-US" dirty="0"/>
              <a:t>Do </a:t>
            </a:r>
            <a:r>
              <a:rPr lang="en-US" u="heavy" dirty="0"/>
              <a:t>not </a:t>
            </a:r>
            <a:r>
              <a:rPr lang="en-US" dirty="0"/>
              <a:t>leave any answers blank!</a:t>
            </a:r>
          </a:p>
          <a:p>
            <a:pPr lvl="0" algn="l" rtl="0"/>
            <a:r>
              <a:rPr lang="en-US" b="1" dirty="0"/>
              <a:t>Guess on any of the ones that you do not know. Choose what you think is the best answer </a:t>
            </a:r>
            <a:r>
              <a:rPr lang="en-US" b="1" u="heavy" dirty="0"/>
              <a:t>by eliminating the choices that do not seem correct</a:t>
            </a:r>
            <a:r>
              <a:rPr lang="en-US" b="1" dirty="0"/>
              <a:t>.</a:t>
            </a:r>
            <a:endParaRPr lang="en-US" dirty="0"/>
          </a:p>
          <a:p>
            <a:pPr algn="l"/>
            <a:r>
              <a:rPr lang="en-US" dirty="0"/>
              <a:t>(You can put a tiny pencil mark next to the numbers that you guessed at on your answer</a:t>
            </a:r>
          </a:p>
          <a:p>
            <a:pPr algn="l"/>
            <a:r>
              <a:rPr lang="en-US" dirty="0"/>
              <a:t>sheet and go back to them after you have finished. At the end of the test, you can erase any of these stray pencil marks on your answer sheet before you turn in your paper.</a:t>
            </a:r>
          </a:p>
          <a:p>
            <a:pPr algn="l" rtl="0"/>
            <a:endParaRPr lang="fa-IR" dirty="0"/>
          </a:p>
        </p:txBody>
      </p:sp>
    </p:spTree>
    <p:extLst>
      <p:ext uri="{BB962C8B-B14F-4D97-AF65-F5344CB8AC3E}">
        <p14:creationId xmlns:p14="http://schemas.microsoft.com/office/powerpoint/2010/main" val="3705862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3BC3C-F7CD-47F3-9E6E-D601B467C16D}"/>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3DBBBE6-C805-4A51-860F-3B5A72419B15}"/>
              </a:ext>
            </a:extLst>
          </p:cNvPr>
          <p:cNvSpPr>
            <a:spLocks noGrp="1"/>
          </p:cNvSpPr>
          <p:nvPr>
            <p:ph idx="1"/>
          </p:nvPr>
        </p:nvSpPr>
        <p:spPr/>
        <p:txBody>
          <a:bodyPr>
            <a:normAutofit fontScale="92500" lnSpcReduction="20000"/>
          </a:bodyPr>
          <a:lstStyle/>
          <a:p>
            <a:pPr lvl="0" algn="l" rtl="0"/>
            <a:r>
              <a:rPr lang="en-US" b="1" dirty="0"/>
              <a:t>Remember that the proficiency test asks you to choose the </a:t>
            </a:r>
            <a:r>
              <a:rPr lang="en-US" b="1" u="heavy" dirty="0"/>
              <a:t>best answer </a:t>
            </a:r>
            <a:r>
              <a:rPr lang="en-US" b="1" dirty="0"/>
              <a:t>for each question, so it is important to read all your answer choices and then eliminate the ones that do not seem correct or to best answer the question.</a:t>
            </a:r>
          </a:p>
          <a:p>
            <a:pPr algn="l"/>
            <a:r>
              <a:rPr lang="en-US" dirty="0"/>
              <a:t>(If you are pretty sure that neither letter A nor B is the best answer, then at least you have narrowed down your choices to the 2 remaining two letters: C and D. Now, you have a </a:t>
            </a:r>
            <a:r>
              <a:rPr lang="en-US" dirty="0" err="1"/>
              <a:t>a</a:t>
            </a:r>
            <a:r>
              <a:rPr lang="en-US" dirty="0"/>
              <a:t> fifty percent chance of choosing the most correct answer. Since the Nevada Reading</a:t>
            </a:r>
          </a:p>
          <a:p>
            <a:pPr algn="l"/>
            <a:r>
              <a:rPr lang="en-US" dirty="0"/>
              <a:t>Proficiency Exam usually contains 4 choices for each question, this strategy should help you to get a better score. Even if you can only eliminate one choice, it will still be easier for you to select the best answer from the remaining 3 choices.)</a:t>
            </a:r>
          </a:p>
          <a:p>
            <a:r>
              <a:rPr lang="en-US" dirty="0"/>
              <a:t> </a:t>
            </a:r>
          </a:p>
          <a:p>
            <a:pPr algn="l" rtl="0"/>
            <a:endParaRPr lang="fa-IR" dirty="0"/>
          </a:p>
        </p:txBody>
      </p:sp>
    </p:spTree>
    <p:extLst>
      <p:ext uri="{BB962C8B-B14F-4D97-AF65-F5344CB8AC3E}">
        <p14:creationId xmlns:p14="http://schemas.microsoft.com/office/powerpoint/2010/main" val="330141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B29E-0BCE-4306-B0D8-422BAE85F764}"/>
              </a:ext>
            </a:extLst>
          </p:cNvPr>
          <p:cNvSpPr>
            <a:spLocks noGrp="1"/>
          </p:cNvSpPr>
          <p:nvPr>
            <p:ph type="title"/>
          </p:nvPr>
        </p:nvSpPr>
        <p:spPr/>
        <p:txBody>
          <a:bodyPr/>
          <a:lstStyle/>
          <a:p>
            <a:r>
              <a:rPr lang="en-US" b="1" dirty="0"/>
              <a:t>What is Reading Comprehension? </a:t>
            </a:r>
            <a:endParaRPr lang="fa-IR" dirty="0"/>
          </a:p>
        </p:txBody>
      </p:sp>
      <p:sp>
        <p:nvSpPr>
          <p:cNvPr id="3" name="Content Placeholder 2">
            <a:extLst>
              <a:ext uri="{FF2B5EF4-FFF2-40B4-BE49-F238E27FC236}">
                <a16:creationId xmlns:a16="http://schemas.microsoft.com/office/drawing/2014/main" id="{EC3D320F-CE7F-473C-8AF1-76F7ED39E37B}"/>
              </a:ext>
            </a:extLst>
          </p:cNvPr>
          <p:cNvSpPr>
            <a:spLocks noGrp="1"/>
          </p:cNvSpPr>
          <p:nvPr>
            <p:ph idx="1"/>
          </p:nvPr>
        </p:nvSpPr>
        <p:spPr/>
        <p:txBody>
          <a:bodyPr/>
          <a:lstStyle/>
          <a:p>
            <a:pPr algn="just" rtl="0"/>
            <a:r>
              <a:rPr lang="en-US" dirty="0"/>
              <a:t>In broad terms, comprehension is the ability of readers to get meaning from text. How does this happen? By asking adult good readers to think aloud as they read, researchers have determined that these readers actively coordinate a number of conscious processes before, during, and after reading (Pressley &amp; </a:t>
            </a:r>
            <a:r>
              <a:rPr lang="en-US" dirty="0" err="1"/>
              <a:t>Afflerbach</a:t>
            </a:r>
            <a:r>
              <a:rPr lang="en-US" dirty="0"/>
              <a:t>, 1995). </a:t>
            </a:r>
            <a:endParaRPr lang="fa-IR" dirty="0"/>
          </a:p>
        </p:txBody>
      </p:sp>
    </p:spTree>
    <p:extLst>
      <p:ext uri="{BB962C8B-B14F-4D97-AF65-F5344CB8AC3E}">
        <p14:creationId xmlns:p14="http://schemas.microsoft.com/office/powerpoint/2010/main" val="1528461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3BC3C-F7CD-47F3-9E6E-D601B467C16D}"/>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3DBBBE6-C805-4A51-860F-3B5A72419B15}"/>
              </a:ext>
            </a:extLst>
          </p:cNvPr>
          <p:cNvSpPr>
            <a:spLocks noGrp="1"/>
          </p:cNvSpPr>
          <p:nvPr>
            <p:ph idx="1"/>
          </p:nvPr>
        </p:nvSpPr>
        <p:spPr/>
        <p:txBody>
          <a:bodyPr/>
          <a:lstStyle/>
          <a:p>
            <a:pPr lvl="0" algn="l" rtl="0"/>
            <a:r>
              <a:rPr lang="en-US" b="1" dirty="0"/>
              <a:t>Never choose an answer that is not supported by something </a:t>
            </a:r>
            <a:r>
              <a:rPr lang="en-US" b="1" u="heavy" dirty="0"/>
              <a:t>in the selection or your own</a:t>
            </a:r>
            <a:r>
              <a:rPr lang="en-US" b="1" dirty="0"/>
              <a:t> </a:t>
            </a:r>
            <a:r>
              <a:rPr lang="en-US" b="1" u="heavy" dirty="0"/>
              <a:t>background knowledge</a:t>
            </a:r>
            <a:r>
              <a:rPr lang="en-US" b="1" dirty="0"/>
              <a:t>.</a:t>
            </a:r>
          </a:p>
          <a:p>
            <a:pPr algn="l"/>
            <a:r>
              <a:rPr lang="en-US" dirty="0"/>
              <a:t>Using your background or prior knowledge is crucial to your deciding which answer choices make the most sense.  You use your prior knowledge every day of your life. It’s so automatic that most of us do not even think about it.</a:t>
            </a:r>
            <a:endParaRPr lang="fa-IR" dirty="0"/>
          </a:p>
        </p:txBody>
      </p:sp>
    </p:spTree>
    <p:extLst>
      <p:ext uri="{BB962C8B-B14F-4D97-AF65-F5344CB8AC3E}">
        <p14:creationId xmlns:p14="http://schemas.microsoft.com/office/powerpoint/2010/main" val="2841011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3BC3C-F7CD-47F3-9E6E-D601B467C16D}"/>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3DBBBE6-C805-4A51-860F-3B5A72419B15}"/>
              </a:ext>
            </a:extLst>
          </p:cNvPr>
          <p:cNvSpPr>
            <a:spLocks noGrp="1"/>
          </p:cNvSpPr>
          <p:nvPr>
            <p:ph idx="1"/>
          </p:nvPr>
        </p:nvSpPr>
        <p:spPr/>
        <p:txBody>
          <a:bodyPr/>
          <a:lstStyle/>
          <a:p>
            <a:pPr lvl="0" algn="l" rtl="0"/>
            <a:r>
              <a:rPr lang="en-US" b="1" dirty="0"/>
              <a:t>If the answer you choose is in the reading passage, make sure that it answers what the question asks. This could be a trick – a choice that has information from the passage but does not answer what is being asked.</a:t>
            </a:r>
          </a:p>
          <a:p>
            <a:pPr algn="l"/>
            <a:r>
              <a:rPr lang="en-US" dirty="0"/>
              <a:t>So many times, students think that they are choosing the correct answer just because they read this same sentence in the reading passage.  Just because it’s in the passage does </a:t>
            </a:r>
            <a:r>
              <a:rPr lang="en-US" u="sng" dirty="0"/>
              <a:t>not </a:t>
            </a:r>
            <a:r>
              <a:rPr lang="en-US" dirty="0"/>
              <a:t>mean that it is the </a:t>
            </a:r>
            <a:r>
              <a:rPr lang="en-US" u="sng" dirty="0"/>
              <a:t>correct answer </a:t>
            </a:r>
            <a:r>
              <a:rPr lang="en-US" dirty="0"/>
              <a:t>to question </a:t>
            </a:r>
            <a:r>
              <a:rPr lang="en-US" i="1" dirty="0"/>
              <a:t>you </a:t>
            </a:r>
            <a:r>
              <a:rPr lang="en-US" dirty="0"/>
              <a:t>are trying to answer. Many reading tests do this to prevent students from just </a:t>
            </a:r>
            <a:r>
              <a:rPr lang="en-US" i="1" dirty="0"/>
              <a:t>skimming </a:t>
            </a:r>
            <a:r>
              <a:rPr lang="en-US" dirty="0"/>
              <a:t>the passages for the answer and not really reading carefully.</a:t>
            </a:r>
          </a:p>
          <a:p>
            <a:pPr algn="l" rtl="0"/>
            <a:endParaRPr lang="fa-IR" dirty="0"/>
          </a:p>
        </p:txBody>
      </p:sp>
    </p:spTree>
    <p:extLst>
      <p:ext uri="{BB962C8B-B14F-4D97-AF65-F5344CB8AC3E}">
        <p14:creationId xmlns:p14="http://schemas.microsoft.com/office/powerpoint/2010/main" val="1086532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3BC3C-F7CD-47F3-9E6E-D601B467C16D}"/>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3DBBBE6-C805-4A51-860F-3B5A72419B15}"/>
              </a:ext>
            </a:extLst>
          </p:cNvPr>
          <p:cNvSpPr>
            <a:spLocks noGrp="1"/>
          </p:cNvSpPr>
          <p:nvPr>
            <p:ph idx="1"/>
          </p:nvPr>
        </p:nvSpPr>
        <p:spPr/>
        <p:txBody>
          <a:bodyPr>
            <a:normAutofit lnSpcReduction="10000"/>
          </a:bodyPr>
          <a:lstStyle/>
          <a:p>
            <a:pPr lvl="0" algn="l" rtl="0"/>
            <a:r>
              <a:rPr lang="en-US" b="1" i="1" u="heavy" dirty="0"/>
              <a:t>Skimming </a:t>
            </a:r>
            <a:r>
              <a:rPr lang="en-US" b="1" dirty="0"/>
              <a:t>means to glance quickly at a reading passage to get a sense of the topics and important ideas. It should </a:t>
            </a:r>
            <a:r>
              <a:rPr lang="en-US" b="1" u="heavy" dirty="0"/>
              <a:t>never </a:t>
            </a:r>
            <a:r>
              <a:rPr lang="en-US" b="1" dirty="0"/>
              <a:t>be used a substitute for careful reading of the passage. </a:t>
            </a:r>
            <a:r>
              <a:rPr lang="en-US" dirty="0"/>
              <a:t>However, it can be an important strategy, which you can use throughout the test.</a:t>
            </a:r>
          </a:p>
          <a:p>
            <a:pPr algn="l"/>
            <a:r>
              <a:rPr lang="en-US" dirty="0"/>
              <a:t>Here’s an example:  A test question asks about the setting of a story. Once you have read the passage all the way through, go back and skip through the paragraphs that discuss other ideas or events. Skim the paragraphs until you find the ones that discuss the time and the place, which together would make up the setting. Now, read this part of the passage carefully.</a:t>
            </a:r>
          </a:p>
          <a:p>
            <a:pPr algn="l" rtl="0"/>
            <a:endParaRPr lang="fa-IR" dirty="0"/>
          </a:p>
        </p:txBody>
      </p:sp>
    </p:spTree>
    <p:extLst>
      <p:ext uri="{BB962C8B-B14F-4D97-AF65-F5344CB8AC3E}">
        <p14:creationId xmlns:p14="http://schemas.microsoft.com/office/powerpoint/2010/main" val="2079342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lstStyle/>
          <a:p>
            <a:pPr lvl="0" algn="l" rtl="0"/>
            <a:r>
              <a:rPr lang="en-US" b="1" dirty="0"/>
              <a:t>Don’t expect to always know the answers to most questions after only one reading.</a:t>
            </a:r>
          </a:p>
          <a:p>
            <a:pPr algn="l"/>
            <a:r>
              <a:rPr lang="en-US" dirty="0"/>
              <a:t>Most test takers expect to read the passage once and then be able to answer the questions. However, very few of us know all of the answers after reading the passage only one time. Good test takers learn how to go back into the passage again and again to find specific information. This is one of the most important strategies for a reading test –</a:t>
            </a:r>
          </a:p>
          <a:p>
            <a:pPr algn="l"/>
            <a:r>
              <a:rPr lang="en-US" b="1" dirty="0"/>
              <a:t>knowing what information you need and rereading until you find it.</a:t>
            </a:r>
          </a:p>
          <a:p>
            <a:pPr algn="l" rtl="0"/>
            <a:endParaRPr lang="fa-IR" dirty="0"/>
          </a:p>
        </p:txBody>
      </p:sp>
    </p:spTree>
    <p:extLst>
      <p:ext uri="{BB962C8B-B14F-4D97-AF65-F5344CB8AC3E}">
        <p14:creationId xmlns:p14="http://schemas.microsoft.com/office/powerpoint/2010/main" val="2604440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lstStyle/>
          <a:p>
            <a:pPr lvl="0" algn="l" rtl="0"/>
            <a:r>
              <a:rPr lang="en-US" b="1" dirty="0"/>
              <a:t>If the question says </a:t>
            </a:r>
            <a:r>
              <a:rPr lang="en-US" b="1" i="1" dirty="0"/>
              <a:t>According to the passage</a:t>
            </a:r>
            <a:r>
              <a:rPr lang="en-US" b="1" dirty="0"/>
              <a:t>… or </a:t>
            </a:r>
            <a:r>
              <a:rPr lang="en-US" b="1" i="1" dirty="0"/>
              <a:t>Presented in the passage</a:t>
            </a:r>
            <a:r>
              <a:rPr lang="en-US" b="1" dirty="0"/>
              <a:t>…,</a:t>
            </a:r>
            <a:endParaRPr lang="en-US" dirty="0"/>
          </a:p>
          <a:p>
            <a:pPr algn="l"/>
            <a:r>
              <a:rPr lang="en-US" b="1" dirty="0"/>
              <a:t>make sure that the answer you choose is based on information you read in the passage. </a:t>
            </a:r>
            <a:r>
              <a:rPr lang="en-US" dirty="0"/>
              <a:t>This can also be a trick for students who think they can get by without doing the necessary reading.</a:t>
            </a:r>
          </a:p>
          <a:p>
            <a:pPr algn="l"/>
            <a:r>
              <a:rPr lang="en-US" dirty="0"/>
              <a:t> </a:t>
            </a:r>
          </a:p>
          <a:p>
            <a:pPr lvl="0" algn="l"/>
            <a:r>
              <a:rPr lang="en-US" b="1" u="heavy" dirty="0"/>
              <a:t>Never </a:t>
            </a:r>
            <a:r>
              <a:rPr lang="en-US" b="1" dirty="0"/>
              <a:t>choose an answer that contains any wrong information. If any part of an answer choice is wrong, do </a:t>
            </a:r>
            <a:r>
              <a:rPr lang="en-US" b="1" u="heavy" dirty="0"/>
              <a:t>not </a:t>
            </a:r>
            <a:r>
              <a:rPr lang="en-US" b="1" dirty="0"/>
              <a:t>choose this answer.</a:t>
            </a:r>
          </a:p>
          <a:p>
            <a:pPr algn="l" rtl="0"/>
            <a:endParaRPr lang="fa-IR" dirty="0"/>
          </a:p>
        </p:txBody>
      </p:sp>
    </p:spTree>
    <p:extLst>
      <p:ext uri="{BB962C8B-B14F-4D97-AF65-F5344CB8AC3E}">
        <p14:creationId xmlns:p14="http://schemas.microsoft.com/office/powerpoint/2010/main" val="2227916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lstStyle/>
          <a:p>
            <a:pPr lvl="0" algn="l" rtl="0"/>
            <a:r>
              <a:rPr lang="en-US" b="1" dirty="0"/>
              <a:t>Understand that part of an incorrect answer is often correct, but may not be complete enough to be the best answer.</a:t>
            </a:r>
            <a:endParaRPr lang="en-US" dirty="0"/>
          </a:p>
          <a:p>
            <a:pPr algn="l"/>
            <a:r>
              <a:rPr lang="en-US" dirty="0"/>
              <a:t>You want to make sure that you always choose the most complete and correct answer, especially when you are working on main idea questions.</a:t>
            </a:r>
          </a:p>
          <a:p>
            <a:pPr algn="l" rtl="0"/>
            <a:endParaRPr lang="fa-IR" dirty="0"/>
          </a:p>
        </p:txBody>
      </p:sp>
    </p:spTree>
    <p:extLst>
      <p:ext uri="{BB962C8B-B14F-4D97-AF65-F5344CB8AC3E}">
        <p14:creationId xmlns:p14="http://schemas.microsoft.com/office/powerpoint/2010/main" val="2009416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lstStyle/>
          <a:p>
            <a:pPr lvl="0" algn="l" rtl="0"/>
            <a:r>
              <a:rPr lang="en-US" b="1" dirty="0"/>
              <a:t>Be aware that the answer to a question is often stated in words that are a little bit different from the exact words used in the reading passage</a:t>
            </a:r>
            <a:r>
              <a:rPr lang="en-US" dirty="0"/>
              <a:t>. (This is to test your comprehension, not just word recognition skills.  If this were all that’s expected of you as a student, you could pass this test in elementary or middle school. )</a:t>
            </a:r>
          </a:p>
          <a:p>
            <a:pPr algn="l"/>
            <a:r>
              <a:rPr lang="en-US" dirty="0"/>
              <a:t>Here’s an example:  A passage about the Civil War discusses the </a:t>
            </a:r>
            <a:r>
              <a:rPr lang="en-US" i="1" dirty="0"/>
              <a:t>casualties </a:t>
            </a:r>
            <a:r>
              <a:rPr lang="en-US" dirty="0"/>
              <a:t>of war, but the answer choice uses the word </a:t>
            </a:r>
            <a:r>
              <a:rPr lang="en-US" i="1" dirty="0"/>
              <a:t>fatalities.  </a:t>
            </a:r>
            <a:r>
              <a:rPr lang="en-US" dirty="0"/>
              <a:t>By choosing the answer choice that contains the word </a:t>
            </a:r>
            <a:r>
              <a:rPr lang="en-US" i="1" dirty="0"/>
              <a:t>fatalities</a:t>
            </a:r>
            <a:r>
              <a:rPr lang="en-US" dirty="0"/>
              <a:t>, a good test taker is also demonstrating understanding or reading comprehension.</a:t>
            </a:r>
          </a:p>
          <a:p>
            <a:pPr algn="l" rtl="0"/>
            <a:endParaRPr lang="fa-IR" dirty="0"/>
          </a:p>
        </p:txBody>
      </p:sp>
    </p:spTree>
    <p:extLst>
      <p:ext uri="{BB962C8B-B14F-4D97-AF65-F5344CB8AC3E}">
        <p14:creationId xmlns:p14="http://schemas.microsoft.com/office/powerpoint/2010/main" val="2648833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normAutofit fontScale="92500"/>
          </a:bodyPr>
          <a:lstStyle/>
          <a:p>
            <a:pPr lvl="0" algn="l" rtl="0"/>
            <a:r>
              <a:rPr lang="en-US" b="1" dirty="0"/>
              <a:t>About every 10 answers or so, check your answer sheet with your test booklet to make sure that you have been bubbling on the correct lines. If you wait until the end of the test to check over your answer sheet, you could have a problem.</a:t>
            </a:r>
          </a:p>
          <a:p>
            <a:pPr algn="l"/>
            <a:r>
              <a:rPr lang="en-US" dirty="0"/>
              <a:t>So many students do wait until they get to the end of the test to do this. If you have accidentally skipped a line or bubbled in two answers on the same line, you will have quite a mess to clean up.   Something like this can affect all the answer choices after your mistake, and you might not erase the wrong answers completely enough. The best thing to do is just make sure this does not happen to you by simply taking a few seconds during the test to check your answer sheet.</a:t>
            </a:r>
          </a:p>
          <a:p>
            <a:pPr algn="l" rtl="0"/>
            <a:endParaRPr lang="fa-IR" dirty="0"/>
          </a:p>
        </p:txBody>
      </p:sp>
    </p:spTree>
    <p:extLst>
      <p:ext uri="{BB962C8B-B14F-4D97-AF65-F5344CB8AC3E}">
        <p14:creationId xmlns:p14="http://schemas.microsoft.com/office/powerpoint/2010/main" val="3225881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normAutofit fontScale="85000" lnSpcReduction="10000"/>
          </a:bodyPr>
          <a:lstStyle/>
          <a:p>
            <a:pPr lvl="0" algn="l" rtl="0"/>
            <a:r>
              <a:rPr lang="en-US" b="1" dirty="0"/>
              <a:t>If you have time after you fish the test, go back and recheck </a:t>
            </a:r>
            <a:r>
              <a:rPr lang="en-US" b="1" u="heavy" dirty="0"/>
              <a:t>all </a:t>
            </a:r>
            <a:r>
              <a:rPr lang="en-US" b="1" dirty="0"/>
              <a:t>of your answers in this part of the test. Be sure to check the ones you guessed at first.  Then, as suggested earlier, be sure to erase any pencil makes you made on your answer sheet.</a:t>
            </a:r>
          </a:p>
          <a:p>
            <a:pPr algn="l"/>
            <a:r>
              <a:rPr lang="en-US" dirty="0"/>
              <a:t>Believe it or not, this strategy is extremely important for a good test taker. Chances are that if you are like most people, you were a little bit nervous when you went through the test the first time.  The pressure is on for you to pass this test in order to get your high school diploma. When we are nervous, we do not always remember things.  But once you know that you have already worked hard to read, understand, and bubble in all of the answers, you start to relax – just enough to remember certain clue words that were in the passages and what they mean. You also start to remember other strategies you have learned about reading and can put your prior knowledge to work for you.</a:t>
            </a:r>
          </a:p>
          <a:p>
            <a:pPr algn="l" rtl="0"/>
            <a:endParaRPr lang="fa-IR" dirty="0"/>
          </a:p>
        </p:txBody>
      </p:sp>
    </p:spTree>
    <p:extLst>
      <p:ext uri="{BB962C8B-B14F-4D97-AF65-F5344CB8AC3E}">
        <p14:creationId xmlns:p14="http://schemas.microsoft.com/office/powerpoint/2010/main" val="2538871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normAutofit fontScale="92500" lnSpcReduction="20000"/>
          </a:bodyPr>
          <a:lstStyle/>
          <a:p>
            <a:pPr lvl="0" algn="l" rtl="0"/>
            <a:r>
              <a:rPr lang="en-US" b="1" dirty="0"/>
              <a:t>For main idea questions, always reread the first and last sentences.  Also, </a:t>
            </a:r>
            <a:r>
              <a:rPr lang="en-US" b="1" i="1" dirty="0"/>
              <a:t>skim </a:t>
            </a:r>
            <a:r>
              <a:rPr lang="en-US" b="1" dirty="0"/>
              <a:t>through the reading passage to see how many times each of the answer choices is discussed.</a:t>
            </a:r>
          </a:p>
          <a:p>
            <a:pPr algn="l"/>
            <a:r>
              <a:rPr lang="en-US" dirty="0"/>
              <a:t>Here’s an example: You are trying to decide whether the main idea is about soccer or football,</a:t>
            </a:r>
          </a:p>
          <a:p>
            <a:pPr algn="l"/>
            <a:r>
              <a:rPr lang="en-US" dirty="0"/>
              <a:t>so you </a:t>
            </a:r>
            <a:r>
              <a:rPr lang="en-US" i="1" dirty="0"/>
              <a:t>skim </a:t>
            </a:r>
            <a:r>
              <a:rPr lang="en-US" dirty="0"/>
              <a:t>through the passage and learn that soccer is mentioned four times. (Be sure to include the pronouns in your count.)  However, the writer only mentions football two times. You can be pretty confident that the main idea is about soccer.</a:t>
            </a:r>
          </a:p>
          <a:p>
            <a:pPr algn="l"/>
            <a:r>
              <a:rPr lang="en-US" dirty="0"/>
              <a:t>(If you are given permission to write in your test booklet, go ahead and underline the words</a:t>
            </a:r>
          </a:p>
          <a:p>
            <a:pPr algn="l"/>
            <a:r>
              <a:rPr lang="en-US" i="1" dirty="0"/>
              <a:t>football </a:t>
            </a:r>
            <a:r>
              <a:rPr lang="en-US" dirty="0"/>
              <a:t>and </a:t>
            </a:r>
            <a:r>
              <a:rPr lang="en-US" i="1" dirty="0"/>
              <a:t>soccer </a:t>
            </a:r>
            <a:r>
              <a:rPr lang="en-US" dirty="0"/>
              <a:t>as you skim.  This way, you know you have made the correct choice.)</a:t>
            </a:r>
          </a:p>
          <a:p>
            <a:pPr algn="l" rtl="0"/>
            <a:endParaRPr lang="fa-IR" dirty="0"/>
          </a:p>
        </p:txBody>
      </p:sp>
    </p:spTree>
    <p:extLst>
      <p:ext uri="{BB962C8B-B14F-4D97-AF65-F5344CB8AC3E}">
        <p14:creationId xmlns:p14="http://schemas.microsoft.com/office/powerpoint/2010/main" val="147100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B29E-0BCE-4306-B0D8-422BAE85F764}"/>
              </a:ext>
            </a:extLst>
          </p:cNvPr>
          <p:cNvSpPr>
            <a:spLocks noGrp="1"/>
          </p:cNvSpPr>
          <p:nvPr>
            <p:ph type="title"/>
          </p:nvPr>
        </p:nvSpPr>
        <p:spPr/>
        <p:txBody>
          <a:bodyPr/>
          <a:lstStyle/>
          <a:p>
            <a:r>
              <a:rPr lang="en-US" b="1" dirty="0"/>
              <a:t>What is Reading Comprehension? </a:t>
            </a:r>
            <a:endParaRPr lang="fa-IR" dirty="0"/>
          </a:p>
        </p:txBody>
      </p:sp>
      <p:sp>
        <p:nvSpPr>
          <p:cNvPr id="3" name="Content Placeholder 2">
            <a:extLst>
              <a:ext uri="{FF2B5EF4-FFF2-40B4-BE49-F238E27FC236}">
                <a16:creationId xmlns:a16="http://schemas.microsoft.com/office/drawing/2014/main" id="{EC3D320F-CE7F-473C-8AF1-76F7ED39E37B}"/>
              </a:ext>
            </a:extLst>
          </p:cNvPr>
          <p:cNvSpPr>
            <a:spLocks noGrp="1"/>
          </p:cNvSpPr>
          <p:nvPr>
            <p:ph idx="1"/>
          </p:nvPr>
        </p:nvSpPr>
        <p:spPr/>
        <p:txBody>
          <a:bodyPr/>
          <a:lstStyle/>
          <a:p>
            <a:pPr algn="l" rtl="0"/>
            <a:r>
              <a:rPr lang="en-US" dirty="0"/>
              <a:t>Good readers are aware of how their reading is going and why. They know, for example, when a text is difficult to read because it contains many new ideas and when it is difficult to read because it is poorly written. They are adept at using their prior knowledge as they read to make predictions about what might happen next and to understand ideas as they encounter them (Paris, </a:t>
            </a:r>
            <a:r>
              <a:rPr lang="en-US" dirty="0" err="1"/>
              <a:t>Wasik</a:t>
            </a:r>
            <a:r>
              <a:rPr lang="en-US" dirty="0"/>
              <a:t>, &amp; Turner, 1991). </a:t>
            </a:r>
            <a:endParaRPr lang="fa-IR" dirty="0"/>
          </a:p>
        </p:txBody>
      </p:sp>
    </p:spTree>
    <p:extLst>
      <p:ext uri="{BB962C8B-B14F-4D97-AF65-F5344CB8AC3E}">
        <p14:creationId xmlns:p14="http://schemas.microsoft.com/office/powerpoint/2010/main" val="2696906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normAutofit/>
          </a:bodyPr>
          <a:lstStyle/>
          <a:p>
            <a:pPr lvl="0" algn="l" rtl="0"/>
            <a:r>
              <a:rPr lang="en-US" b="1" dirty="0"/>
              <a:t>Don’t confuse a supporting detail with the main idea. Remember that a supporting detail just explains or gives more information about the topic.</a:t>
            </a:r>
          </a:p>
          <a:p>
            <a:pPr algn="l"/>
            <a:r>
              <a:rPr lang="en-US" dirty="0"/>
              <a:t>Think about the paragraphs you have written in your English classes when your teachers have told you to be sure to write about 8 or 10 sentences that explain about your topic sentence or main idea.</a:t>
            </a:r>
          </a:p>
          <a:p>
            <a:pPr algn="l"/>
            <a:r>
              <a:rPr lang="en-US" dirty="0"/>
              <a:t> </a:t>
            </a:r>
            <a:r>
              <a:rPr lang="en-US" b="1" dirty="0"/>
              <a:t>When you finish a reading passage, try to sum up everything in one sentence. This should be very close to the main idea.</a:t>
            </a:r>
          </a:p>
          <a:p>
            <a:pPr algn="l"/>
            <a:r>
              <a:rPr lang="en-US" dirty="0"/>
              <a:t>You can do this the same way you would tell a friend about a new movie or song.</a:t>
            </a:r>
          </a:p>
          <a:p>
            <a:pPr algn="l" rtl="0"/>
            <a:endParaRPr lang="fa-IR" dirty="0"/>
          </a:p>
        </p:txBody>
      </p:sp>
    </p:spTree>
    <p:extLst>
      <p:ext uri="{BB962C8B-B14F-4D97-AF65-F5344CB8AC3E}">
        <p14:creationId xmlns:p14="http://schemas.microsoft.com/office/powerpoint/2010/main" val="588526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lstStyle/>
          <a:p>
            <a:pPr lvl="0" algn="l" rtl="0"/>
            <a:r>
              <a:rPr lang="en-US" b="1" dirty="0"/>
              <a:t>For </a:t>
            </a:r>
            <a:r>
              <a:rPr lang="en-US" b="1" u="heavy" dirty="0"/>
              <a:t>time and sequence questions</a:t>
            </a:r>
            <a:r>
              <a:rPr lang="en-US" b="1" dirty="0"/>
              <a:t>, don’t always expect to find all of the events given to you in correct order in the passage. These directions are not in order: “Pass up your homework after you sit down.”  The correct order is – first, sit down, and second, pass up your homework. Something like this can fool you on a test.</a:t>
            </a:r>
          </a:p>
          <a:p>
            <a:pPr algn="l"/>
            <a:r>
              <a:rPr lang="en-US" dirty="0"/>
              <a:t>Also, remember to use your clue words for time and sequence like </a:t>
            </a:r>
            <a:r>
              <a:rPr lang="en-US" i="1" dirty="0"/>
              <a:t>first, then, before, finally, last</a:t>
            </a:r>
            <a:r>
              <a:rPr lang="en-US" dirty="0"/>
              <a:t>, etc.</a:t>
            </a:r>
          </a:p>
          <a:p>
            <a:pPr algn="l"/>
            <a:endParaRPr lang="fa-IR" dirty="0"/>
          </a:p>
        </p:txBody>
      </p:sp>
    </p:spTree>
    <p:extLst>
      <p:ext uri="{BB962C8B-B14F-4D97-AF65-F5344CB8AC3E}">
        <p14:creationId xmlns:p14="http://schemas.microsoft.com/office/powerpoint/2010/main" val="1217517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normAutofit fontScale="92500"/>
          </a:bodyPr>
          <a:lstStyle/>
          <a:p>
            <a:pPr lvl="0" algn="l" rtl="0"/>
            <a:r>
              <a:rPr lang="en-US" b="1" dirty="0"/>
              <a:t>For </a:t>
            </a:r>
            <a:r>
              <a:rPr lang="en-US" b="1" u="heavy" dirty="0"/>
              <a:t>vocabulary questions</a:t>
            </a:r>
            <a:r>
              <a:rPr lang="en-US" b="1" dirty="0"/>
              <a:t>, when you have to choose the correct meaning of a word, it is helpful to read the following:</a:t>
            </a:r>
          </a:p>
          <a:p>
            <a:pPr algn="l"/>
            <a:r>
              <a:rPr lang="en-US" b="1" dirty="0"/>
              <a:t>The sentence that the word is in The sentence right before</a:t>
            </a:r>
            <a:endParaRPr lang="en-US" dirty="0"/>
          </a:p>
          <a:p>
            <a:pPr algn="l"/>
            <a:r>
              <a:rPr lang="en-US" b="1" dirty="0"/>
              <a:t>The sentence right after</a:t>
            </a:r>
            <a:endParaRPr lang="en-US" dirty="0"/>
          </a:p>
          <a:p>
            <a:pPr algn="l"/>
            <a:r>
              <a:rPr lang="en-US" b="1" dirty="0"/>
              <a:t>This area of the passage surrounding the word is called the </a:t>
            </a:r>
            <a:r>
              <a:rPr lang="en-US" b="1" u="heavy" dirty="0"/>
              <a:t>context</a:t>
            </a:r>
            <a:r>
              <a:rPr lang="en-US" b="1" dirty="0"/>
              <a:t>. </a:t>
            </a:r>
            <a:r>
              <a:rPr lang="en-US" b="1" u="heavy" dirty="0"/>
              <a:t>Context clues </a:t>
            </a:r>
            <a:r>
              <a:rPr lang="en-US" b="1" dirty="0"/>
              <a:t>are the words, phrases, and sentences that surround the word you do not know.</a:t>
            </a:r>
            <a:endParaRPr lang="en-US" dirty="0"/>
          </a:p>
          <a:p>
            <a:pPr algn="l"/>
            <a:r>
              <a:rPr lang="en-US" dirty="0"/>
              <a:t>Many sentences and paragraphs contain enough information for you to use the clues that the writer has left to figure out the meanings of many words you do not know.</a:t>
            </a:r>
          </a:p>
          <a:p>
            <a:pPr algn="l" rtl="0"/>
            <a:endParaRPr lang="fa-IR" dirty="0"/>
          </a:p>
        </p:txBody>
      </p:sp>
    </p:spTree>
    <p:extLst>
      <p:ext uri="{BB962C8B-B14F-4D97-AF65-F5344CB8AC3E}">
        <p14:creationId xmlns:p14="http://schemas.microsoft.com/office/powerpoint/2010/main" val="33363591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normAutofit fontScale="55000" lnSpcReduction="20000"/>
          </a:bodyPr>
          <a:lstStyle/>
          <a:p>
            <a:pPr lvl="0" algn="l" rtl="0"/>
            <a:r>
              <a:rPr lang="en-US" sz="2200" b="1" dirty="0"/>
              <a:t>For </a:t>
            </a:r>
            <a:r>
              <a:rPr lang="en-US" sz="2200" b="1" u="heavy" dirty="0"/>
              <a:t>fact and opinion </a:t>
            </a:r>
            <a:r>
              <a:rPr lang="en-US" sz="2200" b="1" dirty="0"/>
              <a:t>questions:</a:t>
            </a:r>
            <a:endParaRPr lang="en-US" sz="2200" dirty="0"/>
          </a:p>
          <a:p>
            <a:pPr algn="l"/>
            <a:r>
              <a:rPr lang="en-US" sz="2200" b="1" dirty="0"/>
              <a:t>Statements that contain words like good, bad, or great, which show personal values, are </a:t>
            </a:r>
            <a:r>
              <a:rPr lang="en-US" sz="2200" b="1" u="heavy" dirty="0"/>
              <a:t>opinions</a:t>
            </a:r>
            <a:r>
              <a:rPr lang="en-US" sz="2200" b="1" dirty="0"/>
              <a:t>:</a:t>
            </a:r>
            <a:endParaRPr lang="en-US" sz="2200" dirty="0"/>
          </a:p>
          <a:p>
            <a:pPr algn="l"/>
            <a:r>
              <a:rPr lang="en-US" sz="2200" b="1" dirty="0"/>
              <a:t>“We played a great game against Rancho High School.” Statements reporting other people’s opinions are </a:t>
            </a:r>
            <a:r>
              <a:rPr lang="en-US" sz="2200" b="1" u="heavy" dirty="0"/>
              <a:t>facts</a:t>
            </a:r>
            <a:r>
              <a:rPr lang="en-US" sz="2200" b="1" dirty="0"/>
              <a:t>:</a:t>
            </a:r>
            <a:endParaRPr lang="en-US" sz="2200" dirty="0"/>
          </a:p>
          <a:p>
            <a:pPr algn="l"/>
            <a:r>
              <a:rPr lang="en-US" sz="2200" b="1" dirty="0"/>
              <a:t>“The dean said our students are very polite and respectful.”</a:t>
            </a:r>
            <a:endParaRPr lang="en-US" sz="2200" dirty="0"/>
          </a:p>
          <a:p>
            <a:pPr algn="l"/>
            <a:r>
              <a:rPr lang="en-US" sz="2200" b="1" dirty="0"/>
              <a:t>The opinion itself is not a fact, but the statement reporting what someone says or believes is a fact.</a:t>
            </a:r>
            <a:endParaRPr lang="en-US" sz="2200" dirty="0"/>
          </a:p>
          <a:p>
            <a:pPr algn="l"/>
            <a:r>
              <a:rPr lang="en-US" sz="2200" b="1" dirty="0"/>
              <a:t>Statements by the writer that something is necessary, or wanted, or liked are </a:t>
            </a:r>
            <a:r>
              <a:rPr lang="en-US" sz="2200" b="1" u="heavy" dirty="0"/>
              <a:t>opinions</a:t>
            </a:r>
            <a:r>
              <a:rPr lang="en-US" sz="2200" b="1" dirty="0"/>
              <a:t>: “Everyone can enjoy our new menu in the cafeteria.”</a:t>
            </a:r>
            <a:endParaRPr lang="en-US" sz="2200" dirty="0"/>
          </a:p>
          <a:p>
            <a:pPr algn="l"/>
            <a:r>
              <a:rPr lang="en-US" sz="2200" b="1" dirty="0"/>
              <a:t>Predictions are </a:t>
            </a:r>
            <a:r>
              <a:rPr lang="en-US" sz="2200" b="1" u="heavy" dirty="0"/>
              <a:t>opinions</a:t>
            </a:r>
            <a:r>
              <a:rPr lang="en-US" sz="2200" b="1" dirty="0"/>
              <a:t>:</a:t>
            </a:r>
            <a:endParaRPr lang="en-US" sz="2200" dirty="0"/>
          </a:p>
          <a:p>
            <a:pPr algn="l"/>
            <a:r>
              <a:rPr lang="en-US" sz="2200" b="1" dirty="0"/>
              <a:t>“Students would welcome a change in the attendance policy.”</a:t>
            </a:r>
            <a:endParaRPr lang="en-US" sz="2200" dirty="0"/>
          </a:p>
          <a:p>
            <a:pPr algn="l"/>
            <a:r>
              <a:rPr lang="en-US" sz="2200" b="1" u="heavy" dirty="0"/>
              <a:t>Facts can always be checked or verified to be either true or false</a:t>
            </a:r>
            <a:r>
              <a:rPr lang="en-US" sz="2200" b="1" dirty="0"/>
              <a:t>. With a fact, there can be </a:t>
            </a:r>
            <a:r>
              <a:rPr lang="en-US" sz="2200" b="1" u="heavy" dirty="0"/>
              <a:t>no </a:t>
            </a:r>
            <a:r>
              <a:rPr lang="en-US" sz="2200" b="1" dirty="0"/>
              <a:t>other reasonable point of view.</a:t>
            </a:r>
            <a:endParaRPr lang="en-US" sz="2200" dirty="0"/>
          </a:p>
          <a:p>
            <a:r>
              <a:rPr lang="en-US" dirty="0"/>
              <a:t> </a:t>
            </a:r>
          </a:p>
          <a:p>
            <a:pPr algn="l" rtl="0"/>
            <a:endParaRPr lang="fa-IR" dirty="0"/>
          </a:p>
        </p:txBody>
      </p:sp>
    </p:spTree>
    <p:extLst>
      <p:ext uri="{BB962C8B-B14F-4D97-AF65-F5344CB8AC3E}">
        <p14:creationId xmlns:p14="http://schemas.microsoft.com/office/powerpoint/2010/main" val="41677437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lstStyle/>
          <a:p>
            <a:pPr lvl="0" algn="l" rtl="0"/>
            <a:r>
              <a:rPr lang="en-US" b="1" dirty="0"/>
              <a:t>Multiple choice answers that are often wrong:</a:t>
            </a:r>
            <a:endParaRPr lang="en-US" dirty="0"/>
          </a:p>
          <a:p>
            <a:pPr algn="l"/>
            <a:r>
              <a:rPr lang="en-US" dirty="0"/>
              <a:t>./ </a:t>
            </a:r>
            <a:r>
              <a:rPr lang="en-US" b="1" dirty="0"/>
              <a:t>Answers that seem humorous or ridiculous</a:t>
            </a:r>
            <a:endParaRPr lang="en-US" dirty="0"/>
          </a:p>
          <a:p>
            <a:pPr algn="l"/>
            <a:r>
              <a:rPr lang="en-US" dirty="0"/>
              <a:t>./  </a:t>
            </a:r>
            <a:r>
              <a:rPr lang="en-US" b="1" dirty="0"/>
              <a:t>Answers that contain extreme or absolute statements (all, always, never, no one everyone, impossible, must, absolutely, etc.)</a:t>
            </a:r>
            <a:endParaRPr lang="en-US" dirty="0"/>
          </a:p>
          <a:p>
            <a:pPr algn="l"/>
            <a:r>
              <a:rPr lang="en-US" dirty="0"/>
              <a:t>./  </a:t>
            </a:r>
            <a:r>
              <a:rPr lang="en-US" b="1" dirty="0"/>
              <a:t>Answer choices that are almost exactly alike or say the same thing in different words</a:t>
            </a:r>
            <a:endParaRPr lang="en-US" dirty="0"/>
          </a:p>
          <a:p>
            <a:pPr algn="l" rtl="0"/>
            <a:endParaRPr lang="fa-IR" dirty="0"/>
          </a:p>
        </p:txBody>
      </p:sp>
    </p:spTree>
    <p:extLst>
      <p:ext uri="{BB962C8B-B14F-4D97-AF65-F5344CB8AC3E}">
        <p14:creationId xmlns:p14="http://schemas.microsoft.com/office/powerpoint/2010/main" val="3299368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lstStyle/>
          <a:p>
            <a:pPr algn="l" rtl="0"/>
            <a:r>
              <a:rPr lang="en-US" b="1" dirty="0"/>
              <a:t>When you are answering questions that contain the word </a:t>
            </a:r>
            <a:r>
              <a:rPr lang="en-US" b="1" u="heavy" dirty="0"/>
              <a:t>NOT </a:t>
            </a:r>
            <a:r>
              <a:rPr lang="en-US" b="1" dirty="0"/>
              <a:t>or </a:t>
            </a:r>
            <a:r>
              <a:rPr lang="en-US" b="1" u="heavy" dirty="0"/>
              <a:t>EXCEPT, </a:t>
            </a:r>
            <a:r>
              <a:rPr lang="en-US" b="1" dirty="0"/>
              <a:t>always read though your answer choices carefully.  You can answer three of the answers choices with a </a:t>
            </a:r>
            <a:r>
              <a:rPr lang="en-US" b="1" i="1" dirty="0"/>
              <a:t>yes </a:t>
            </a:r>
            <a:r>
              <a:rPr lang="en-US" b="1" dirty="0"/>
              <a:t>based on what you read in the passage.  The one answer choice that you can answer with a </a:t>
            </a:r>
            <a:r>
              <a:rPr lang="en-US" b="1" i="1" dirty="0"/>
              <a:t>no </a:t>
            </a:r>
            <a:r>
              <a:rPr lang="en-US" b="1" dirty="0"/>
              <a:t>will be the correct answer.</a:t>
            </a:r>
            <a:endParaRPr lang="en-US" dirty="0"/>
          </a:p>
          <a:p>
            <a:pPr algn="l" rtl="0"/>
            <a:endParaRPr lang="fa-IR" dirty="0"/>
          </a:p>
        </p:txBody>
      </p:sp>
    </p:spTree>
    <p:extLst>
      <p:ext uri="{BB962C8B-B14F-4D97-AF65-F5344CB8AC3E}">
        <p14:creationId xmlns:p14="http://schemas.microsoft.com/office/powerpoint/2010/main" val="16679794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r>
              <a:rPr lang="en-US" b="1" dirty="0"/>
              <a:t>TEST-TAKING STRATEGIES FOR READING</a:t>
            </a:r>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lstStyle/>
          <a:p>
            <a:pPr lvl="0" algn="l" rtl="0"/>
            <a:r>
              <a:rPr lang="en-US" b="1" dirty="0"/>
              <a:t>Be aware of the </a:t>
            </a:r>
            <a:r>
              <a:rPr lang="en-US" b="1" u="heavy" dirty="0"/>
              <a:t>three types of questions </a:t>
            </a:r>
            <a:r>
              <a:rPr lang="en-US" b="1" dirty="0"/>
              <a:t>you will have to answer:</a:t>
            </a:r>
            <a:endParaRPr lang="en-US" dirty="0"/>
          </a:p>
          <a:p>
            <a:pPr algn="l"/>
            <a:r>
              <a:rPr lang="en-US" b="1" dirty="0"/>
              <a:t>“Right there questions” where the answer can be found right there on the page.</a:t>
            </a:r>
            <a:endParaRPr lang="en-US" dirty="0"/>
          </a:p>
          <a:p>
            <a:pPr algn="l"/>
            <a:r>
              <a:rPr lang="en-US" b="1" dirty="0"/>
              <a:t>“Think and search questions” where you must </a:t>
            </a:r>
            <a:r>
              <a:rPr lang="en-US" b="1" u="heavy" dirty="0"/>
              <a:t>look in two or more places </a:t>
            </a:r>
            <a:r>
              <a:rPr lang="en-US" b="1" dirty="0"/>
              <a:t>for the answer and then make an intelligent guess.</a:t>
            </a:r>
            <a:endParaRPr lang="en-US" dirty="0"/>
          </a:p>
          <a:p>
            <a:pPr algn="l"/>
            <a:r>
              <a:rPr lang="en-US" b="1" dirty="0"/>
              <a:t>“On your own questions” where you must combine your own background knowledge with the information given in the reading passage.</a:t>
            </a:r>
            <a:endParaRPr lang="en-US" dirty="0"/>
          </a:p>
          <a:p>
            <a:pPr algn="l" rtl="0"/>
            <a:endParaRPr lang="fa-IR" dirty="0"/>
          </a:p>
        </p:txBody>
      </p:sp>
    </p:spTree>
    <p:extLst>
      <p:ext uri="{BB962C8B-B14F-4D97-AF65-F5344CB8AC3E}">
        <p14:creationId xmlns:p14="http://schemas.microsoft.com/office/powerpoint/2010/main" val="1849491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3835D-308A-4AF8-87AE-EEE03F1F9CA9}"/>
              </a:ext>
            </a:extLst>
          </p:cNvPr>
          <p:cNvSpPr>
            <a:spLocks noGrp="1"/>
          </p:cNvSpPr>
          <p:nvPr>
            <p:ph type="title"/>
          </p:nvPr>
        </p:nvSpPr>
        <p:spPr/>
        <p:txBody>
          <a:bodyPr/>
          <a:lstStyle/>
          <a:p>
            <a:endParaRPr lang="fa-IR" dirty="0"/>
          </a:p>
        </p:txBody>
      </p:sp>
      <p:sp>
        <p:nvSpPr>
          <p:cNvPr id="3" name="Content Placeholder 2">
            <a:extLst>
              <a:ext uri="{FF2B5EF4-FFF2-40B4-BE49-F238E27FC236}">
                <a16:creationId xmlns:a16="http://schemas.microsoft.com/office/drawing/2014/main" id="{27810CE5-1B5A-4342-AC9C-0F5EF4D3B630}"/>
              </a:ext>
            </a:extLst>
          </p:cNvPr>
          <p:cNvSpPr>
            <a:spLocks noGrp="1"/>
          </p:cNvSpPr>
          <p:nvPr>
            <p:ph idx="1"/>
          </p:nvPr>
        </p:nvSpPr>
        <p:spPr/>
        <p:txBody>
          <a:bodyPr/>
          <a:lstStyle/>
          <a:p>
            <a:pPr algn="l" rtl="0"/>
            <a:r>
              <a:rPr lang="en-US" b="1" dirty="0"/>
              <a:t>REMEMBER TO USE YOUR BACKGROUND KNOWLEDGE.  TRY TO CONNECT WHAT YOU ARE READING TO WHAT YOU ALREADY KNOW.  </a:t>
            </a:r>
            <a:r>
              <a:rPr lang="en-US" b="1" u="heavy" dirty="0"/>
              <a:t>READ AND THINK </a:t>
            </a:r>
            <a:r>
              <a:rPr lang="en-US" b="1" dirty="0"/>
              <a:t>.</a:t>
            </a:r>
            <a:endParaRPr lang="en-US" dirty="0"/>
          </a:p>
          <a:p>
            <a:pPr algn="l"/>
            <a:endParaRPr lang="fa-IR" dirty="0"/>
          </a:p>
        </p:txBody>
      </p:sp>
    </p:spTree>
    <p:extLst>
      <p:ext uri="{BB962C8B-B14F-4D97-AF65-F5344CB8AC3E}">
        <p14:creationId xmlns:p14="http://schemas.microsoft.com/office/powerpoint/2010/main" val="421752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B29E-0BCE-4306-B0D8-422BAE85F764}"/>
              </a:ext>
            </a:extLst>
          </p:cNvPr>
          <p:cNvSpPr>
            <a:spLocks noGrp="1"/>
          </p:cNvSpPr>
          <p:nvPr>
            <p:ph type="title"/>
          </p:nvPr>
        </p:nvSpPr>
        <p:spPr/>
        <p:txBody>
          <a:bodyPr/>
          <a:lstStyle/>
          <a:p>
            <a:r>
              <a:rPr lang="en-US" b="1" dirty="0"/>
              <a:t>What is Reading Comprehension? </a:t>
            </a:r>
            <a:endParaRPr lang="fa-IR" dirty="0"/>
          </a:p>
        </p:txBody>
      </p:sp>
      <p:sp>
        <p:nvSpPr>
          <p:cNvPr id="3" name="Content Placeholder 2">
            <a:extLst>
              <a:ext uri="{FF2B5EF4-FFF2-40B4-BE49-F238E27FC236}">
                <a16:creationId xmlns:a16="http://schemas.microsoft.com/office/drawing/2014/main" id="{EC3D320F-CE7F-473C-8AF1-76F7ED39E37B}"/>
              </a:ext>
            </a:extLst>
          </p:cNvPr>
          <p:cNvSpPr>
            <a:spLocks noGrp="1"/>
          </p:cNvSpPr>
          <p:nvPr>
            <p:ph idx="1"/>
          </p:nvPr>
        </p:nvSpPr>
        <p:spPr/>
        <p:txBody>
          <a:bodyPr/>
          <a:lstStyle/>
          <a:p>
            <a:pPr algn="l" rtl="0"/>
            <a:r>
              <a:rPr lang="en-US" dirty="0"/>
              <a:t>Reading is a highly strategic process during which readers are constantly constructing meaning using a variety of strategies, such as activating background knowledge, monitoring and clarifying, making predictions, drawing inferences, asking questions and summarizing. </a:t>
            </a:r>
          </a:p>
          <a:p>
            <a:pPr algn="l" rtl="0"/>
            <a:r>
              <a:rPr lang="en-US" dirty="0"/>
              <a:t>Strategies are used in combination to solve problems, to think about text and to check understanding. Consequently, teaching comprehension strategies should focus on thinking, problem solving and monitoring understanding. </a:t>
            </a:r>
            <a:endParaRPr lang="fa-IR" dirty="0"/>
          </a:p>
        </p:txBody>
      </p:sp>
    </p:spTree>
    <p:extLst>
      <p:ext uri="{BB962C8B-B14F-4D97-AF65-F5344CB8AC3E}">
        <p14:creationId xmlns:p14="http://schemas.microsoft.com/office/powerpoint/2010/main" val="212959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B29E-0BCE-4306-B0D8-422BAE85F764}"/>
              </a:ext>
            </a:extLst>
          </p:cNvPr>
          <p:cNvSpPr>
            <a:spLocks noGrp="1"/>
          </p:cNvSpPr>
          <p:nvPr>
            <p:ph type="title"/>
          </p:nvPr>
        </p:nvSpPr>
        <p:spPr/>
        <p:txBody>
          <a:bodyPr/>
          <a:lstStyle/>
          <a:p>
            <a:r>
              <a:rPr lang="en-US" b="1" dirty="0"/>
              <a:t>What is Reading Comprehension? </a:t>
            </a:r>
            <a:endParaRPr lang="fa-IR" dirty="0"/>
          </a:p>
        </p:txBody>
      </p:sp>
      <p:sp>
        <p:nvSpPr>
          <p:cNvPr id="3" name="Content Placeholder 2">
            <a:extLst>
              <a:ext uri="{FF2B5EF4-FFF2-40B4-BE49-F238E27FC236}">
                <a16:creationId xmlns:a16="http://schemas.microsoft.com/office/drawing/2014/main" id="{EC3D320F-CE7F-473C-8AF1-76F7ED39E37B}"/>
              </a:ext>
            </a:extLst>
          </p:cNvPr>
          <p:cNvSpPr>
            <a:spLocks noGrp="1"/>
          </p:cNvSpPr>
          <p:nvPr>
            <p:ph idx="1"/>
          </p:nvPr>
        </p:nvSpPr>
        <p:spPr/>
        <p:txBody>
          <a:bodyPr/>
          <a:lstStyle/>
          <a:p>
            <a:pPr algn="l" rtl="0"/>
            <a:r>
              <a:rPr lang="en-US" dirty="0"/>
              <a:t>Reading strategically is higher order thinking. It involves transforming information and ideas. </a:t>
            </a:r>
          </a:p>
          <a:p>
            <a:pPr lvl="1" algn="l" rtl="0"/>
            <a:r>
              <a:rPr lang="en-US" dirty="0"/>
              <a:t>For example, summarizing requires evaluating and synthesizing information; making predictions involves combining facts and ideas and making inferences to formulate a type of hypothesis; making connections necessitates making generalizing; and clarifying require identifying problems and developing solutions. </a:t>
            </a:r>
            <a:endParaRPr lang="fa-IR" dirty="0"/>
          </a:p>
        </p:txBody>
      </p:sp>
    </p:spTree>
    <p:extLst>
      <p:ext uri="{BB962C8B-B14F-4D97-AF65-F5344CB8AC3E}">
        <p14:creationId xmlns:p14="http://schemas.microsoft.com/office/powerpoint/2010/main" val="3928708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B29E-0BCE-4306-B0D8-422BAE85F764}"/>
              </a:ext>
            </a:extLst>
          </p:cNvPr>
          <p:cNvSpPr>
            <a:spLocks noGrp="1"/>
          </p:cNvSpPr>
          <p:nvPr>
            <p:ph type="title"/>
          </p:nvPr>
        </p:nvSpPr>
        <p:spPr/>
        <p:txBody>
          <a:bodyPr/>
          <a:lstStyle/>
          <a:p>
            <a:r>
              <a:rPr lang="en-US" b="1" dirty="0"/>
              <a:t>What are Reading Comprehension Strategies? </a:t>
            </a:r>
            <a:endParaRPr lang="fa-IR" dirty="0"/>
          </a:p>
        </p:txBody>
      </p:sp>
      <p:sp>
        <p:nvSpPr>
          <p:cNvPr id="3" name="Content Placeholder 2">
            <a:extLst>
              <a:ext uri="{FF2B5EF4-FFF2-40B4-BE49-F238E27FC236}">
                <a16:creationId xmlns:a16="http://schemas.microsoft.com/office/drawing/2014/main" id="{EC3D320F-CE7F-473C-8AF1-76F7ED39E37B}"/>
              </a:ext>
            </a:extLst>
          </p:cNvPr>
          <p:cNvSpPr>
            <a:spLocks noGrp="1"/>
          </p:cNvSpPr>
          <p:nvPr>
            <p:ph idx="1"/>
          </p:nvPr>
        </p:nvSpPr>
        <p:spPr/>
        <p:txBody>
          <a:bodyPr/>
          <a:lstStyle/>
          <a:p>
            <a:pPr algn="l" rtl="0"/>
            <a:r>
              <a:rPr lang="en-US" dirty="0"/>
              <a:t>Comprehension strategies are conscious or intentional plans that people use in order to achieve a goal and are used deliberately to make sense of text.</a:t>
            </a:r>
          </a:p>
          <a:p>
            <a:pPr algn="l" rtl="0"/>
            <a:r>
              <a:rPr lang="en-US" dirty="0"/>
              <a:t>Readers use strategies consciously to make sense of the text, remember critical ideas and integrate new learning into existing schema or prior knowledge.</a:t>
            </a:r>
          </a:p>
          <a:p>
            <a:pPr algn="l" rtl="0"/>
            <a:r>
              <a:rPr lang="en-US" dirty="0"/>
              <a:t>Students need to learn how to use strategies independently, to recognize and solve problems, and to delve deeper into text to make connections and inferences.</a:t>
            </a:r>
          </a:p>
          <a:p>
            <a:pPr algn="l" rtl="0"/>
            <a:endParaRPr lang="fa-IR" dirty="0"/>
          </a:p>
        </p:txBody>
      </p:sp>
    </p:spTree>
    <p:extLst>
      <p:ext uri="{BB962C8B-B14F-4D97-AF65-F5344CB8AC3E}">
        <p14:creationId xmlns:p14="http://schemas.microsoft.com/office/powerpoint/2010/main" val="67055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89ECD-0B86-48D0-B36E-199FB035A184}"/>
              </a:ext>
            </a:extLst>
          </p:cNvPr>
          <p:cNvSpPr>
            <a:spLocks noGrp="1"/>
          </p:cNvSpPr>
          <p:nvPr>
            <p:ph type="title"/>
          </p:nvPr>
        </p:nvSpPr>
        <p:spPr/>
        <p:txBody>
          <a:bodyPr>
            <a:normAutofit fontScale="90000"/>
          </a:bodyPr>
          <a:lstStyle/>
          <a:p>
            <a:r>
              <a:rPr lang="en-US" dirty="0"/>
              <a:t>General Strategies for Reading Comprehension</a:t>
            </a:r>
            <a:br>
              <a:rPr lang="en-US" dirty="0"/>
            </a:br>
            <a:endParaRPr lang="fa-IR" dirty="0"/>
          </a:p>
        </p:txBody>
      </p:sp>
      <p:sp>
        <p:nvSpPr>
          <p:cNvPr id="3" name="Content Placeholder 2">
            <a:extLst>
              <a:ext uri="{FF2B5EF4-FFF2-40B4-BE49-F238E27FC236}">
                <a16:creationId xmlns:a16="http://schemas.microsoft.com/office/drawing/2014/main" id="{BA81F244-F2A4-40E9-B52C-2B08F75CE4A8}"/>
              </a:ext>
            </a:extLst>
          </p:cNvPr>
          <p:cNvSpPr>
            <a:spLocks noGrp="1"/>
          </p:cNvSpPr>
          <p:nvPr>
            <p:ph idx="1"/>
          </p:nvPr>
        </p:nvSpPr>
        <p:spPr/>
        <p:txBody>
          <a:bodyPr/>
          <a:lstStyle/>
          <a:p>
            <a:pPr algn="l" rtl="0"/>
            <a:r>
              <a:rPr lang="en-US" dirty="0"/>
              <a:t>The process of comprehending text begins before children can read, when someone reads a picture book to them. They listen to the words, see the pictures in the book, and may start to associate the words on the page with the words they are hearing and the ideas they represent.</a:t>
            </a:r>
          </a:p>
          <a:p>
            <a:pPr algn="l" rtl="0"/>
            <a:r>
              <a:rPr lang="en-US" dirty="0"/>
              <a:t>In order to learn comprehension strategies, students need modeling, practice, and feedback. The key comprehension strategies are described below.</a:t>
            </a:r>
          </a:p>
          <a:p>
            <a:pPr algn="l" rtl="0"/>
            <a:endParaRPr lang="fa-IR" dirty="0"/>
          </a:p>
        </p:txBody>
      </p:sp>
    </p:spTree>
    <p:extLst>
      <p:ext uri="{BB962C8B-B14F-4D97-AF65-F5344CB8AC3E}">
        <p14:creationId xmlns:p14="http://schemas.microsoft.com/office/powerpoint/2010/main" val="2154181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6A892-D6F4-41CA-AA9A-00640DA51E5C}"/>
              </a:ext>
            </a:extLst>
          </p:cNvPr>
          <p:cNvSpPr>
            <a:spLocks noGrp="1"/>
          </p:cNvSpPr>
          <p:nvPr>
            <p:ph type="title"/>
          </p:nvPr>
        </p:nvSpPr>
        <p:spPr/>
        <p:txBody>
          <a:bodyPr/>
          <a:lstStyle/>
          <a:p>
            <a:r>
              <a:rPr lang="en-US" b="1" dirty="0"/>
              <a:t>Using Prior Knowledge/Previewing</a:t>
            </a:r>
            <a:br>
              <a:rPr lang="en-US" b="1" dirty="0"/>
            </a:br>
            <a:endParaRPr lang="fa-IR" dirty="0"/>
          </a:p>
        </p:txBody>
      </p:sp>
      <p:sp>
        <p:nvSpPr>
          <p:cNvPr id="3" name="Content Placeholder 2">
            <a:extLst>
              <a:ext uri="{FF2B5EF4-FFF2-40B4-BE49-F238E27FC236}">
                <a16:creationId xmlns:a16="http://schemas.microsoft.com/office/drawing/2014/main" id="{70680B56-0C8C-4312-8E3C-CB0BD383F668}"/>
              </a:ext>
            </a:extLst>
          </p:cNvPr>
          <p:cNvSpPr>
            <a:spLocks noGrp="1"/>
          </p:cNvSpPr>
          <p:nvPr>
            <p:ph idx="1"/>
          </p:nvPr>
        </p:nvSpPr>
        <p:spPr/>
        <p:txBody>
          <a:bodyPr/>
          <a:lstStyle/>
          <a:p>
            <a:pPr algn="l" rtl="0"/>
            <a:r>
              <a:rPr lang="en-US" dirty="0"/>
              <a:t>When students preview text, they tap into what they already know that will help them to understand the text they are about to read. This provides a framework for any new information they read.</a:t>
            </a:r>
            <a:endParaRPr lang="fa-IR" dirty="0"/>
          </a:p>
        </p:txBody>
      </p:sp>
    </p:spTree>
    <p:extLst>
      <p:ext uri="{BB962C8B-B14F-4D97-AF65-F5344CB8AC3E}">
        <p14:creationId xmlns:p14="http://schemas.microsoft.com/office/powerpoint/2010/main" val="2082347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13BC5-C3CE-42F0-8E09-D1BC6AB53003}"/>
              </a:ext>
            </a:extLst>
          </p:cNvPr>
          <p:cNvSpPr>
            <a:spLocks noGrp="1"/>
          </p:cNvSpPr>
          <p:nvPr>
            <p:ph type="title"/>
          </p:nvPr>
        </p:nvSpPr>
        <p:spPr/>
        <p:txBody>
          <a:bodyPr/>
          <a:lstStyle/>
          <a:p>
            <a:r>
              <a:rPr lang="en-US" b="1" dirty="0"/>
              <a:t>Predicting</a:t>
            </a:r>
            <a:br>
              <a:rPr lang="en-US" b="1" dirty="0"/>
            </a:br>
            <a:endParaRPr lang="fa-IR" dirty="0"/>
          </a:p>
        </p:txBody>
      </p:sp>
      <p:sp>
        <p:nvSpPr>
          <p:cNvPr id="3" name="Content Placeholder 2">
            <a:extLst>
              <a:ext uri="{FF2B5EF4-FFF2-40B4-BE49-F238E27FC236}">
                <a16:creationId xmlns:a16="http://schemas.microsoft.com/office/drawing/2014/main" id="{AC692A18-8648-4A44-8FBD-A1D99788CAEF}"/>
              </a:ext>
            </a:extLst>
          </p:cNvPr>
          <p:cNvSpPr>
            <a:spLocks noGrp="1"/>
          </p:cNvSpPr>
          <p:nvPr>
            <p:ph idx="1"/>
          </p:nvPr>
        </p:nvSpPr>
        <p:spPr/>
        <p:txBody>
          <a:bodyPr/>
          <a:lstStyle/>
          <a:p>
            <a:pPr algn="l" rtl="0"/>
            <a:r>
              <a:rPr lang="en-US" dirty="0"/>
              <a:t>When students make predictions about the text they are about to read, it sets up expectations based on their prior knowledge about similar topics. As they read, they may mentally revise their prediction as they gain more information.</a:t>
            </a:r>
            <a:endParaRPr lang="fa-IR" dirty="0"/>
          </a:p>
        </p:txBody>
      </p:sp>
    </p:spTree>
    <p:extLst>
      <p:ext uri="{BB962C8B-B14F-4D97-AF65-F5344CB8AC3E}">
        <p14:creationId xmlns:p14="http://schemas.microsoft.com/office/powerpoint/2010/main" val="408657465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54</TotalTime>
  <Words>3260</Words>
  <Application>Microsoft Office PowerPoint</Application>
  <PresentationFormat>Widescreen</PresentationFormat>
  <Paragraphs>133</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Gill Sans MT</vt:lpstr>
      <vt:lpstr>Gallery</vt:lpstr>
      <vt:lpstr>Reading Comprehension</vt:lpstr>
      <vt:lpstr>What is Reading Comprehension? </vt:lpstr>
      <vt:lpstr>What is Reading Comprehension? </vt:lpstr>
      <vt:lpstr>What is Reading Comprehension? </vt:lpstr>
      <vt:lpstr>What is Reading Comprehension? </vt:lpstr>
      <vt:lpstr>What are Reading Comprehension Strategies? </vt:lpstr>
      <vt:lpstr>General Strategies for Reading Comprehension </vt:lpstr>
      <vt:lpstr>Using Prior Knowledge/Previewing </vt:lpstr>
      <vt:lpstr>Predicting </vt:lpstr>
      <vt:lpstr>Identifying the Main Idea and Summarization </vt:lpstr>
      <vt:lpstr>Questioning </vt:lpstr>
      <vt:lpstr>Visualizing </vt:lpstr>
      <vt:lpstr>Making Inferences: The “Hallmark” of Good Readers</vt:lpstr>
      <vt:lpstr>Making Inferences</vt:lpstr>
      <vt:lpstr>The Structure of Expository Text </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TEST-TAKING STRATEGIES FOR READING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dc:title>
  <dc:creator>user</dc:creator>
  <cp:lastModifiedBy>user</cp:lastModifiedBy>
  <cp:revision>8</cp:revision>
  <dcterms:created xsi:type="dcterms:W3CDTF">2020-03-07T14:37:34Z</dcterms:created>
  <dcterms:modified xsi:type="dcterms:W3CDTF">2020-03-07T15:32:20Z</dcterms:modified>
</cp:coreProperties>
</file>