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5" r:id="rId6"/>
    <p:sldId id="260" r:id="rId7"/>
    <p:sldId id="279" r:id="rId8"/>
    <p:sldId id="261" r:id="rId9"/>
    <p:sldId id="262" r:id="rId10"/>
    <p:sldId id="276" r:id="rId11"/>
    <p:sldId id="263" r:id="rId12"/>
    <p:sldId id="264" r:id="rId13"/>
    <p:sldId id="265" r:id="rId14"/>
    <p:sldId id="266" r:id="rId15"/>
    <p:sldId id="267" r:id="rId16"/>
    <p:sldId id="268" r:id="rId17"/>
    <p:sldId id="277" r:id="rId18"/>
    <p:sldId id="269" r:id="rId19"/>
    <p:sldId id="270" r:id="rId20"/>
    <p:sldId id="271" r:id="rId21"/>
    <p:sldId id="278"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2/29/2020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a:t>
            </a:r>
            <a:endParaRPr lang="fa-IR" dirty="0"/>
          </a:p>
        </p:txBody>
      </p:sp>
      <p:sp>
        <p:nvSpPr>
          <p:cNvPr id="3" name="Subtitle 2"/>
          <p:cNvSpPr>
            <a:spLocks noGrp="1"/>
          </p:cNvSpPr>
          <p:nvPr>
            <p:ph type="subTitle" idx="1"/>
          </p:nvPr>
        </p:nvSpPr>
        <p:spPr/>
        <p:txBody>
          <a:bodyPr/>
          <a:lstStyle/>
          <a:p>
            <a:r>
              <a:rPr lang="en-US" dirty="0" smtClean="0"/>
              <a:t>Paragraph Support</a:t>
            </a:r>
            <a:endParaRPr lang="fa-IR" dirty="0"/>
          </a:p>
        </p:txBody>
      </p:sp>
    </p:spTree>
    <p:extLst>
      <p:ext uri="{BB962C8B-B14F-4D97-AF65-F5344CB8AC3E}">
        <p14:creationId xmlns:p14="http://schemas.microsoft.com/office/powerpoint/2010/main" val="213150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rtl="0"/>
            <a:r>
              <a:rPr lang="en-US" dirty="0" smtClean="0"/>
              <a:t>Another example:</a:t>
            </a:r>
          </a:p>
          <a:p>
            <a:pPr marL="0" indent="0" algn="just" rtl="0">
              <a:buNone/>
            </a:pPr>
            <a:r>
              <a:rPr lang="en-US" dirty="0"/>
              <a:t>	Some of the most interesting words in English are the actual names of the people first involved in the activities conveyed by the meanings of the words. The word </a:t>
            </a:r>
            <a:r>
              <a:rPr lang="en-US" i="1" dirty="0"/>
              <a:t>boycott, </a:t>
            </a:r>
            <a:r>
              <a:rPr lang="en-US" dirty="0"/>
              <a:t>for instance, derives from the case of Sir Charles Boycott (1932-97), a land agent in Ireland who was ostracized by his tenants because he refused to lower the rents. </a:t>
            </a:r>
            <a:r>
              <a:rPr lang="en-US" dirty="0" err="1"/>
              <a:t>Vidkun</a:t>
            </a:r>
            <a:r>
              <a:rPr lang="en-US" dirty="0"/>
              <a:t> Quisling’s name quickly became an infamous addition to the English language during world war II. He was a Norwegian politician who betrayed his country to the Nazis, and his name, quisling, is now synonymous with “traitor.” Perhaps a more common example, at least among young people around the world, is Levi’s. These popular blue jeans are named after Levi Strauss, the man who first manufactured them in San Francisco in 1850. Perhaps most omnipresent of all is the </a:t>
            </a:r>
            <a:r>
              <a:rPr lang="en-US" i="1" dirty="0"/>
              <a:t>sandwich, </a:t>
            </a:r>
            <a:r>
              <a:rPr lang="en-US" dirty="0"/>
              <a:t>named after the Fourth Earl of Sandwich (1718-92), who created this quick portable meal so that he would not have to leave the gambling table to eat. Other words in this unique category include </a:t>
            </a:r>
            <a:r>
              <a:rPr lang="en-US" i="1" dirty="0"/>
              <a:t>lynch, watt, davenport, and zeppelin.   </a:t>
            </a:r>
            <a:endParaRPr lang="fa-IR" i="1" dirty="0"/>
          </a:p>
          <a:p>
            <a:pPr marL="0" indent="0" algn="just" rtl="0">
              <a:buNone/>
            </a:pPr>
            <a:endParaRPr lang="fa-IR" i="1" dirty="0"/>
          </a:p>
        </p:txBody>
      </p:sp>
      <p:sp>
        <p:nvSpPr>
          <p:cNvPr id="3" name="Title 2"/>
          <p:cNvSpPr>
            <a:spLocks noGrp="1"/>
          </p:cNvSpPr>
          <p:nvPr>
            <p:ph type="title"/>
          </p:nvPr>
        </p:nvSpPr>
        <p:spPr/>
        <p:txBody>
          <a:bodyPr/>
          <a:lstStyle/>
          <a:p>
            <a:pPr algn="l"/>
            <a:r>
              <a:rPr lang="en-US" sz="3200" dirty="0"/>
              <a:t>Techniques of support: Example</a:t>
            </a:r>
            <a:endParaRPr lang="fa-IR" sz="3200" dirty="0"/>
          </a:p>
        </p:txBody>
      </p:sp>
    </p:spTree>
    <p:extLst>
      <p:ext uri="{BB962C8B-B14F-4D97-AF65-F5344CB8AC3E}">
        <p14:creationId xmlns:p14="http://schemas.microsoft.com/office/powerpoint/2010/main" val="152176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0"/>
            <a:r>
              <a:rPr lang="en-US" dirty="0" smtClean="0"/>
              <a:t>There are a number of relatively fixed and easy-to-learn patterns which can be used when it comes to supporting ideas with examples.</a:t>
            </a:r>
          </a:p>
          <a:p>
            <a:pPr algn="just" rtl="0"/>
            <a:endParaRPr lang="en-US" dirty="0"/>
          </a:p>
          <a:p>
            <a:pPr algn="just" rtl="0"/>
            <a:r>
              <a:rPr lang="en-US" dirty="0" smtClean="0"/>
              <a:t>Some of these patterns are introduced in the following slides.</a:t>
            </a:r>
            <a:endParaRPr lang="fa-IR" dirty="0"/>
          </a:p>
        </p:txBody>
      </p:sp>
      <p:sp>
        <p:nvSpPr>
          <p:cNvPr id="3" name="Title 2"/>
          <p:cNvSpPr>
            <a:spLocks noGrp="1"/>
          </p:cNvSpPr>
          <p:nvPr>
            <p:ph type="title"/>
          </p:nvPr>
        </p:nvSpPr>
        <p:spPr/>
        <p:txBody>
          <a:bodyPr/>
          <a:lstStyle/>
          <a:p>
            <a:pPr algn="l" rtl="0"/>
            <a:r>
              <a:rPr lang="en-US" sz="3200" dirty="0" smtClean="0"/>
              <a:t>Structure of exemplification:</a:t>
            </a:r>
            <a:endParaRPr lang="fa-IR" sz="3200" dirty="0"/>
          </a:p>
        </p:txBody>
      </p:sp>
    </p:spTree>
    <p:extLst>
      <p:ext uri="{BB962C8B-B14F-4D97-AF65-F5344CB8AC3E}">
        <p14:creationId xmlns:p14="http://schemas.microsoft.com/office/powerpoint/2010/main" val="769703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smtClean="0"/>
              <a:t>Pattern 1: </a:t>
            </a:r>
            <a:r>
              <a:rPr lang="en-US" dirty="0" smtClean="0">
                <a:solidFill>
                  <a:srgbClr val="FF0000"/>
                </a:solidFill>
              </a:rPr>
              <a:t>Nouns</a:t>
            </a:r>
            <a:r>
              <a:rPr lang="en-US" dirty="0" smtClean="0"/>
              <a:t> and </a:t>
            </a:r>
            <a:r>
              <a:rPr lang="en-US" dirty="0" smtClean="0">
                <a:solidFill>
                  <a:srgbClr val="FF0000"/>
                </a:solidFill>
              </a:rPr>
              <a:t>verb signals </a:t>
            </a:r>
            <a:r>
              <a:rPr lang="en-US" dirty="0" smtClean="0"/>
              <a:t>showing examples</a:t>
            </a:r>
          </a:p>
          <a:p>
            <a:pPr marL="0" indent="0" algn="l" rtl="0">
              <a:buNone/>
            </a:pPr>
            <a:endParaRPr lang="en-US" dirty="0" smtClean="0"/>
          </a:p>
          <a:p>
            <a:pPr marL="868680" lvl="1" indent="-457200" algn="just" rtl="0">
              <a:buFont typeface="+mj-lt"/>
              <a:buAutoNum type="alphaUcPeriod"/>
            </a:pPr>
            <a:r>
              <a:rPr lang="en-US" dirty="0" smtClean="0"/>
              <a:t>Some words in English represent people’s names. A good </a:t>
            </a:r>
            <a:r>
              <a:rPr lang="en-US" b="1" dirty="0" smtClean="0">
                <a:solidFill>
                  <a:srgbClr val="0070C0"/>
                </a:solidFill>
              </a:rPr>
              <a:t>example/illustration</a:t>
            </a:r>
            <a:r>
              <a:rPr lang="en-US" dirty="0" smtClean="0">
                <a:solidFill>
                  <a:srgbClr val="0070C0"/>
                </a:solidFill>
              </a:rPr>
              <a:t> </a:t>
            </a:r>
            <a:r>
              <a:rPr lang="en-US" dirty="0" smtClean="0">
                <a:solidFill>
                  <a:schemeClr val="tx1"/>
                </a:solidFill>
              </a:rPr>
              <a:t>of this is the word </a:t>
            </a:r>
            <a:r>
              <a:rPr lang="en-US" i="1" dirty="0" smtClean="0">
                <a:solidFill>
                  <a:schemeClr val="tx1"/>
                </a:solidFill>
              </a:rPr>
              <a:t>boycott</a:t>
            </a:r>
            <a:r>
              <a:rPr lang="en-US" dirty="0" smtClean="0">
                <a:solidFill>
                  <a:schemeClr val="tx1"/>
                </a:solidFill>
              </a:rPr>
              <a:t>.</a:t>
            </a:r>
          </a:p>
          <a:p>
            <a:pPr marL="868680" lvl="1" indent="-457200" algn="just" rtl="0">
              <a:buFont typeface="+mj-lt"/>
              <a:buAutoNum type="alphaUcPeriod"/>
            </a:pPr>
            <a:r>
              <a:rPr lang="en-US" dirty="0" smtClean="0">
                <a:solidFill>
                  <a:schemeClr val="tx1"/>
                </a:solidFill>
              </a:rPr>
              <a:t>Some words in English represent people’s names. This can be </a:t>
            </a:r>
            <a:r>
              <a:rPr lang="en-US" b="1" dirty="0" smtClean="0">
                <a:solidFill>
                  <a:srgbClr val="0070C0"/>
                </a:solidFill>
              </a:rPr>
              <a:t>illustrated/exemplified</a:t>
            </a:r>
            <a:r>
              <a:rPr lang="en-US" dirty="0" smtClean="0">
                <a:solidFill>
                  <a:schemeClr val="tx1"/>
                </a:solidFill>
              </a:rPr>
              <a:t> by the word </a:t>
            </a:r>
            <a:r>
              <a:rPr lang="en-US" i="1" dirty="0" smtClean="0">
                <a:solidFill>
                  <a:schemeClr val="tx1"/>
                </a:solidFill>
              </a:rPr>
              <a:t>boycott.</a:t>
            </a:r>
          </a:p>
          <a:p>
            <a:pPr marL="868680" lvl="1" indent="-457200" algn="just" rtl="0">
              <a:buFont typeface="+mj-lt"/>
              <a:buAutoNum type="alphaUcPeriod"/>
            </a:pPr>
            <a:r>
              <a:rPr lang="en-US" dirty="0" smtClean="0">
                <a:solidFill>
                  <a:schemeClr val="tx1"/>
                </a:solidFill>
              </a:rPr>
              <a:t>Other words in the category </a:t>
            </a:r>
            <a:r>
              <a:rPr lang="en-US" b="1" dirty="0" smtClean="0">
                <a:solidFill>
                  <a:srgbClr val="0070C0"/>
                </a:solidFill>
              </a:rPr>
              <a:t>include</a:t>
            </a:r>
            <a:r>
              <a:rPr lang="en-US" dirty="0" smtClean="0">
                <a:solidFill>
                  <a:schemeClr val="tx1"/>
                </a:solidFill>
              </a:rPr>
              <a:t> </a:t>
            </a:r>
            <a:r>
              <a:rPr lang="en-US" i="1" dirty="0" smtClean="0">
                <a:solidFill>
                  <a:schemeClr val="tx1"/>
                </a:solidFill>
              </a:rPr>
              <a:t>lynch</a:t>
            </a:r>
            <a:r>
              <a:rPr lang="en-US" dirty="0" smtClean="0">
                <a:solidFill>
                  <a:schemeClr val="tx1"/>
                </a:solidFill>
              </a:rPr>
              <a:t> and </a:t>
            </a:r>
            <a:r>
              <a:rPr lang="en-US" i="1" dirty="0" smtClean="0">
                <a:solidFill>
                  <a:schemeClr val="tx1"/>
                </a:solidFill>
              </a:rPr>
              <a:t>boycott</a:t>
            </a:r>
            <a:r>
              <a:rPr lang="en-US" dirty="0" smtClean="0">
                <a:solidFill>
                  <a:schemeClr val="tx1"/>
                </a:solidFill>
              </a:rPr>
              <a:t>.</a:t>
            </a:r>
          </a:p>
        </p:txBody>
      </p:sp>
      <p:sp>
        <p:nvSpPr>
          <p:cNvPr id="3" name="Title 2"/>
          <p:cNvSpPr>
            <a:spLocks noGrp="1"/>
          </p:cNvSpPr>
          <p:nvPr>
            <p:ph type="title"/>
          </p:nvPr>
        </p:nvSpPr>
        <p:spPr/>
        <p:txBody>
          <a:bodyPr/>
          <a:lstStyle/>
          <a:p>
            <a:pPr algn="l" rtl="0"/>
            <a:r>
              <a:rPr lang="en-US" sz="3200" dirty="0" smtClean="0"/>
              <a:t>Structure of exemplification:</a:t>
            </a:r>
            <a:endParaRPr lang="fa-IR" sz="3200" dirty="0"/>
          </a:p>
        </p:txBody>
      </p:sp>
    </p:spTree>
    <p:extLst>
      <p:ext uri="{BB962C8B-B14F-4D97-AF65-F5344CB8AC3E}">
        <p14:creationId xmlns:p14="http://schemas.microsoft.com/office/powerpoint/2010/main" val="3642394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0"/>
            <a:r>
              <a:rPr lang="en-US" dirty="0" smtClean="0"/>
              <a:t>Pattern 2: </a:t>
            </a:r>
            <a:r>
              <a:rPr lang="en-US" dirty="0" smtClean="0">
                <a:solidFill>
                  <a:srgbClr val="FF0000"/>
                </a:solidFill>
              </a:rPr>
              <a:t>Sentence connectors </a:t>
            </a:r>
            <a:r>
              <a:rPr lang="en-US" dirty="0" smtClean="0"/>
              <a:t>used to show example</a:t>
            </a:r>
          </a:p>
          <a:p>
            <a:pPr algn="just" rtl="0"/>
            <a:endParaRPr lang="en-US" dirty="0" smtClean="0"/>
          </a:p>
          <a:p>
            <a:pPr marL="868680" lvl="1" indent="-457200" algn="just" rtl="0">
              <a:buFont typeface="+mj-lt"/>
              <a:buAutoNum type="alphaUcPeriod"/>
            </a:pPr>
            <a:r>
              <a:rPr lang="en-US" dirty="0" smtClean="0"/>
              <a:t>Some English words represent proper names. </a:t>
            </a:r>
            <a:r>
              <a:rPr lang="en-US" b="1" dirty="0" smtClean="0">
                <a:solidFill>
                  <a:srgbClr val="0070C0"/>
                </a:solidFill>
              </a:rPr>
              <a:t>For example/for instance</a:t>
            </a:r>
            <a:r>
              <a:rPr lang="en-US" dirty="0" smtClean="0"/>
              <a:t>, the word </a:t>
            </a:r>
            <a:r>
              <a:rPr lang="en-US" i="1" dirty="0" smtClean="0"/>
              <a:t>sandwich</a:t>
            </a:r>
            <a:r>
              <a:rPr lang="en-US" dirty="0" smtClean="0"/>
              <a:t> originated with  </a:t>
            </a:r>
            <a:r>
              <a:rPr lang="en-US" i="1" dirty="0" smtClean="0"/>
              <a:t>Lord Sandwich</a:t>
            </a:r>
            <a:r>
              <a:rPr lang="en-US" dirty="0" smtClean="0"/>
              <a:t>.</a:t>
            </a:r>
          </a:p>
          <a:p>
            <a:pPr marL="868680" lvl="1" indent="-457200" algn="just" rtl="0">
              <a:buFont typeface="+mj-lt"/>
              <a:buAutoNum type="alphaUcPeriod"/>
            </a:pPr>
            <a:r>
              <a:rPr lang="en-US" dirty="0" smtClean="0"/>
              <a:t>Some English words represent proper names. The word </a:t>
            </a:r>
            <a:r>
              <a:rPr lang="en-US" i="1" dirty="0" smtClean="0"/>
              <a:t>sandwich</a:t>
            </a:r>
            <a:r>
              <a:rPr lang="en-US" dirty="0" smtClean="0"/>
              <a:t>, </a:t>
            </a:r>
            <a:r>
              <a:rPr lang="en-US" b="1" dirty="0" smtClean="0">
                <a:solidFill>
                  <a:srgbClr val="0070C0"/>
                </a:solidFill>
              </a:rPr>
              <a:t>for example/for instance</a:t>
            </a:r>
            <a:r>
              <a:rPr lang="en-US" dirty="0" smtClean="0"/>
              <a:t>, originated with </a:t>
            </a:r>
            <a:r>
              <a:rPr lang="en-US" i="1" dirty="0" smtClean="0"/>
              <a:t>Lord Sandwich</a:t>
            </a:r>
            <a:r>
              <a:rPr lang="en-US" dirty="0" smtClean="0"/>
              <a:t>.</a:t>
            </a:r>
            <a:endParaRPr lang="en-US" dirty="0"/>
          </a:p>
          <a:p>
            <a:pPr marL="868680" lvl="1" indent="-457200" algn="just" rtl="0">
              <a:buFont typeface="+mj-lt"/>
              <a:buAutoNum type="alphaUcPeriod"/>
            </a:pPr>
            <a:endParaRPr lang="fa-IR" dirty="0"/>
          </a:p>
        </p:txBody>
      </p:sp>
      <p:sp>
        <p:nvSpPr>
          <p:cNvPr id="3" name="Title 2"/>
          <p:cNvSpPr>
            <a:spLocks noGrp="1"/>
          </p:cNvSpPr>
          <p:nvPr>
            <p:ph type="title"/>
          </p:nvPr>
        </p:nvSpPr>
        <p:spPr/>
        <p:txBody>
          <a:bodyPr/>
          <a:lstStyle/>
          <a:p>
            <a:pPr algn="l" rtl="0"/>
            <a:r>
              <a:rPr lang="en-US" sz="3200" dirty="0"/>
              <a:t>Structure of exemplification:</a:t>
            </a:r>
            <a:endParaRPr lang="fa-IR" sz="3200" dirty="0"/>
          </a:p>
        </p:txBody>
      </p:sp>
    </p:spTree>
    <p:extLst>
      <p:ext uri="{BB962C8B-B14F-4D97-AF65-F5344CB8AC3E}">
        <p14:creationId xmlns:p14="http://schemas.microsoft.com/office/powerpoint/2010/main" val="3191333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Pattern 3: </a:t>
            </a:r>
            <a:r>
              <a:rPr lang="en-US" dirty="0" smtClean="0">
                <a:solidFill>
                  <a:srgbClr val="FF0000"/>
                </a:solidFill>
              </a:rPr>
              <a:t>Phrase signals </a:t>
            </a:r>
            <a:r>
              <a:rPr lang="en-US" dirty="0" smtClean="0"/>
              <a:t>used to show examples</a:t>
            </a:r>
          </a:p>
          <a:p>
            <a:pPr marL="0" indent="0" algn="l" rtl="0">
              <a:buNone/>
            </a:pPr>
            <a:endParaRPr lang="en-US" dirty="0"/>
          </a:p>
          <a:p>
            <a:pPr marL="868680" lvl="1" indent="-457200" algn="just" rtl="0">
              <a:buFont typeface="+mj-lt"/>
              <a:buAutoNum type="alphaUcPeriod"/>
            </a:pPr>
            <a:r>
              <a:rPr lang="en-US" dirty="0" smtClean="0"/>
              <a:t>Words </a:t>
            </a:r>
            <a:r>
              <a:rPr lang="en-US" b="1" dirty="0" smtClean="0">
                <a:solidFill>
                  <a:srgbClr val="0070C0"/>
                </a:solidFill>
              </a:rPr>
              <a:t>like/such as</a:t>
            </a:r>
            <a:r>
              <a:rPr lang="en-US" dirty="0" smtClean="0"/>
              <a:t> </a:t>
            </a:r>
            <a:r>
              <a:rPr lang="en-US" i="1" dirty="0" smtClean="0"/>
              <a:t>lynch</a:t>
            </a:r>
            <a:r>
              <a:rPr lang="en-US" dirty="0" smtClean="0"/>
              <a:t> and </a:t>
            </a:r>
            <a:r>
              <a:rPr lang="en-US" i="1" dirty="0" smtClean="0"/>
              <a:t>quisling</a:t>
            </a:r>
            <a:r>
              <a:rPr lang="en-US" dirty="0" smtClean="0"/>
              <a:t> represent proper names.</a:t>
            </a:r>
          </a:p>
          <a:p>
            <a:pPr marL="868680" lvl="1" indent="-457200" algn="just" rtl="0">
              <a:buFont typeface="+mj-lt"/>
              <a:buAutoNum type="alphaUcPeriod"/>
            </a:pPr>
            <a:endParaRPr lang="en-US" dirty="0"/>
          </a:p>
          <a:p>
            <a:pPr marL="868680" lvl="1" indent="-457200" algn="just" rtl="0">
              <a:buFont typeface="+mj-lt"/>
              <a:buAutoNum type="alphaUcPeriod"/>
            </a:pPr>
            <a:r>
              <a:rPr lang="en-US" b="1" dirty="0" smtClean="0">
                <a:solidFill>
                  <a:srgbClr val="0070C0"/>
                </a:solidFill>
              </a:rPr>
              <a:t>Such</a:t>
            </a:r>
            <a:r>
              <a:rPr lang="en-US" dirty="0" smtClean="0"/>
              <a:t> words </a:t>
            </a:r>
            <a:r>
              <a:rPr lang="en-US" b="1" dirty="0" smtClean="0">
                <a:solidFill>
                  <a:srgbClr val="0070C0"/>
                </a:solidFill>
              </a:rPr>
              <a:t>as</a:t>
            </a:r>
            <a:r>
              <a:rPr lang="en-US" dirty="0" smtClean="0"/>
              <a:t> </a:t>
            </a:r>
            <a:r>
              <a:rPr lang="en-US" i="1" dirty="0" smtClean="0"/>
              <a:t>lynch</a:t>
            </a:r>
            <a:r>
              <a:rPr lang="en-US" dirty="0" smtClean="0"/>
              <a:t> and </a:t>
            </a:r>
            <a:r>
              <a:rPr lang="en-US" i="1" dirty="0" smtClean="0"/>
              <a:t>quisling</a:t>
            </a:r>
            <a:r>
              <a:rPr lang="en-US" dirty="0" smtClean="0"/>
              <a:t> represent proper names.</a:t>
            </a:r>
          </a:p>
          <a:p>
            <a:pPr marL="868680" lvl="1" indent="-457200" algn="just" rtl="0">
              <a:buFont typeface="+mj-lt"/>
              <a:buAutoNum type="alphaUcPeriod"/>
            </a:pPr>
            <a:endParaRPr lang="en-US" dirty="0"/>
          </a:p>
          <a:p>
            <a:pPr marL="868680" lvl="1" indent="-457200" algn="just" rtl="0">
              <a:buFont typeface="+mj-lt"/>
              <a:buAutoNum type="alphaUcPeriod"/>
            </a:pPr>
            <a:r>
              <a:rPr lang="en-US" dirty="0" smtClean="0"/>
              <a:t>Some words represent proper names. </a:t>
            </a:r>
            <a:r>
              <a:rPr lang="en-US" i="1" dirty="0" smtClean="0"/>
              <a:t>Lynch</a:t>
            </a:r>
            <a:r>
              <a:rPr lang="en-US" dirty="0" smtClean="0"/>
              <a:t> is </a:t>
            </a:r>
            <a:r>
              <a:rPr lang="en-US" b="1" dirty="0" smtClean="0">
                <a:solidFill>
                  <a:srgbClr val="0070C0"/>
                </a:solidFill>
              </a:rPr>
              <a:t>such a</a:t>
            </a:r>
            <a:r>
              <a:rPr lang="en-US" dirty="0" smtClean="0"/>
              <a:t> word. Or … </a:t>
            </a:r>
            <a:r>
              <a:rPr lang="en-US" i="1" dirty="0" smtClean="0"/>
              <a:t>lynch</a:t>
            </a:r>
            <a:r>
              <a:rPr lang="en-US" dirty="0" smtClean="0"/>
              <a:t> and </a:t>
            </a:r>
            <a:r>
              <a:rPr lang="en-US" i="1" dirty="0" smtClean="0"/>
              <a:t>quisling</a:t>
            </a:r>
            <a:r>
              <a:rPr lang="en-US" dirty="0" smtClean="0"/>
              <a:t> are </a:t>
            </a:r>
            <a:r>
              <a:rPr lang="en-US" dirty="0" smtClean="0">
                <a:solidFill>
                  <a:srgbClr val="0070C0"/>
                </a:solidFill>
              </a:rPr>
              <a:t>such</a:t>
            </a:r>
            <a:r>
              <a:rPr lang="en-US" dirty="0" smtClean="0"/>
              <a:t> words.</a:t>
            </a:r>
            <a:endParaRPr lang="fa-IR" dirty="0"/>
          </a:p>
        </p:txBody>
      </p:sp>
      <p:sp>
        <p:nvSpPr>
          <p:cNvPr id="3" name="Title 2"/>
          <p:cNvSpPr>
            <a:spLocks noGrp="1"/>
          </p:cNvSpPr>
          <p:nvPr>
            <p:ph type="title"/>
          </p:nvPr>
        </p:nvSpPr>
        <p:spPr/>
        <p:txBody>
          <a:bodyPr/>
          <a:lstStyle/>
          <a:p>
            <a:pPr algn="l" rtl="0"/>
            <a:r>
              <a:rPr lang="en-US" sz="3200" dirty="0"/>
              <a:t>Structure of exemplification:</a:t>
            </a:r>
            <a:endParaRPr lang="fa-IR" sz="3200" dirty="0"/>
          </a:p>
        </p:txBody>
      </p:sp>
    </p:spTree>
    <p:extLst>
      <p:ext uri="{BB962C8B-B14F-4D97-AF65-F5344CB8AC3E}">
        <p14:creationId xmlns:p14="http://schemas.microsoft.com/office/powerpoint/2010/main" val="124915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0"/>
            <a:r>
              <a:rPr lang="en-US" sz="2800" dirty="0" smtClean="0"/>
              <a:t>By telling the reader a brief story of an actual incident that supports the general statement, you strengthen and support the topic sentence. </a:t>
            </a:r>
            <a:endParaRPr lang="fa-IR" sz="2800" dirty="0"/>
          </a:p>
        </p:txBody>
      </p:sp>
      <p:sp>
        <p:nvSpPr>
          <p:cNvPr id="3" name="Title 2"/>
          <p:cNvSpPr>
            <a:spLocks noGrp="1"/>
          </p:cNvSpPr>
          <p:nvPr>
            <p:ph type="title"/>
          </p:nvPr>
        </p:nvSpPr>
        <p:spPr/>
        <p:txBody>
          <a:bodyPr/>
          <a:lstStyle/>
          <a:p>
            <a:pPr algn="l" rtl="0"/>
            <a:r>
              <a:rPr lang="en-US" sz="3200" dirty="0"/>
              <a:t>Techniques of support</a:t>
            </a:r>
            <a:r>
              <a:rPr lang="en-US" sz="3200" dirty="0" smtClean="0"/>
              <a:t>: Anecdotes</a:t>
            </a:r>
            <a:endParaRPr lang="fa-IR" sz="3200" dirty="0"/>
          </a:p>
        </p:txBody>
      </p:sp>
    </p:spTree>
    <p:extLst>
      <p:ext uri="{BB962C8B-B14F-4D97-AF65-F5344CB8AC3E}">
        <p14:creationId xmlns:p14="http://schemas.microsoft.com/office/powerpoint/2010/main" val="3775676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rtl="0">
              <a:buNone/>
            </a:pPr>
            <a:r>
              <a:rPr lang="en-US" dirty="0" smtClean="0"/>
              <a:t>	</a:t>
            </a:r>
            <a:r>
              <a:rPr lang="en-US" sz="2200" dirty="0" smtClean="0"/>
              <a:t>why don’t I like plays? When I was only 12 years old, there was a play shown about the Algerian revolution during French colonialism. That was a time in my country’s history when the French stayed in Algeria for 130 years. the play was written about a true story and was written by a French reporter who lived with the French army in Algeria. The play was about what the French did with the Algerian people until the liberation. In the middle of the play, we saw two French soldiers coming out of a tavern. They went into the street, really drunk. Suddenly they met an Algerian woman who was pregnant. One of them said, “I bet she has a baby boy.” the other said, “No, I swear it is a girl.” Then, after an argument, they bet some francs and followed the woman. They caught her, and one of them took a dagger and pushed it into her belly. How cruel it was! I really could not stand the sight, and went out of the theatre, swearing not to see any more plays in my life. </a:t>
            </a:r>
            <a:endParaRPr lang="fa-IR" sz="2200" dirty="0"/>
          </a:p>
        </p:txBody>
      </p:sp>
      <p:sp>
        <p:nvSpPr>
          <p:cNvPr id="3" name="Title 2"/>
          <p:cNvSpPr>
            <a:spLocks noGrp="1"/>
          </p:cNvSpPr>
          <p:nvPr>
            <p:ph type="title"/>
          </p:nvPr>
        </p:nvSpPr>
        <p:spPr/>
        <p:txBody>
          <a:bodyPr/>
          <a:lstStyle/>
          <a:p>
            <a:pPr algn="l" rtl="0"/>
            <a:r>
              <a:rPr lang="en-US" sz="3200" dirty="0"/>
              <a:t>Techniques of support: </a:t>
            </a:r>
            <a:r>
              <a:rPr lang="en-US" sz="3200" dirty="0" smtClean="0"/>
              <a:t>An example for anecdotes</a:t>
            </a:r>
            <a:endParaRPr lang="fa-IR" sz="3200" dirty="0"/>
          </a:p>
        </p:txBody>
      </p:sp>
    </p:spTree>
    <p:extLst>
      <p:ext uri="{BB962C8B-B14F-4D97-AF65-F5344CB8AC3E}">
        <p14:creationId xmlns:p14="http://schemas.microsoft.com/office/powerpoint/2010/main" val="3305557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rtl="0">
              <a:buNone/>
            </a:pPr>
            <a:r>
              <a:rPr lang="en-US" dirty="0" smtClean="0"/>
              <a:t>	</a:t>
            </a:r>
            <a:r>
              <a:rPr lang="en-US" sz="2200" dirty="0" smtClean="0"/>
              <a:t>A film director’s style is usually personal and recognizable, but every rule has its exception. Not long ago I was in a theatre watching Roman Polanski’s </a:t>
            </a:r>
            <a:r>
              <a:rPr lang="en-US" sz="2200" i="1" dirty="0" smtClean="0"/>
              <a:t>Macbeth</a:t>
            </a:r>
            <a:r>
              <a:rPr lang="en-US" sz="2200" dirty="0" smtClean="0"/>
              <a:t>. Suddenly the action slowed considerably. A frightening red circle began moving outward from the center of the screen, engulfing first the actors and finally the entire scene. I was sitting on the edge of my seat, waiting for the next horror, which never came. It was not Polanski’s terrifying style after all, but a fire in the film projector.   </a:t>
            </a:r>
            <a:endParaRPr lang="fa-IR" sz="2200" dirty="0"/>
          </a:p>
        </p:txBody>
      </p:sp>
      <p:sp>
        <p:nvSpPr>
          <p:cNvPr id="3" name="Title 2"/>
          <p:cNvSpPr>
            <a:spLocks noGrp="1"/>
          </p:cNvSpPr>
          <p:nvPr>
            <p:ph type="title"/>
          </p:nvPr>
        </p:nvSpPr>
        <p:spPr/>
        <p:txBody>
          <a:bodyPr/>
          <a:lstStyle/>
          <a:p>
            <a:pPr algn="l" rtl="0"/>
            <a:r>
              <a:rPr lang="en-US" sz="3200" dirty="0"/>
              <a:t>Techniques of support: </a:t>
            </a:r>
            <a:r>
              <a:rPr lang="en-US" sz="3200" dirty="0" smtClean="0"/>
              <a:t>Another </a:t>
            </a:r>
            <a:r>
              <a:rPr lang="en-US" sz="3200" dirty="0"/>
              <a:t>example for anecdotes</a:t>
            </a:r>
            <a:endParaRPr lang="fa-IR" sz="3200" dirty="0"/>
          </a:p>
        </p:txBody>
      </p:sp>
    </p:spTree>
    <p:extLst>
      <p:ext uri="{BB962C8B-B14F-4D97-AF65-F5344CB8AC3E}">
        <p14:creationId xmlns:p14="http://schemas.microsoft.com/office/powerpoint/2010/main" val="3069546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rtl="0"/>
            <a:r>
              <a:rPr lang="en-US" dirty="0" smtClean="0"/>
              <a:t>Writers sometimes use facts and statistics to support their ideas.</a:t>
            </a:r>
          </a:p>
          <a:p>
            <a:pPr marL="0" indent="0" algn="just" rtl="0">
              <a:buNone/>
            </a:pPr>
            <a:endParaRPr lang="en-US" dirty="0" smtClean="0"/>
          </a:p>
          <a:p>
            <a:pPr algn="just" rtl="0"/>
            <a:r>
              <a:rPr lang="en-US" dirty="0" smtClean="0"/>
              <a:t>A fact is something which is objectively verifiable.</a:t>
            </a:r>
          </a:p>
          <a:p>
            <a:pPr marL="0" indent="0" algn="just" rtl="0">
              <a:buNone/>
            </a:pPr>
            <a:endParaRPr lang="en-US" dirty="0" smtClean="0"/>
          </a:p>
          <a:p>
            <a:pPr algn="just" rtl="0"/>
            <a:r>
              <a:rPr lang="en-US" dirty="0" smtClean="0"/>
              <a:t>A statistic is a numerical fact which presents significant information about a given subject.</a:t>
            </a:r>
          </a:p>
          <a:p>
            <a:pPr marL="0" indent="0" algn="just" rtl="0">
              <a:buNone/>
            </a:pPr>
            <a:endParaRPr lang="en-US" dirty="0" smtClean="0"/>
          </a:p>
          <a:p>
            <a:pPr algn="just" rtl="0"/>
            <a:r>
              <a:rPr lang="en-US" dirty="0" smtClean="0"/>
              <a:t>Of course, facts and statistics should be accurate and relevant; using an authoritative source for your facts and statistics can make your support more believable to your reader.</a:t>
            </a:r>
            <a:endParaRPr lang="fa-IR" dirty="0"/>
          </a:p>
        </p:txBody>
      </p:sp>
      <p:sp>
        <p:nvSpPr>
          <p:cNvPr id="3" name="Title 2"/>
          <p:cNvSpPr>
            <a:spLocks noGrp="1"/>
          </p:cNvSpPr>
          <p:nvPr>
            <p:ph type="title"/>
          </p:nvPr>
        </p:nvSpPr>
        <p:spPr/>
        <p:txBody>
          <a:bodyPr/>
          <a:lstStyle/>
          <a:p>
            <a:pPr algn="l" rtl="0"/>
            <a:r>
              <a:rPr lang="en-US" sz="3200" dirty="0"/>
              <a:t>Techniques of support</a:t>
            </a:r>
            <a:r>
              <a:rPr lang="en-US" sz="3200" dirty="0" smtClean="0"/>
              <a:t>: Facts and statistics</a:t>
            </a:r>
            <a:endParaRPr lang="fa-IR" sz="3200" dirty="0"/>
          </a:p>
        </p:txBody>
      </p:sp>
    </p:spTree>
    <p:extLst>
      <p:ext uri="{BB962C8B-B14F-4D97-AF65-F5344CB8AC3E}">
        <p14:creationId xmlns:p14="http://schemas.microsoft.com/office/powerpoint/2010/main" val="2964381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122563618"/>
              </p:ext>
            </p:extLst>
          </p:nvPr>
        </p:nvGraphicFramePr>
        <p:xfrm>
          <a:off x="685800" y="2209800"/>
          <a:ext cx="7747002" cy="4297680"/>
        </p:xfrm>
        <a:graphic>
          <a:graphicData uri="http://schemas.openxmlformats.org/drawingml/2006/table">
            <a:tbl>
              <a:tblPr rtl="1" bandRow="1">
                <a:tableStyleId>{5C22544A-7EE6-4342-B048-85BDC9FD1C3A}</a:tableStyleId>
              </a:tblPr>
              <a:tblGrid>
                <a:gridCol w="710812">
                  <a:extLst>
                    <a:ext uri="{9D8B030D-6E8A-4147-A177-3AD203B41FA5}">
                      <a16:colId xmlns:a16="http://schemas.microsoft.com/office/drawing/2014/main" val="20000"/>
                    </a:ext>
                  </a:extLst>
                </a:gridCol>
                <a:gridCol w="878058">
                  <a:extLst>
                    <a:ext uri="{9D8B030D-6E8A-4147-A177-3AD203B41FA5}">
                      <a16:colId xmlns:a16="http://schemas.microsoft.com/office/drawing/2014/main" val="20001"/>
                    </a:ext>
                  </a:extLst>
                </a:gridCol>
                <a:gridCol w="878058">
                  <a:extLst>
                    <a:ext uri="{9D8B030D-6E8A-4147-A177-3AD203B41FA5}">
                      <a16:colId xmlns:a16="http://schemas.microsoft.com/office/drawing/2014/main" val="20002"/>
                    </a:ext>
                  </a:extLst>
                </a:gridCol>
                <a:gridCol w="821788">
                  <a:extLst>
                    <a:ext uri="{9D8B030D-6E8A-4147-A177-3AD203B41FA5}">
                      <a16:colId xmlns:a16="http://schemas.microsoft.com/office/drawing/2014/main" val="20003"/>
                    </a:ext>
                  </a:extLst>
                </a:gridCol>
                <a:gridCol w="765516">
                  <a:extLst>
                    <a:ext uri="{9D8B030D-6E8A-4147-A177-3AD203B41FA5}">
                      <a16:colId xmlns:a16="http://schemas.microsoft.com/office/drawing/2014/main" val="20004"/>
                    </a:ext>
                  </a:extLst>
                </a:gridCol>
                <a:gridCol w="878060">
                  <a:extLst>
                    <a:ext uri="{9D8B030D-6E8A-4147-A177-3AD203B41FA5}">
                      <a16:colId xmlns:a16="http://schemas.microsoft.com/office/drawing/2014/main" val="20005"/>
                    </a:ext>
                  </a:extLst>
                </a:gridCol>
                <a:gridCol w="757310">
                  <a:extLst>
                    <a:ext uri="{9D8B030D-6E8A-4147-A177-3AD203B41FA5}">
                      <a16:colId xmlns:a16="http://schemas.microsoft.com/office/drawing/2014/main" val="20006"/>
                    </a:ext>
                  </a:extLst>
                </a:gridCol>
                <a:gridCol w="878058">
                  <a:extLst>
                    <a:ext uri="{9D8B030D-6E8A-4147-A177-3AD203B41FA5}">
                      <a16:colId xmlns:a16="http://schemas.microsoft.com/office/drawing/2014/main" val="20007"/>
                    </a:ext>
                  </a:extLst>
                </a:gridCol>
                <a:gridCol w="1179342">
                  <a:extLst>
                    <a:ext uri="{9D8B030D-6E8A-4147-A177-3AD203B41FA5}">
                      <a16:colId xmlns:a16="http://schemas.microsoft.com/office/drawing/2014/main" val="20008"/>
                    </a:ext>
                  </a:extLst>
                </a:gridCol>
              </a:tblGrid>
              <a:tr h="370840">
                <a:tc gridSpan="8">
                  <a:txBody>
                    <a:bodyPr/>
                    <a:lstStyle/>
                    <a:p>
                      <a:pPr algn="l" rtl="0"/>
                      <a:r>
                        <a:rPr lang="en-US" sz="1600" dirty="0" smtClean="0"/>
                        <a:t>Percentages of families using the consumer durables from 1972 to 198</a:t>
                      </a:r>
                      <a:r>
                        <a:rPr lang="en-US" sz="1500" dirty="0" smtClean="0"/>
                        <a:t>3</a:t>
                      </a:r>
                      <a:endParaRPr lang="fa-IR" sz="1600" dirty="0"/>
                    </a:p>
                  </a:txBody>
                  <a:tcPr>
                    <a:solidFill>
                      <a:schemeClr val="accent1">
                        <a:alpha val="0"/>
                      </a:schemeClr>
                    </a:solidFill>
                  </a:tcPr>
                </a:tc>
                <a:tc hMerge="1">
                  <a:txBody>
                    <a:bodyPr/>
                    <a:lstStyle/>
                    <a:p>
                      <a:pPr rtl="1"/>
                      <a:endParaRPr lang="fa-IR"/>
                    </a:p>
                  </a:txBody>
                  <a:tcPr>
                    <a:solidFill>
                      <a:schemeClr val="accent1">
                        <a:alpha val="0"/>
                      </a:schemeClr>
                    </a:solidFill>
                  </a:tcPr>
                </a:tc>
                <a:tc hMerge="1">
                  <a:txBody>
                    <a:bodyPr/>
                    <a:lstStyle/>
                    <a:p>
                      <a:pPr rtl="1"/>
                      <a:endParaRPr lang="fa-IR"/>
                    </a:p>
                  </a:txBody>
                  <a:tcPr>
                    <a:solidFill>
                      <a:schemeClr val="accent1">
                        <a:alpha val="0"/>
                      </a:schemeClr>
                    </a:solidFill>
                  </a:tcPr>
                </a:tc>
                <a:tc hMerge="1">
                  <a:txBody>
                    <a:bodyPr/>
                    <a:lstStyle/>
                    <a:p>
                      <a:pPr rtl="1"/>
                      <a:endParaRPr lang="fa-IR"/>
                    </a:p>
                  </a:txBody>
                  <a:tcPr>
                    <a:solidFill>
                      <a:schemeClr val="accent1">
                        <a:alpha val="0"/>
                      </a:schemeClr>
                    </a:solidFill>
                  </a:tcPr>
                </a:tc>
                <a:tc hMerge="1">
                  <a:txBody>
                    <a:bodyPr/>
                    <a:lstStyle/>
                    <a:p>
                      <a:pPr rtl="1"/>
                      <a:endParaRPr lang="fa-IR"/>
                    </a:p>
                  </a:txBody>
                  <a:tcPr>
                    <a:solidFill>
                      <a:schemeClr val="accent1">
                        <a:alpha val="0"/>
                      </a:schemeClr>
                    </a:solidFill>
                  </a:tcPr>
                </a:tc>
                <a:tc hMerge="1">
                  <a:txBody>
                    <a:bodyPr/>
                    <a:lstStyle/>
                    <a:p>
                      <a:pPr rtl="1"/>
                      <a:endParaRPr lang="fa-IR"/>
                    </a:p>
                  </a:txBody>
                  <a:tcPr>
                    <a:solidFill>
                      <a:schemeClr val="accent1">
                        <a:alpha val="0"/>
                      </a:schemeClr>
                    </a:solidFill>
                  </a:tcPr>
                </a:tc>
                <a:tc hMerge="1">
                  <a:txBody>
                    <a:bodyPr/>
                    <a:lstStyle/>
                    <a:p>
                      <a:pPr rtl="1"/>
                      <a:endParaRPr lang="fa-IR" dirty="0"/>
                    </a:p>
                  </a:txBody>
                  <a:tcPr>
                    <a:solidFill>
                      <a:schemeClr val="accent1">
                        <a:alpha val="0"/>
                      </a:schemeClr>
                    </a:solidFill>
                  </a:tcPr>
                </a:tc>
                <a:tc hMerge="1">
                  <a:txBody>
                    <a:bodyPr/>
                    <a:lstStyle/>
                    <a:p>
                      <a:pPr rtl="1"/>
                      <a:endParaRPr lang="fa-IR" dirty="0"/>
                    </a:p>
                  </a:txBody>
                  <a:tcPr>
                    <a:solidFill>
                      <a:schemeClr val="accent1">
                        <a:alpha val="0"/>
                      </a:schemeClr>
                    </a:solidFill>
                  </a:tcPr>
                </a:tc>
                <a:tc>
                  <a:txBody>
                    <a:bodyPr/>
                    <a:lstStyle/>
                    <a:p>
                      <a:pPr algn="l" rtl="0"/>
                      <a:endParaRPr lang="fa-IR" sz="1200" dirty="0"/>
                    </a:p>
                  </a:txBody>
                  <a:tcPr>
                    <a:solidFill>
                      <a:schemeClr val="accent1">
                        <a:alpha val="0"/>
                      </a:schemeClr>
                    </a:solidFill>
                  </a:tcPr>
                </a:tc>
                <a:extLst>
                  <a:ext uri="{0D108BD9-81ED-4DB2-BD59-A6C34878D82A}">
                    <a16:rowId xmlns:a16="http://schemas.microsoft.com/office/drawing/2014/main" val="10000"/>
                  </a:ext>
                </a:extLst>
              </a:tr>
              <a:tr h="370840">
                <a:tc>
                  <a:txBody>
                    <a:bodyPr/>
                    <a:lstStyle/>
                    <a:p>
                      <a:pPr algn="ctr" rtl="0"/>
                      <a:r>
                        <a:rPr lang="en-US" b="1" dirty="0" smtClean="0"/>
                        <a:t>1983</a:t>
                      </a:r>
                      <a:endParaRPr lang="fa-IR" b="1" dirty="0"/>
                    </a:p>
                  </a:txBody>
                  <a:tcPr>
                    <a:solidFill>
                      <a:schemeClr val="accent1">
                        <a:alpha val="0"/>
                      </a:schemeClr>
                    </a:solidFill>
                  </a:tcPr>
                </a:tc>
                <a:tc>
                  <a:txBody>
                    <a:bodyPr/>
                    <a:lstStyle/>
                    <a:p>
                      <a:pPr algn="ctr" rtl="0"/>
                      <a:r>
                        <a:rPr lang="en-US" b="1" dirty="0" smtClean="0"/>
                        <a:t>1982</a:t>
                      </a:r>
                      <a:endParaRPr lang="fa-IR" b="1" dirty="0"/>
                    </a:p>
                  </a:txBody>
                  <a:tcPr>
                    <a:solidFill>
                      <a:schemeClr val="accent1">
                        <a:alpha val="0"/>
                      </a:schemeClr>
                    </a:solidFill>
                  </a:tcPr>
                </a:tc>
                <a:tc>
                  <a:txBody>
                    <a:bodyPr/>
                    <a:lstStyle/>
                    <a:p>
                      <a:pPr algn="ctr" rtl="0"/>
                      <a:r>
                        <a:rPr lang="en-US" b="1" dirty="0" smtClean="0"/>
                        <a:t>1981</a:t>
                      </a:r>
                      <a:endParaRPr lang="fa-IR" b="1" dirty="0"/>
                    </a:p>
                  </a:txBody>
                  <a:tcPr>
                    <a:solidFill>
                      <a:schemeClr val="accent1">
                        <a:alpha val="0"/>
                      </a:schemeClr>
                    </a:solidFill>
                  </a:tcPr>
                </a:tc>
                <a:tc>
                  <a:txBody>
                    <a:bodyPr/>
                    <a:lstStyle/>
                    <a:p>
                      <a:pPr algn="ctr" rtl="0"/>
                      <a:r>
                        <a:rPr lang="en-US" b="1" dirty="0" smtClean="0"/>
                        <a:t>1979</a:t>
                      </a:r>
                      <a:endParaRPr lang="fa-IR" b="1" dirty="0"/>
                    </a:p>
                  </a:txBody>
                  <a:tcPr>
                    <a:solidFill>
                      <a:schemeClr val="accent1">
                        <a:alpha val="0"/>
                      </a:schemeClr>
                    </a:solidFill>
                  </a:tcPr>
                </a:tc>
                <a:tc>
                  <a:txBody>
                    <a:bodyPr/>
                    <a:lstStyle/>
                    <a:p>
                      <a:pPr algn="ctr" rtl="0"/>
                      <a:r>
                        <a:rPr lang="en-US" b="1" dirty="0" smtClean="0"/>
                        <a:t>1978</a:t>
                      </a:r>
                      <a:endParaRPr lang="fa-IR" b="1" dirty="0"/>
                    </a:p>
                  </a:txBody>
                  <a:tcPr>
                    <a:solidFill>
                      <a:schemeClr val="accent1">
                        <a:alpha val="0"/>
                      </a:schemeClr>
                    </a:solidFill>
                  </a:tcPr>
                </a:tc>
                <a:tc>
                  <a:txBody>
                    <a:bodyPr/>
                    <a:lstStyle/>
                    <a:p>
                      <a:pPr algn="ctr" rtl="0"/>
                      <a:r>
                        <a:rPr lang="en-US" b="1" dirty="0" smtClean="0"/>
                        <a:t>1976</a:t>
                      </a:r>
                      <a:endParaRPr lang="fa-IR" b="1" dirty="0"/>
                    </a:p>
                  </a:txBody>
                  <a:tcPr>
                    <a:solidFill>
                      <a:schemeClr val="accent1">
                        <a:alpha val="0"/>
                      </a:schemeClr>
                    </a:solidFill>
                  </a:tcPr>
                </a:tc>
                <a:tc>
                  <a:txBody>
                    <a:bodyPr/>
                    <a:lstStyle/>
                    <a:p>
                      <a:pPr algn="ctr" rtl="0"/>
                      <a:r>
                        <a:rPr lang="en-US" b="1" dirty="0" smtClean="0"/>
                        <a:t>1974</a:t>
                      </a:r>
                      <a:endParaRPr lang="fa-IR" b="1" dirty="0"/>
                    </a:p>
                  </a:txBody>
                  <a:tcPr>
                    <a:solidFill>
                      <a:schemeClr val="accent1">
                        <a:alpha val="0"/>
                      </a:schemeClr>
                    </a:solidFill>
                  </a:tcPr>
                </a:tc>
                <a:tc>
                  <a:txBody>
                    <a:bodyPr/>
                    <a:lstStyle/>
                    <a:p>
                      <a:pPr algn="ctr" rtl="1"/>
                      <a:r>
                        <a:rPr lang="en-US" b="1" dirty="0" smtClean="0"/>
                        <a:t>1972</a:t>
                      </a:r>
                      <a:endParaRPr lang="fa-IR" b="1" dirty="0"/>
                    </a:p>
                  </a:txBody>
                  <a:tcPr>
                    <a:solidFill>
                      <a:schemeClr val="accent1">
                        <a:alpha val="0"/>
                      </a:schemeClr>
                    </a:solidFill>
                  </a:tcPr>
                </a:tc>
                <a:tc>
                  <a:txBody>
                    <a:bodyPr/>
                    <a:lstStyle/>
                    <a:p>
                      <a:pPr algn="l" rtl="0"/>
                      <a:r>
                        <a:rPr lang="en-US" sz="1400" b="1" dirty="0" smtClean="0"/>
                        <a:t>Consumer</a:t>
                      </a:r>
                      <a:r>
                        <a:rPr lang="en-US" sz="1400" b="1" baseline="0" dirty="0" smtClean="0"/>
                        <a:t> durables</a:t>
                      </a:r>
                      <a:endParaRPr lang="fa-IR" sz="1400" b="1" dirty="0"/>
                    </a:p>
                  </a:txBody>
                  <a:tcPr>
                    <a:solidFill>
                      <a:schemeClr val="accent1">
                        <a:alpha val="0"/>
                      </a:schemeClr>
                    </a:solidFill>
                  </a:tcPr>
                </a:tc>
                <a:extLst>
                  <a:ext uri="{0D108BD9-81ED-4DB2-BD59-A6C34878D82A}">
                    <a16:rowId xmlns:a16="http://schemas.microsoft.com/office/drawing/2014/main" val="10001"/>
                  </a:ext>
                </a:extLst>
              </a:tr>
              <a:tr h="370840">
                <a:tc>
                  <a:txBody>
                    <a:bodyPr/>
                    <a:lstStyle/>
                    <a:p>
                      <a:pPr algn="ctr" rtl="1"/>
                      <a:r>
                        <a:rPr lang="en-US" dirty="0" smtClean="0"/>
                        <a:t>64</a:t>
                      </a:r>
                      <a:endParaRPr lang="fa-IR" dirty="0"/>
                    </a:p>
                  </a:txBody>
                  <a:tcPr>
                    <a:solidFill>
                      <a:schemeClr val="accent1">
                        <a:alpha val="0"/>
                      </a:schemeClr>
                    </a:solidFill>
                  </a:tcPr>
                </a:tc>
                <a:tc>
                  <a:txBody>
                    <a:bodyPr/>
                    <a:lstStyle/>
                    <a:p>
                      <a:pPr algn="ctr" rtl="1"/>
                      <a:r>
                        <a:rPr lang="en-US" dirty="0" smtClean="0"/>
                        <a:t>60</a:t>
                      </a:r>
                      <a:endParaRPr lang="fa-IR" dirty="0"/>
                    </a:p>
                  </a:txBody>
                  <a:tcPr>
                    <a:solidFill>
                      <a:schemeClr val="accent1">
                        <a:alpha val="0"/>
                      </a:schemeClr>
                    </a:solidFill>
                  </a:tcPr>
                </a:tc>
                <a:tc>
                  <a:txBody>
                    <a:bodyPr/>
                    <a:lstStyle/>
                    <a:p>
                      <a:pPr algn="ctr" rtl="1"/>
                      <a:r>
                        <a:rPr lang="en-US" dirty="0" smtClean="0"/>
                        <a:t>59</a:t>
                      </a:r>
                      <a:endParaRPr lang="fa-IR" dirty="0"/>
                    </a:p>
                  </a:txBody>
                  <a:tcPr>
                    <a:solidFill>
                      <a:schemeClr val="accent1">
                        <a:alpha val="0"/>
                      </a:schemeClr>
                    </a:solidFill>
                  </a:tcPr>
                </a:tc>
                <a:tc>
                  <a:txBody>
                    <a:bodyPr/>
                    <a:lstStyle/>
                    <a:p>
                      <a:pPr algn="ctr" rtl="1"/>
                      <a:r>
                        <a:rPr lang="en-US" dirty="0" smtClean="0"/>
                        <a:t>55</a:t>
                      </a:r>
                      <a:endParaRPr lang="fa-IR" dirty="0"/>
                    </a:p>
                  </a:txBody>
                  <a:tcPr>
                    <a:solidFill>
                      <a:schemeClr val="accent1">
                        <a:alpha val="0"/>
                      </a:schemeClr>
                    </a:solidFill>
                  </a:tcPr>
                </a:tc>
                <a:tc>
                  <a:txBody>
                    <a:bodyPr/>
                    <a:lstStyle/>
                    <a:p>
                      <a:pPr algn="ctr" rtl="1"/>
                      <a:r>
                        <a:rPr lang="en-US" dirty="0" smtClean="0"/>
                        <a:t>52</a:t>
                      </a:r>
                      <a:endParaRPr lang="fa-IR" dirty="0"/>
                    </a:p>
                  </a:txBody>
                  <a:tcPr>
                    <a:solidFill>
                      <a:schemeClr val="accent1">
                        <a:alpha val="0"/>
                      </a:schemeClr>
                    </a:solidFill>
                  </a:tcPr>
                </a:tc>
                <a:tc>
                  <a:txBody>
                    <a:bodyPr/>
                    <a:lstStyle/>
                    <a:p>
                      <a:pPr algn="ctr" rtl="1"/>
                      <a:r>
                        <a:rPr lang="en-US" dirty="0" smtClean="0"/>
                        <a:t>48</a:t>
                      </a:r>
                      <a:endParaRPr lang="fa-IR" dirty="0"/>
                    </a:p>
                  </a:txBody>
                  <a:tcPr>
                    <a:solidFill>
                      <a:schemeClr val="accent1">
                        <a:alpha val="0"/>
                      </a:schemeClr>
                    </a:solidFill>
                  </a:tcPr>
                </a:tc>
                <a:tc>
                  <a:txBody>
                    <a:bodyPr/>
                    <a:lstStyle/>
                    <a:p>
                      <a:pPr algn="ctr" rtl="1"/>
                      <a:r>
                        <a:rPr lang="en-US" dirty="0" smtClean="0"/>
                        <a:t>43</a:t>
                      </a:r>
                      <a:endParaRPr lang="fa-IR" dirty="0"/>
                    </a:p>
                  </a:txBody>
                  <a:tcPr>
                    <a:solidFill>
                      <a:schemeClr val="accent1">
                        <a:alpha val="0"/>
                      </a:schemeClr>
                    </a:solidFill>
                  </a:tcPr>
                </a:tc>
                <a:tc>
                  <a:txBody>
                    <a:bodyPr/>
                    <a:lstStyle/>
                    <a:p>
                      <a:pPr algn="ctr" rtl="1"/>
                      <a:r>
                        <a:rPr lang="en-US" dirty="0" smtClean="0"/>
                        <a:t>37</a:t>
                      </a:r>
                      <a:endParaRPr lang="fa-IR" dirty="0"/>
                    </a:p>
                  </a:txBody>
                  <a:tcPr>
                    <a:solidFill>
                      <a:schemeClr val="accent1">
                        <a:alpha val="0"/>
                      </a:schemeClr>
                    </a:solidFill>
                  </a:tcPr>
                </a:tc>
                <a:tc>
                  <a:txBody>
                    <a:bodyPr/>
                    <a:lstStyle/>
                    <a:p>
                      <a:pPr algn="l" rtl="0"/>
                      <a:r>
                        <a:rPr lang="en-US" sz="1400" dirty="0" smtClean="0"/>
                        <a:t>Central</a:t>
                      </a:r>
                      <a:r>
                        <a:rPr lang="en-US" sz="1400" baseline="0" dirty="0" smtClean="0"/>
                        <a:t> heating</a:t>
                      </a:r>
                      <a:endParaRPr lang="fa-IR" sz="1400" dirty="0"/>
                    </a:p>
                  </a:txBody>
                  <a:tcPr>
                    <a:solidFill>
                      <a:schemeClr val="accent1">
                        <a:alpha val="0"/>
                      </a:schemeClr>
                    </a:solidFill>
                  </a:tcPr>
                </a:tc>
                <a:extLst>
                  <a:ext uri="{0D108BD9-81ED-4DB2-BD59-A6C34878D82A}">
                    <a16:rowId xmlns:a16="http://schemas.microsoft.com/office/drawing/2014/main" val="10002"/>
                  </a:ext>
                </a:extLst>
              </a:tr>
              <a:tr h="370840">
                <a:tc>
                  <a:txBody>
                    <a:bodyPr/>
                    <a:lstStyle/>
                    <a:p>
                      <a:pPr algn="ctr" rtl="1"/>
                      <a:r>
                        <a:rPr lang="en-US" dirty="0" smtClean="0"/>
                        <a:t>98</a:t>
                      </a:r>
                      <a:endParaRPr lang="fa-IR" dirty="0"/>
                    </a:p>
                  </a:txBody>
                  <a:tcPr>
                    <a:solidFill>
                      <a:schemeClr val="accent1">
                        <a:alpha val="0"/>
                      </a:schemeClr>
                    </a:solidFill>
                  </a:tcPr>
                </a:tc>
                <a:tc>
                  <a:txBody>
                    <a:bodyPr/>
                    <a:lstStyle/>
                    <a:p>
                      <a:pPr algn="ctr" rtl="1"/>
                      <a:r>
                        <a:rPr lang="en-US" dirty="0" smtClean="0"/>
                        <a:t>97</a:t>
                      </a:r>
                      <a:endParaRPr lang="fa-IR" dirty="0"/>
                    </a:p>
                  </a:txBody>
                  <a:tcPr>
                    <a:solidFill>
                      <a:schemeClr val="accent1">
                        <a:alpha val="0"/>
                      </a:schemeClr>
                    </a:solidFill>
                  </a:tcPr>
                </a:tc>
                <a:tc>
                  <a:txBody>
                    <a:bodyPr/>
                    <a:lstStyle/>
                    <a:p>
                      <a:pPr algn="ctr" rtl="1"/>
                      <a:r>
                        <a:rPr lang="en-US" dirty="0" smtClean="0"/>
                        <a:t>97</a:t>
                      </a:r>
                      <a:endParaRPr lang="fa-IR" dirty="0"/>
                    </a:p>
                  </a:txBody>
                  <a:tcPr>
                    <a:solidFill>
                      <a:schemeClr val="accent1">
                        <a:alpha val="0"/>
                      </a:schemeClr>
                    </a:solidFill>
                  </a:tcPr>
                </a:tc>
                <a:tc>
                  <a:txBody>
                    <a:bodyPr/>
                    <a:lstStyle/>
                    <a:p>
                      <a:pPr algn="ctr" rtl="1"/>
                      <a:r>
                        <a:rPr lang="en-US" dirty="0" smtClean="0"/>
                        <a:t>97</a:t>
                      </a:r>
                      <a:endParaRPr lang="fa-IR" dirty="0"/>
                    </a:p>
                  </a:txBody>
                  <a:tcPr>
                    <a:solidFill>
                      <a:schemeClr val="accent1">
                        <a:alpha val="0"/>
                      </a:schemeClr>
                    </a:solidFill>
                  </a:tcPr>
                </a:tc>
                <a:tc>
                  <a:txBody>
                    <a:bodyPr/>
                    <a:lstStyle/>
                    <a:p>
                      <a:pPr algn="ctr" rtl="1"/>
                      <a:r>
                        <a:rPr lang="en-US" dirty="0" smtClean="0"/>
                        <a:t>96</a:t>
                      </a:r>
                      <a:endParaRPr lang="fa-IR" dirty="0"/>
                    </a:p>
                  </a:txBody>
                  <a:tcPr>
                    <a:solidFill>
                      <a:schemeClr val="accent1">
                        <a:alpha val="0"/>
                      </a:schemeClr>
                    </a:solidFill>
                  </a:tcPr>
                </a:tc>
                <a:tc>
                  <a:txBody>
                    <a:bodyPr/>
                    <a:lstStyle/>
                    <a:p>
                      <a:pPr algn="ctr" rtl="1"/>
                      <a:r>
                        <a:rPr lang="en-US" dirty="0" smtClean="0"/>
                        <a:t>96</a:t>
                      </a:r>
                      <a:endParaRPr lang="fa-IR" dirty="0"/>
                    </a:p>
                  </a:txBody>
                  <a:tcPr>
                    <a:solidFill>
                      <a:schemeClr val="accent1">
                        <a:alpha val="0"/>
                      </a:schemeClr>
                    </a:solidFill>
                  </a:tcPr>
                </a:tc>
                <a:tc>
                  <a:txBody>
                    <a:bodyPr/>
                    <a:lstStyle/>
                    <a:p>
                      <a:pPr algn="ctr" rtl="1"/>
                      <a:r>
                        <a:rPr lang="en-US" dirty="0" smtClean="0"/>
                        <a:t>95</a:t>
                      </a:r>
                      <a:endParaRPr lang="fa-IR" dirty="0"/>
                    </a:p>
                  </a:txBody>
                  <a:tcPr>
                    <a:solidFill>
                      <a:schemeClr val="accent1">
                        <a:alpha val="0"/>
                      </a:schemeClr>
                    </a:solidFill>
                  </a:tcPr>
                </a:tc>
                <a:tc>
                  <a:txBody>
                    <a:bodyPr/>
                    <a:lstStyle/>
                    <a:p>
                      <a:pPr algn="ctr" rtl="1"/>
                      <a:r>
                        <a:rPr lang="en-US" dirty="0" smtClean="0"/>
                        <a:t>93</a:t>
                      </a:r>
                      <a:endParaRPr lang="fa-IR" dirty="0"/>
                    </a:p>
                  </a:txBody>
                  <a:tcPr>
                    <a:solidFill>
                      <a:schemeClr val="accent1">
                        <a:alpha val="0"/>
                      </a:schemeClr>
                    </a:solidFill>
                  </a:tcPr>
                </a:tc>
                <a:tc>
                  <a:txBody>
                    <a:bodyPr/>
                    <a:lstStyle/>
                    <a:p>
                      <a:pPr algn="l" rtl="1"/>
                      <a:r>
                        <a:rPr lang="en-US" sz="1400" dirty="0" smtClean="0"/>
                        <a:t>Television</a:t>
                      </a:r>
                      <a:endParaRPr lang="fa-IR" sz="1400" dirty="0"/>
                    </a:p>
                  </a:txBody>
                  <a:tcPr>
                    <a:solidFill>
                      <a:schemeClr val="accent1">
                        <a:alpha val="0"/>
                      </a:schemeClr>
                    </a:solidFill>
                  </a:tcPr>
                </a:tc>
                <a:extLst>
                  <a:ext uri="{0D108BD9-81ED-4DB2-BD59-A6C34878D82A}">
                    <a16:rowId xmlns:a16="http://schemas.microsoft.com/office/drawing/2014/main" val="10003"/>
                  </a:ext>
                </a:extLst>
              </a:tr>
              <a:tr h="370840">
                <a:tc>
                  <a:txBody>
                    <a:bodyPr/>
                    <a:lstStyle/>
                    <a:p>
                      <a:pPr algn="ctr" rtl="1"/>
                      <a:r>
                        <a:rPr lang="en-US" dirty="0" smtClean="0"/>
                        <a:t>18</a:t>
                      </a:r>
                      <a:endParaRPr lang="fa-IR" dirty="0"/>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algn="ctr" rtl="1"/>
                      <a:endParaRPr lang="fa-IR" dirty="0"/>
                    </a:p>
                  </a:txBody>
                  <a:tcPr>
                    <a:solidFill>
                      <a:schemeClr val="accent1">
                        <a:alpha val="0"/>
                      </a:schemeClr>
                    </a:solidFill>
                  </a:tcPr>
                </a:tc>
                <a:tc>
                  <a:txBody>
                    <a:bodyPr/>
                    <a:lstStyle/>
                    <a:p>
                      <a:pPr algn="l" rtl="1"/>
                      <a:r>
                        <a:rPr lang="en-US" sz="1400" dirty="0" smtClean="0"/>
                        <a:t>Video</a:t>
                      </a:r>
                      <a:endParaRPr lang="fa-IR" sz="1400" dirty="0"/>
                    </a:p>
                  </a:txBody>
                  <a:tcPr>
                    <a:solidFill>
                      <a:schemeClr val="accent1">
                        <a:alpha val="0"/>
                      </a:schemeClr>
                    </a:solidFill>
                  </a:tcPr>
                </a:tc>
                <a:extLst>
                  <a:ext uri="{0D108BD9-81ED-4DB2-BD59-A6C34878D82A}">
                    <a16:rowId xmlns:a16="http://schemas.microsoft.com/office/drawing/2014/main" val="10004"/>
                  </a:ext>
                </a:extLst>
              </a:tr>
              <a:tr h="370840">
                <a:tc>
                  <a:txBody>
                    <a:bodyPr/>
                    <a:lstStyle/>
                    <a:p>
                      <a:pPr rtl="1"/>
                      <a:endParaRPr lang="fa-IR"/>
                    </a:p>
                  </a:txBody>
                  <a:tcPr>
                    <a:solidFill>
                      <a:schemeClr val="accent1">
                        <a:alpha val="0"/>
                      </a:schemeClr>
                    </a:solidFill>
                  </a:tcPr>
                </a:tc>
                <a:tc>
                  <a:txBody>
                    <a:bodyPr/>
                    <a:lstStyle/>
                    <a:p>
                      <a:pPr algn="ctr" rtl="1"/>
                      <a:r>
                        <a:rPr lang="en-US" dirty="0" smtClean="0"/>
                        <a:t>95</a:t>
                      </a:r>
                      <a:endParaRPr lang="fa-IR" dirty="0"/>
                    </a:p>
                  </a:txBody>
                  <a:tcPr>
                    <a:solidFill>
                      <a:schemeClr val="accent1">
                        <a:alpha val="0"/>
                      </a:schemeClr>
                    </a:solidFill>
                  </a:tcPr>
                </a:tc>
                <a:tc>
                  <a:txBody>
                    <a:bodyPr/>
                    <a:lstStyle/>
                    <a:p>
                      <a:pPr algn="ctr" rtl="1"/>
                      <a:r>
                        <a:rPr lang="en-US" dirty="0" smtClean="0"/>
                        <a:t>94</a:t>
                      </a:r>
                      <a:endParaRPr lang="fa-IR" dirty="0"/>
                    </a:p>
                  </a:txBody>
                  <a:tcPr>
                    <a:solidFill>
                      <a:schemeClr val="accent1">
                        <a:alpha val="0"/>
                      </a:schemeClr>
                    </a:solidFill>
                  </a:tcPr>
                </a:tc>
                <a:tc>
                  <a:txBody>
                    <a:bodyPr/>
                    <a:lstStyle/>
                    <a:p>
                      <a:pPr algn="ctr" rtl="1"/>
                      <a:r>
                        <a:rPr lang="en-US" dirty="0" smtClean="0"/>
                        <a:t>93</a:t>
                      </a:r>
                      <a:endParaRPr lang="fa-IR" dirty="0"/>
                    </a:p>
                  </a:txBody>
                  <a:tcPr>
                    <a:solidFill>
                      <a:schemeClr val="accent1">
                        <a:alpha val="0"/>
                      </a:schemeClr>
                    </a:solidFill>
                  </a:tcPr>
                </a:tc>
                <a:tc>
                  <a:txBody>
                    <a:bodyPr/>
                    <a:lstStyle/>
                    <a:p>
                      <a:pPr algn="ctr" rtl="1"/>
                      <a:r>
                        <a:rPr lang="en-US" dirty="0" smtClean="0"/>
                        <a:t>92</a:t>
                      </a:r>
                      <a:endParaRPr lang="fa-IR" dirty="0"/>
                    </a:p>
                  </a:txBody>
                  <a:tcPr>
                    <a:solidFill>
                      <a:schemeClr val="accent1">
                        <a:alpha val="0"/>
                      </a:schemeClr>
                    </a:solidFill>
                  </a:tcPr>
                </a:tc>
                <a:tc>
                  <a:txBody>
                    <a:bodyPr/>
                    <a:lstStyle/>
                    <a:p>
                      <a:pPr algn="ctr" rtl="1"/>
                      <a:r>
                        <a:rPr lang="en-US" dirty="0" smtClean="0"/>
                        <a:t>92</a:t>
                      </a:r>
                      <a:endParaRPr lang="fa-IR" dirty="0"/>
                    </a:p>
                  </a:txBody>
                  <a:tcPr>
                    <a:solidFill>
                      <a:schemeClr val="accent1">
                        <a:alpha val="0"/>
                      </a:schemeClr>
                    </a:solidFill>
                  </a:tcPr>
                </a:tc>
                <a:tc>
                  <a:txBody>
                    <a:bodyPr/>
                    <a:lstStyle/>
                    <a:p>
                      <a:pPr algn="ctr" rtl="1"/>
                      <a:r>
                        <a:rPr lang="en-US" dirty="0" smtClean="0"/>
                        <a:t>89</a:t>
                      </a:r>
                      <a:endParaRPr lang="fa-IR" dirty="0"/>
                    </a:p>
                  </a:txBody>
                  <a:tcPr>
                    <a:solidFill>
                      <a:schemeClr val="accent1">
                        <a:alpha val="0"/>
                      </a:schemeClr>
                    </a:solidFill>
                  </a:tcPr>
                </a:tc>
                <a:tc>
                  <a:txBody>
                    <a:bodyPr/>
                    <a:lstStyle/>
                    <a:p>
                      <a:pPr algn="ctr" rtl="1"/>
                      <a:r>
                        <a:rPr lang="en-US" dirty="0" smtClean="0"/>
                        <a:t>87</a:t>
                      </a:r>
                      <a:endParaRPr lang="fa-IR" dirty="0"/>
                    </a:p>
                  </a:txBody>
                  <a:tcPr>
                    <a:solidFill>
                      <a:schemeClr val="accent1">
                        <a:alpha val="0"/>
                      </a:schemeClr>
                    </a:solidFill>
                  </a:tcPr>
                </a:tc>
                <a:tc>
                  <a:txBody>
                    <a:bodyPr/>
                    <a:lstStyle/>
                    <a:p>
                      <a:pPr algn="l" rtl="1"/>
                      <a:r>
                        <a:rPr lang="en-US" sz="1400" dirty="0" smtClean="0"/>
                        <a:t>Vacuum</a:t>
                      </a:r>
                      <a:r>
                        <a:rPr lang="en-US" sz="1400" baseline="0" dirty="0" smtClean="0"/>
                        <a:t> cleaner</a:t>
                      </a:r>
                      <a:endParaRPr lang="fa-IR" sz="1400" dirty="0"/>
                    </a:p>
                  </a:txBody>
                  <a:tcPr>
                    <a:solidFill>
                      <a:schemeClr val="accent1">
                        <a:alpha val="0"/>
                      </a:schemeClr>
                    </a:solidFill>
                  </a:tcPr>
                </a:tc>
                <a:extLst>
                  <a:ext uri="{0D108BD9-81ED-4DB2-BD59-A6C34878D82A}">
                    <a16:rowId xmlns:a16="http://schemas.microsoft.com/office/drawing/2014/main" val="10005"/>
                  </a:ext>
                </a:extLst>
              </a:tr>
              <a:tr h="370840">
                <a:tc>
                  <a:txBody>
                    <a:bodyPr/>
                    <a:lstStyle/>
                    <a:p>
                      <a:pPr algn="ctr" rtl="1"/>
                      <a:r>
                        <a:rPr lang="en-US" dirty="0" smtClean="0"/>
                        <a:t>94</a:t>
                      </a:r>
                      <a:endParaRPr lang="fa-IR" dirty="0"/>
                    </a:p>
                  </a:txBody>
                  <a:tcPr>
                    <a:solidFill>
                      <a:schemeClr val="accent1">
                        <a:alpha val="0"/>
                      </a:schemeClr>
                    </a:solidFill>
                  </a:tcPr>
                </a:tc>
                <a:tc>
                  <a:txBody>
                    <a:bodyPr/>
                    <a:lstStyle/>
                    <a:p>
                      <a:pPr algn="ctr" rtl="1"/>
                      <a:r>
                        <a:rPr lang="en-US" dirty="0" smtClean="0"/>
                        <a:t>93</a:t>
                      </a:r>
                      <a:endParaRPr lang="fa-IR" dirty="0"/>
                    </a:p>
                  </a:txBody>
                  <a:tcPr>
                    <a:solidFill>
                      <a:schemeClr val="accent1">
                        <a:alpha val="0"/>
                      </a:schemeClr>
                    </a:solidFill>
                  </a:tcPr>
                </a:tc>
                <a:tc>
                  <a:txBody>
                    <a:bodyPr/>
                    <a:lstStyle/>
                    <a:p>
                      <a:pPr algn="ctr" rtl="1"/>
                      <a:r>
                        <a:rPr lang="en-US" dirty="0" smtClean="0"/>
                        <a:t>93</a:t>
                      </a:r>
                      <a:endParaRPr lang="fa-IR" dirty="0"/>
                    </a:p>
                  </a:txBody>
                  <a:tcPr>
                    <a:solidFill>
                      <a:schemeClr val="accent1">
                        <a:alpha val="0"/>
                      </a:schemeClr>
                    </a:solidFill>
                  </a:tcPr>
                </a:tc>
                <a:tc>
                  <a:txBody>
                    <a:bodyPr/>
                    <a:lstStyle/>
                    <a:p>
                      <a:pPr algn="ctr" rtl="1"/>
                      <a:r>
                        <a:rPr lang="en-US" dirty="0" smtClean="0"/>
                        <a:t>92</a:t>
                      </a:r>
                      <a:endParaRPr lang="fa-IR" dirty="0"/>
                    </a:p>
                  </a:txBody>
                  <a:tcPr>
                    <a:solidFill>
                      <a:schemeClr val="accent1">
                        <a:alpha val="0"/>
                      </a:schemeClr>
                    </a:solidFill>
                  </a:tcPr>
                </a:tc>
                <a:tc>
                  <a:txBody>
                    <a:bodyPr/>
                    <a:lstStyle/>
                    <a:p>
                      <a:pPr algn="ctr" rtl="1"/>
                      <a:r>
                        <a:rPr lang="en-US" dirty="0" smtClean="0"/>
                        <a:t>91</a:t>
                      </a:r>
                      <a:endParaRPr lang="fa-IR" dirty="0"/>
                    </a:p>
                  </a:txBody>
                  <a:tcPr>
                    <a:solidFill>
                      <a:schemeClr val="accent1">
                        <a:alpha val="0"/>
                      </a:schemeClr>
                    </a:solidFill>
                  </a:tcPr>
                </a:tc>
                <a:tc>
                  <a:txBody>
                    <a:bodyPr/>
                    <a:lstStyle/>
                    <a:p>
                      <a:pPr algn="ctr" rtl="1"/>
                      <a:r>
                        <a:rPr lang="en-US" dirty="0" smtClean="0"/>
                        <a:t>88</a:t>
                      </a:r>
                      <a:endParaRPr lang="fa-IR" dirty="0"/>
                    </a:p>
                  </a:txBody>
                  <a:tcPr>
                    <a:solidFill>
                      <a:schemeClr val="accent1">
                        <a:alpha val="0"/>
                      </a:schemeClr>
                    </a:solidFill>
                  </a:tcPr>
                </a:tc>
                <a:tc>
                  <a:txBody>
                    <a:bodyPr/>
                    <a:lstStyle/>
                    <a:p>
                      <a:pPr algn="ctr" rtl="1"/>
                      <a:r>
                        <a:rPr lang="en-US" dirty="0" smtClean="0"/>
                        <a:t>81</a:t>
                      </a:r>
                      <a:endParaRPr lang="fa-IR" dirty="0"/>
                    </a:p>
                  </a:txBody>
                  <a:tcPr>
                    <a:solidFill>
                      <a:schemeClr val="accent1">
                        <a:alpha val="0"/>
                      </a:schemeClr>
                    </a:solidFill>
                  </a:tcPr>
                </a:tc>
                <a:tc>
                  <a:txBody>
                    <a:bodyPr/>
                    <a:lstStyle/>
                    <a:p>
                      <a:pPr algn="ctr" rtl="1"/>
                      <a:r>
                        <a:rPr lang="en-US" dirty="0" smtClean="0"/>
                        <a:t>73</a:t>
                      </a:r>
                      <a:endParaRPr lang="fa-IR" dirty="0"/>
                    </a:p>
                  </a:txBody>
                  <a:tcPr>
                    <a:solidFill>
                      <a:schemeClr val="accent1">
                        <a:alpha val="0"/>
                      </a:schemeClr>
                    </a:solidFill>
                  </a:tcPr>
                </a:tc>
                <a:tc>
                  <a:txBody>
                    <a:bodyPr/>
                    <a:lstStyle/>
                    <a:p>
                      <a:pPr algn="l" rtl="1"/>
                      <a:r>
                        <a:rPr lang="en-US" sz="1400" dirty="0" smtClean="0"/>
                        <a:t>Refrigerator</a:t>
                      </a:r>
                      <a:endParaRPr lang="fa-IR" sz="1400" dirty="0"/>
                    </a:p>
                  </a:txBody>
                  <a:tcPr>
                    <a:solidFill>
                      <a:schemeClr val="accent1">
                        <a:alpha val="0"/>
                      </a:schemeClr>
                    </a:solidFill>
                  </a:tcPr>
                </a:tc>
                <a:extLst>
                  <a:ext uri="{0D108BD9-81ED-4DB2-BD59-A6C34878D82A}">
                    <a16:rowId xmlns:a16="http://schemas.microsoft.com/office/drawing/2014/main" val="10006"/>
                  </a:ext>
                </a:extLst>
              </a:tr>
              <a:tr h="370840">
                <a:tc>
                  <a:txBody>
                    <a:bodyPr/>
                    <a:lstStyle/>
                    <a:p>
                      <a:pPr algn="ctr" rtl="1"/>
                      <a:r>
                        <a:rPr lang="en-US" dirty="0" smtClean="0"/>
                        <a:t>80</a:t>
                      </a:r>
                      <a:endParaRPr lang="fa-IR" dirty="0"/>
                    </a:p>
                  </a:txBody>
                  <a:tcPr>
                    <a:solidFill>
                      <a:schemeClr val="accent1">
                        <a:alpha val="0"/>
                      </a:schemeClr>
                    </a:solidFill>
                  </a:tcPr>
                </a:tc>
                <a:tc>
                  <a:txBody>
                    <a:bodyPr/>
                    <a:lstStyle/>
                    <a:p>
                      <a:pPr algn="ctr" rtl="1"/>
                      <a:r>
                        <a:rPr lang="en-US" dirty="0" smtClean="0"/>
                        <a:t>79</a:t>
                      </a:r>
                      <a:endParaRPr lang="fa-IR" dirty="0"/>
                    </a:p>
                  </a:txBody>
                  <a:tcPr>
                    <a:solidFill>
                      <a:schemeClr val="accent1">
                        <a:alpha val="0"/>
                      </a:schemeClr>
                    </a:solidFill>
                  </a:tcPr>
                </a:tc>
                <a:tc>
                  <a:txBody>
                    <a:bodyPr/>
                    <a:lstStyle/>
                    <a:p>
                      <a:pPr algn="ctr" rtl="1"/>
                      <a:r>
                        <a:rPr lang="en-US" dirty="0" smtClean="0"/>
                        <a:t>78</a:t>
                      </a:r>
                      <a:endParaRPr lang="fa-IR" dirty="0"/>
                    </a:p>
                  </a:txBody>
                  <a:tcPr>
                    <a:solidFill>
                      <a:schemeClr val="accent1">
                        <a:alpha val="0"/>
                      </a:schemeClr>
                    </a:solidFill>
                  </a:tcPr>
                </a:tc>
                <a:tc>
                  <a:txBody>
                    <a:bodyPr/>
                    <a:lstStyle/>
                    <a:p>
                      <a:pPr algn="ctr" rtl="1"/>
                      <a:r>
                        <a:rPr lang="en-US" dirty="0" smtClean="0"/>
                        <a:t>74</a:t>
                      </a:r>
                      <a:endParaRPr lang="fa-IR" dirty="0"/>
                    </a:p>
                  </a:txBody>
                  <a:tcPr>
                    <a:solidFill>
                      <a:schemeClr val="accent1">
                        <a:alpha val="0"/>
                      </a:schemeClr>
                    </a:solidFill>
                  </a:tcPr>
                </a:tc>
                <a:tc>
                  <a:txBody>
                    <a:bodyPr/>
                    <a:lstStyle/>
                    <a:p>
                      <a:pPr algn="ctr" rtl="1"/>
                      <a:r>
                        <a:rPr lang="en-US" dirty="0" smtClean="0"/>
                        <a:t>75</a:t>
                      </a:r>
                      <a:endParaRPr lang="fa-IR" dirty="0"/>
                    </a:p>
                  </a:txBody>
                  <a:tcPr>
                    <a:solidFill>
                      <a:schemeClr val="accent1">
                        <a:alpha val="0"/>
                      </a:schemeClr>
                    </a:solidFill>
                  </a:tcPr>
                </a:tc>
                <a:tc>
                  <a:txBody>
                    <a:bodyPr/>
                    <a:lstStyle/>
                    <a:p>
                      <a:pPr algn="ctr" rtl="1"/>
                      <a:r>
                        <a:rPr lang="en-US" dirty="0" smtClean="0"/>
                        <a:t>71</a:t>
                      </a:r>
                      <a:endParaRPr lang="fa-IR" dirty="0"/>
                    </a:p>
                  </a:txBody>
                  <a:tcPr>
                    <a:solidFill>
                      <a:schemeClr val="accent1">
                        <a:alpha val="0"/>
                      </a:schemeClr>
                    </a:solidFill>
                  </a:tcPr>
                </a:tc>
                <a:tc>
                  <a:txBody>
                    <a:bodyPr/>
                    <a:lstStyle/>
                    <a:p>
                      <a:pPr algn="ctr" rtl="1"/>
                      <a:r>
                        <a:rPr lang="en-US" dirty="0" smtClean="0"/>
                        <a:t>68</a:t>
                      </a:r>
                      <a:endParaRPr lang="fa-IR" dirty="0"/>
                    </a:p>
                  </a:txBody>
                  <a:tcPr>
                    <a:solidFill>
                      <a:schemeClr val="accent1">
                        <a:alpha val="0"/>
                      </a:schemeClr>
                    </a:solidFill>
                  </a:tcPr>
                </a:tc>
                <a:tc>
                  <a:txBody>
                    <a:bodyPr/>
                    <a:lstStyle/>
                    <a:p>
                      <a:pPr algn="ctr" rtl="1"/>
                      <a:r>
                        <a:rPr lang="en-US" dirty="0" smtClean="0"/>
                        <a:t>66</a:t>
                      </a:r>
                      <a:endParaRPr lang="fa-IR" dirty="0"/>
                    </a:p>
                  </a:txBody>
                  <a:tcPr>
                    <a:solidFill>
                      <a:schemeClr val="accent1">
                        <a:alpha val="0"/>
                      </a:schemeClr>
                    </a:solidFill>
                  </a:tcPr>
                </a:tc>
                <a:tc>
                  <a:txBody>
                    <a:bodyPr/>
                    <a:lstStyle/>
                    <a:p>
                      <a:pPr algn="l" rtl="1"/>
                      <a:r>
                        <a:rPr lang="en-US" sz="1400" dirty="0" smtClean="0"/>
                        <a:t>Washing machine</a:t>
                      </a:r>
                      <a:endParaRPr lang="fa-IR" sz="1400" dirty="0"/>
                    </a:p>
                  </a:txBody>
                  <a:tcPr>
                    <a:solidFill>
                      <a:schemeClr val="accent1">
                        <a:alpha val="0"/>
                      </a:schemeClr>
                    </a:solidFill>
                  </a:tcPr>
                </a:tc>
                <a:extLst>
                  <a:ext uri="{0D108BD9-81ED-4DB2-BD59-A6C34878D82A}">
                    <a16:rowId xmlns:a16="http://schemas.microsoft.com/office/drawing/2014/main" val="10007"/>
                  </a:ext>
                </a:extLst>
              </a:tr>
              <a:tr h="370840">
                <a:tc>
                  <a:txBody>
                    <a:bodyPr/>
                    <a:lstStyle/>
                    <a:p>
                      <a:pPr algn="ctr" rtl="1"/>
                      <a:r>
                        <a:rPr lang="en-US" dirty="0" smtClean="0"/>
                        <a:t>5</a:t>
                      </a:r>
                      <a:endParaRPr lang="fa-IR" dirty="0"/>
                    </a:p>
                  </a:txBody>
                  <a:tcPr>
                    <a:solidFill>
                      <a:schemeClr val="accent1">
                        <a:alpha val="0"/>
                      </a:schemeClr>
                    </a:solidFill>
                  </a:tcPr>
                </a:tc>
                <a:tc>
                  <a:txBody>
                    <a:bodyPr/>
                    <a:lstStyle/>
                    <a:p>
                      <a:pPr algn="ctr" rtl="1"/>
                      <a:r>
                        <a:rPr lang="en-US" dirty="0" smtClean="0"/>
                        <a:t>4</a:t>
                      </a:r>
                      <a:endParaRPr lang="fa-IR" dirty="0"/>
                    </a:p>
                  </a:txBody>
                  <a:tcPr>
                    <a:solidFill>
                      <a:schemeClr val="accent1">
                        <a:alpha val="0"/>
                      </a:schemeClr>
                    </a:solidFill>
                  </a:tcPr>
                </a:tc>
                <a:tc>
                  <a:txBody>
                    <a:bodyPr/>
                    <a:lstStyle/>
                    <a:p>
                      <a:pPr algn="ctr" rtl="1"/>
                      <a:r>
                        <a:rPr lang="en-US" dirty="0" smtClean="0"/>
                        <a:t>4</a:t>
                      </a:r>
                      <a:endParaRPr lang="fa-IR" dirty="0"/>
                    </a:p>
                  </a:txBody>
                  <a:tcPr>
                    <a:solidFill>
                      <a:schemeClr val="accent1">
                        <a:alpha val="0"/>
                      </a:schemeClr>
                    </a:solidFill>
                  </a:tcPr>
                </a:tc>
                <a:tc>
                  <a:txBody>
                    <a:bodyPr/>
                    <a:lstStyle/>
                    <a:p>
                      <a:pPr algn="ctr" rtl="1"/>
                      <a:r>
                        <a:rPr lang="en-US" dirty="0" smtClean="0"/>
                        <a:t>3</a:t>
                      </a:r>
                      <a:endParaRPr lang="fa-IR" dirty="0"/>
                    </a:p>
                  </a:txBody>
                  <a:tcPr>
                    <a:solidFill>
                      <a:schemeClr val="accent1">
                        <a:alpha val="0"/>
                      </a:schemeClr>
                    </a:solidFill>
                  </a:tcPr>
                </a:tc>
                <a:tc>
                  <a:txBody>
                    <a:bodyPr/>
                    <a:lstStyle/>
                    <a:p>
                      <a:pPr algn="ctr" rtl="1"/>
                      <a:r>
                        <a:rPr lang="en-US" dirty="0" smtClean="0"/>
                        <a:t>3</a:t>
                      </a:r>
                      <a:endParaRPr lang="fa-IR" dirty="0"/>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rtl="1"/>
                      <a:endParaRPr lang="fa-IR"/>
                    </a:p>
                  </a:txBody>
                  <a:tcPr>
                    <a:solidFill>
                      <a:schemeClr val="accent1">
                        <a:alpha val="0"/>
                      </a:schemeClr>
                    </a:solidFill>
                  </a:tcPr>
                </a:tc>
                <a:tc>
                  <a:txBody>
                    <a:bodyPr/>
                    <a:lstStyle/>
                    <a:p>
                      <a:pPr algn="l" rtl="1"/>
                      <a:r>
                        <a:rPr lang="en-US" sz="1400" dirty="0" smtClean="0"/>
                        <a:t>Dishwasher</a:t>
                      </a:r>
                      <a:endParaRPr lang="fa-IR" sz="1400" dirty="0"/>
                    </a:p>
                  </a:txBody>
                  <a:tcPr>
                    <a:solidFill>
                      <a:schemeClr val="accent1">
                        <a:alpha val="0"/>
                      </a:schemeClr>
                    </a:solidFill>
                  </a:tcPr>
                </a:tc>
                <a:extLst>
                  <a:ext uri="{0D108BD9-81ED-4DB2-BD59-A6C34878D82A}">
                    <a16:rowId xmlns:a16="http://schemas.microsoft.com/office/drawing/2014/main" val="10008"/>
                  </a:ext>
                </a:extLst>
              </a:tr>
              <a:tr h="370840">
                <a:tc>
                  <a:txBody>
                    <a:bodyPr/>
                    <a:lstStyle/>
                    <a:p>
                      <a:pPr algn="ctr" rtl="1"/>
                      <a:r>
                        <a:rPr lang="en-US" dirty="0" smtClean="0"/>
                        <a:t>77</a:t>
                      </a:r>
                      <a:endParaRPr lang="fa-IR" dirty="0"/>
                    </a:p>
                  </a:txBody>
                  <a:tcPr>
                    <a:solidFill>
                      <a:schemeClr val="accent1">
                        <a:alpha val="0"/>
                      </a:schemeClr>
                    </a:solidFill>
                  </a:tcPr>
                </a:tc>
                <a:tc>
                  <a:txBody>
                    <a:bodyPr/>
                    <a:lstStyle/>
                    <a:p>
                      <a:pPr algn="ctr" rtl="1"/>
                      <a:r>
                        <a:rPr lang="en-US" dirty="0" smtClean="0"/>
                        <a:t>76</a:t>
                      </a:r>
                      <a:endParaRPr lang="fa-IR" dirty="0"/>
                    </a:p>
                  </a:txBody>
                  <a:tcPr>
                    <a:solidFill>
                      <a:schemeClr val="accent1">
                        <a:alpha val="0"/>
                      </a:schemeClr>
                    </a:solidFill>
                  </a:tcPr>
                </a:tc>
                <a:tc>
                  <a:txBody>
                    <a:bodyPr/>
                    <a:lstStyle/>
                    <a:p>
                      <a:pPr algn="ctr" rtl="1"/>
                      <a:r>
                        <a:rPr lang="en-US" dirty="0" smtClean="0"/>
                        <a:t>75</a:t>
                      </a:r>
                      <a:endParaRPr lang="fa-IR" dirty="0"/>
                    </a:p>
                  </a:txBody>
                  <a:tcPr>
                    <a:solidFill>
                      <a:schemeClr val="accent1">
                        <a:alpha val="0"/>
                      </a:schemeClr>
                    </a:solidFill>
                  </a:tcPr>
                </a:tc>
                <a:tc>
                  <a:txBody>
                    <a:bodyPr/>
                    <a:lstStyle/>
                    <a:p>
                      <a:pPr algn="ctr" rtl="1"/>
                      <a:r>
                        <a:rPr lang="en-US" dirty="0" smtClean="0"/>
                        <a:t>67</a:t>
                      </a:r>
                      <a:endParaRPr lang="fa-IR" dirty="0"/>
                    </a:p>
                  </a:txBody>
                  <a:tcPr>
                    <a:solidFill>
                      <a:schemeClr val="accent1">
                        <a:alpha val="0"/>
                      </a:schemeClr>
                    </a:solidFill>
                  </a:tcPr>
                </a:tc>
                <a:tc>
                  <a:txBody>
                    <a:bodyPr/>
                    <a:lstStyle/>
                    <a:p>
                      <a:pPr algn="ctr" rtl="1"/>
                      <a:r>
                        <a:rPr lang="en-US" dirty="0" smtClean="0"/>
                        <a:t>60</a:t>
                      </a:r>
                      <a:endParaRPr lang="fa-IR" dirty="0"/>
                    </a:p>
                  </a:txBody>
                  <a:tcPr>
                    <a:solidFill>
                      <a:schemeClr val="accent1">
                        <a:alpha val="0"/>
                      </a:schemeClr>
                    </a:solidFill>
                  </a:tcPr>
                </a:tc>
                <a:tc>
                  <a:txBody>
                    <a:bodyPr/>
                    <a:lstStyle/>
                    <a:p>
                      <a:pPr algn="ctr" rtl="1"/>
                      <a:r>
                        <a:rPr lang="en-US" dirty="0" smtClean="0"/>
                        <a:t>54</a:t>
                      </a:r>
                      <a:endParaRPr lang="fa-IR" dirty="0"/>
                    </a:p>
                  </a:txBody>
                  <a:tcPr>
                    <a:solidFill>
                      <a:schemeClr val="accent1">
                        <a:alpha val="0"/>
                      </a:schemeClr>
                    </a:solidFill>
                  </a:tcPr>
                </a:tc>
                <a:tc>
                  <a:txBody>
                    <a:bodyPr/>
                    <a:lstStyle/>
                    <a:p>
                      <a:pPr algn="ctr" rtl="1"/>
                      <a:r>
                        <a:rPr lang="en-US" dirty="0" smtClean="0"/>
                        <a:t>50</a:t>
                      </a:r>
                      <a:endParaRPr lang="fa-IR" dirty="0"/>
                    </a:p>
                  </a:txBody>
                  <a:tcPr>
                    <a:solidFill>
                      <a:schemeClr val="accent1">
                        <a:alpha val="0"/>
                      </a:schemeClr>
                    </a:solidFill>
                  </a:tcPr>
                </a:tc>
                <a:tc>
                  <a:txBody>
                    <a:bodyPr/>
                    <a:lstStyle/>
                    <a:p>
                      <a:pPr algn="ctr" rtl="1"/>
                      <a:r>
                        <a:rPr lang="en-US" dirty="0" smtClean="0"/>
                        <a:t>42</a:t>
                      </a:r>
                      <a:endParaRPr lang="fa-IR" dirty="0"/>
                    </a:p>
                  </a:txBody>
                  <a:tcPr>
                    <a:solidFill>
                      <a:schemeClr val="accent1">
                        <a:alpha val="0"/>
                      </a:schemeClr>
                    </a:solidFill>
                  </a:tcPr>
                </a:tc>
                <a:tc>
                  <a:txBody>
                    <a:bodyPr/>
                    <a:lstStyle/>
                    <a:p>
                      <a:pPr algn="l" rtl="1"/>
                      <a:r>
                        <a:rPr lang="en-US" sz="1400" dirty="0" smtClean="0"/>
                        <a:t>Telephone</a:t>
                      </a:r>
                      <a:endParaRPr lang="fa-IR" sz="1400" dirty="0"/>
                    </a:p>
                  </a:txBody>
                  <a:tcPr>
                    <a:solidFill>
                      <a:schemeClr val="accent1">
                        <a:alpha val="0"/>
                      </a:schemeClr>
                    </a:solidFill>
                  </a:tcP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p:txBody>
          <a:bodyPr/>
          <a:lstStyle/>
          <a:p>
            <a:pPr algn="l"/>
            <a:r>
              <a:rPr lang="en-US" sz="3200" dirty="0" smtClean="0"/>
              <a:t>Facts and statistics: An example</a:t>
            </a:r>
            <a:endParaRPr lang="fa-IR" sz="3200" dirty="0"/>
          </a:p>
        </p:txBody>
      </p:sp>
    </p:spTree>
    <p:extLst>
      <p:ext uri="{BB962C8B-B14F-4D97-AF65-F5344CB8AC3E}">
        <p14:creationId xmlns:p14="http://schemas.microsoft.com/office/powerpoint/2010/main" val="9092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0"/>
            <a:r>
              <a:rPr lang="en-US" dirty="0" smtClean="0"/>
              <a:t>There are five common techniques of support to develop a paragraph:</a:t>
            </a:r>
          </a:p>
          <a:p>
            <a:pPr marL="868680" lvl="1" indent="-457200" algn="just" rtl="0">
              <a:buFont typeface="+mj-lt"/>
              <a:buAutoNum type="arabicPeriod"/>
            </a:pPr>
            <a:r>
              <a:rPr lang="en-US" dirty="0" smtClean="0"/>
              <a:t>Giving details</a:t>
            </a:r>
          </a:p>
          <a:p>
            <a:pPr marL="868680" lvl="1" indent="-457200" algn="just" rtl="0">
              <a:buFont typeface="+mj-lt"/>
              <a:buAutoNum type="arabicPeriod"/>
            </a:pPr>
            <a:r>
              <a:rPr lang="en-US" dirty="0" smtClean="0"/>
              <a:t>Giving an explanation</a:t>
            </a:r>
          </a:p>
          <a:p>
            <a:pPr marL="868680" lvl="1" indent="-457200" algn="just" rtl="0">
              <a:buFont typeface="+mj-lt"/>
              <a:buAutoNum type="arabicPeriod"/>
            </a:pPr>
            <a:r>
              <a:rPr lang="en-US" dirty="0" smtClean="0"/>
              <a:t>Giving example</a:t>
            </a:r>
          </a:p>
          <a:p>
            <a:pPr marL="868680" lvl="1" indent="-457200" algn="just" rtl="0">
              <a:buFont typeface="+mj-lt"/>
              <a:buAutoNum type="arabicPeriod"/>
            </a:pPr>
            <a:r>
              <a:rPr lang="en-US" dirty="0" smtClean="0"/>
              <a:t>Using anecdotes, i.e., personal experience</a:t>
            </a:r>
          </a:p>
          <a:p>
            <a:pPr marL="868680" lvl="1" indent="-457200" algn="just" rtl="0">
              <a:buFont typeface="+mj-lt"/>
              <a:buAutoNum type="arabicPeriod"/>
            </a:pPr>
            <a:r>
              <a:rPr lang="en-US" dirty="0" smtClean="0"/>
              <a:t>Using facts and statistics</a:t>
            </a:r>
          </a:p>
          <a:p>
            <a:pPr lvl="1" algn="just" rtl="0">
              <a:buFont typeface="Wingdings" pitchFamily="2" charset="2"/>
              <a:buChar char="ü"/>
            </a:pPr>
            <a:endParaRPr lang="en-US" dirty="0"/>
          </a:p>
          <a:p>
            <a:pPr lvl="1" algn="just" rtl="0">
              <a:buFont typeface="Wingdings" pitchFamily="2" charset="2"/>
              <a:buChar char="ü"/>
            </a:pPr>
            <a:r>
              <a:rPr lang="en-US" dirty="0" smtClean="0"/>
              <a:t>An important point which is inherent in and underlies all of these techniques is </a:t>
            </a:r>
            <a:r>
              <a:rPr lang="en-US" dirty="0" smtClean="0">
                <a:solidFill>
                  <a:srgbClr val="FF0000"/>
                </a:solidFill>
              </a:rPr>
              <a:t>asserting and demonstrating.</a:t>
            </a:r>
            <a:r>
              <a:rPr lang="en-US" dirty="0" smtClean="0"/>
              <a:t> </a:t>
            </a:r>
            <a:endParaRPr lang="fa-IR" dirty="0"/>
          </a:p>
        </p:txBody>
      </p:sp>
      <p:sp>
        <p:nvSpPr>
          <p:cNvPr id="3" name="Title 2"/>
          <p:cNvSpPr>
            <a:spLocks noGrp="1"/>
          </p:cNvSpPr>
          <p:nvPr>
            <p:ph type="title"/>
          </p:nvPr>
        </p:nvSpPr>
        <p:spPr/>
        <p:txBody>
          <a:bodyPr/>
          <a:lstStyle/>
          <a:p>
            <a:pPr algn="l" rtl="0"/>
            <a:r>
              <a:rPr lang="en-US" sz="3200" dirty="0" smtClean="0"/>
              <a:t>Paragraph Support</a:t>
            </a:r>
            <a:endParaRPr lang="fa-IR" sz="3200" dirty="0"/>
          </a:p>
        </p:txBody>
      </p:sp>
    </p:spTree>
    <p:extLst>
      <p:ext uri="{BB962C8B-B14F-4D97-AF65-F5344CB8AC3E}">
        <p14:creationId xmlns:p14="http://schemas.microsoft.com/office/powerpoint/2010/main" val="1911515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just" rtl="0">
              <a:buNone/>
            </a:pPr>
            <a:r>
              <a:rPr lang="en-US" dirty="0" smtClean="0"/>
              <a:t>	</a:t>
            </a:r>
            <a:r>
              <a:rPr lang="en-US" sz="2200" dirty="0" smtClean="0"/>
              <a:t>As a result of the development of technology and, thereby, the increase in the manufacturing of consumer durables, the percentage of British households with a range of consumer durables steadily increased between 1972 and 1983. The greatest increase was in telephone ownership, rising from 42% in 1972 to 77% in 1983. Next came central heating ownership, rising from 37% of households in 1972 to 64% in 1983. The percentage of household with refrigerator rose 21% over the same period and of those with a washing machine by 14%. Households with vacuum-cleaners, televisions and dishwashers increased by 8%, 5% and 2%, respectively. In 1983, the year of their introduction, 18% of households had a video recorder. </a:t>
            </a:r>
            <a:endParaRPr lang="fa-IR" sz="2200" dirty="0"/>
          </a:p>
        </p:txBody>
      </p:sp>
      <p:sp>
        <p:nvSpPr>
          <p:cNvPr id="3" name="Title 2"/>
          <p:cNvSpPr>
            <a:spLocks noGrp="1"/>
          </p:cNvSpPr>
          <p:nvPr>
            <p:ph type="title"/>
          </p:nvPr>
        </p:nvSpPr>
        <p:spPr/>
        <p:txBody>
          <a:bodyPr/>
          <a:lstStyle/>
          <a:p>
            <a:pPr algn="l"/>
            <a:r>
              <a:rPr lang="en-US" sz="3200" dirty="0" smtClean="0"/>
              <a:t>Facts and statistics: An example</a:t>
            </a:r>
            <a:endParaRPr lang="fa-IR" sz="3200" dirty="0"/>
          </a:p>
        </p:txBody>
      </p:sp>
    </p:spTree>
    <p:extLst>
      <p:ext uri="{BB962C8B-B14F-4D97-AF65-F5344CB8AC3E}">
        <p14:creationId xmlns:p14="http://schemas.microsoft.com/office/powerpoint/2010/main" val="3809799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rtl="0">
              <a:buNone/>
            </a:pPr>
            <a:r>
              <a:rPr lang="en-US" dirty="0" smtClean="0"/>
              <a:t>	</a:t>
            </a:r>
            <a:r>
              <a:rPr lang="en-US" sz="2200" dirty="0" smtClean="0"/>
              <a:t>The term </a:t>
            </a:r>
            <a:r>
              <a:rPr lang="en-US" sz="2200" i="1" dirty="0" smtClean="0"/>
              <a:t>population explosion </a:t>
            </a:r>
            <a:r>
              <a:rPr lang="en-US" sz="2200" dirty="0" smtClean="0"/>
              <a:t>is usually applied to the rapid growth of the last three centuries. In the two hundred years from 1650 to 1850, world population doubled and reached its first billion. In the next eighty years, it doubled again, and by 1975, it had doubled once more to a total of 4 billion. By the year 2000, it is estimated that it will exceed 6 billion and possibly approach 7 billion unless there is a major reduction in birth rates or a major increase in death rates. </a:t>
            </a:r>
            <a:r>
              <a:rPr lang="en-US" sz="2200" i="1" dirty="0" smtClean="0"/>
              <a:t> </a:t>
            </a:r>
            <a:endParaRPr lang="fa-IR" sz="2200" i="1" dirty="0"/>
          </a:p>
        </p:txBody>
      </p:sp>
      <p:sp>
        <p:nvSpPr>
          <p:cNvPr id="3" name="Title 2"/>
          <p:cNvSpPr>
            <a:spLocks noGrp="1"/>
          </p:cNvSpPr>
          <p:nvPr>
            <p:ph type="title"/>
          </p:nvPr>
        </p:nvSpPr>
        <p:spPr/>
        <p:txBody>
          <a:bodyPr/>
          <a:lstStyle/>
          <a:p>
            <a:pPr algn="l"/>
            <a:r>
              <a:rPr lang="en-US" sz="3200" dirty="0"/>
              <a:t>Facts and statistics: </a:t>
            </a:r>
            <a:r>
              <a:rPr lang="en-US" sz="3200" dirty="0" smtClean="0"/>
              <a:t>Another </a:t>
            </a:r>
            <a:r>
              <a:rPr lang="en-US" sz="3200" dirty="0"/>
              <a:t>example</a:t>
            </a:r>
            <a:endParaRPr lang="fa-IR" sz="3200" dirty="0"/>
          </a:p>
        </p:txBody>
      </p:sp>
    </p:spTree>
    <p:extLst>
      <p:ext uri="{BB962C8B-B14F-4D97-AF65-F5344CB8AC3E}">
        <p14:creationId xmlns:p14="http://schemas.microsoft.com/office/powerpoint/2010/main" val="2148497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Often a topic sentence is supported by more than one technique of support.</a:t>
            </a:r>
          </a:p>
          <a:p>
            <a:pPr lvl="1" algn="just" rtl="0">
              <a:buFont typeface="Wingdings" pitchFamily="2" charset="2"/>
              <a:buChar char="Ø"/>
            </a:pPr>
            <a:r>
              <a:rPr lang="en-US" dirty="0" smtClean="0"/>
              <a:t>A writer may use both facts and examples, or both personal experience and physical description.</a:t>
            </a:r>
          </a:p>
          <a:p>
            <a:pPr marL="411480" lvl="1" indent="0" algn="just" rtl="0">
              <a:buNone/>
            </a:pPr>
            <a:endParaRPr lang="en-US" dirty="0"/>
          </a:p>
          <a:p>
            <a:pPr lvl="1" algn="just" rtl="0">
              <a:buFont typeface="Wingdings" pitchFamily="2" charset="2"/>
              <a:buChar char="ü"/>
            </a:pPr>
            <a:r>
              <a:rPr lang="en-US" dirty="0" smtClean="0"/>
              <a:t>The writer must decide which techniques of support will most effectively demonstrate what the topic sentence asserts.</a:t>
            </a:r>
          </a:p>
          <a:p>
            <a:pPr lvl="1" algn="just" rtl="0">
              <a:buFont typeface="Wingdings" pitchFamily="2" charset="2"/>
              <a:buChar char="ü"/>
            </a:pPr>
            <a:r>
              <a:rPr lang="en-US" dirty="0" smtClean="0"/>
              <a:t>A paragraph must have at least one technique of support; it may have as many as five. </a:t>
            </a:r>
            <a:endParaRPr lang="fa-IR" dirty="0"/>
          </a:p>
        </p:txBody>
      </p:sp>
      <p:sp>
        <p:nvSpPr>
          <p:cNvPr id="3" name="Title 2"/>
          <p:cNvSpPr>
            <a:spLocks noGrp="1"/>
          </p:cNvSpPr>
          <p:nvPr>
            <p:ph type="title"/>
          </p:nvPr>
        </p:nvSpPr>
        <p:spPr/>
        <p:txBody>
          <a:bodyPr/>
          <a:lstStyle/>
          <a:p>
            <a:pPr algn="l" rtl="0"/>
            <a:r>
              <a:rPr lang="en-US" sz="3200" dirty="0" smtClean="0"/>
              <a:t>Techniques of support:</a:t>
            </a:r>
            <a:endParaRPr lang="fa-IR" sz="3200" dirty="0"/>
          </a:p>
        </p:txBody>
      </p:sp>
    </p:spTree>
    <p:extLst>
      <p:ext uri="{BB962C8B-B14F-4D97-AF65-F5344CB8AC3E}">
        <p14:creationId xmlns:p14="http://schemas.microsoft.com/office/powerpoint/2010/main" val="4216923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0"/>
            <a:r>
              <a:rPr lang="en-US" dirty="0" smtClean="0"/>
              <a:t>The final sentence of a paragraph is called the </a:t>
            </a:r>
            <a:r>
              <a:rPr lang="en-US" i="1" dirty="0" smtClean="0"/>
              <a:t>concluding sentence</a:t>
            </a:r>
            <a:r>
              <a:rPr lang="en-US" dirty="0" smtClean="0"/>
              <a:t>.</a:t>
            </a:r>
          </a:p>
          <a:p>
            <a:pPr marL="0" indent="0" algn="just" rtl="0">
              <a:buNone/>
            </a:pPr>
            <a:endParaRPr lang="en-US" dirty="0" smtClean="0"/>
          </a:p>
          <a:p>
            <a:pPr algn="just" rtl="0"/>
            <a:r>
              <a:rPr lang="en-US" dirty="0" smtClean="0"/>
              <a:t>It sums up the main points or restates the main idea in a different way.</a:t>
            </a:r>
          </a:p>
          <a:p>
            <a:pPr marL="0" indent="0" algn="just" rtl="0">
              <a:buNone/>
            </a:pPr>
            <a:endParaRPr lang="en-US" dirty="0" smtClean="0"/>
          </a:p>
          <a:p>
            <a:pPr algn="just" rtl="0"/>
            <a:r>
              <a:rPr lang="en-US" dirty="0" smtClean="0"/>
              <a:t>A sentence that sums up the paragraph reminds the reader of what the writer’s main idea and supporting points were.</a:t>
            </a:r>
            <a:endParaRPr lang="fa-IR" dirty="0"/>
          </a:p>
        </p:txBody>
      </p:sp>
      <p:sp>
        <p:nvSpPr>
          <p:cNvPr id="3" name="Title 2"/>
          <p:cNvSpPr>
            <a:spLocks noGrp="1"/>
          </p:cNvSpPr>
          <p:nvPr>
            <p:ph type="title"/>
          </p:nvPr>
        </p:nvSpPr>
        <p:spPr/>
        <p:txBody>
          <a:bodyPr/>
          <a:lstStyle/>
          <a:p>
            <a:pPr algn="l"/>
            <a:r>
              <a:rPr lang="en-US" sz="3200" dirty="0" smtClean="0"/>
              <a:t>Concluding sentence:</a:t>
            </a:r>
            <a:endParaRPr lang="fa-IR" sz="3200" dirty="0"/>
          </a:p>
        </p:txBody>
      </p:sp>
    </p:spTree>
    <p:extLst>
      <p:ext uri="{BB962C8B-B14F-4D97-AF65-F5344CB8AC3E}">
        <p14:creationId xmlns:p14="http://schemas.microsoft.com/office/powerpoint/2010/main" val="1400889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0"/>
            <a:r>
              <a:rPr lang="en-US" dirty="0" smtClean="0"/>
              <a:t>A sentence that restates the main idea should give the same information in a slightly different way, perhaps by using different words or by using a different word order.</a:t>
            </a:r>
          </a:p>
          <a:p>
            <a:pPr algn="just" rtl="0"/>
            <a:endParaRPr lang="en-US" dirty="0"/>
          </a:p>
          <a:p>
            <a:pPr algn="just" rtl="0"/>
            <a:r>
              <a:rPr lang="en-US" dirty="0" smtClean="0"/>
              <a:t>A concluding sentence should </a:t>
            </a:r>
            <a:r>
              <a:rPr lang="en-US" dirty="0" smtClean="0">
                <a:solidFill>
                  <a:srgbClr val="FF0000"/>
                </a:solidFill>
              </a:rPr>
              <a:t>not introduce a new point. </a:t>
            </a:r>
            <a:endParaRPr lang="fa-IR" dirty="0">
              <a:solidFill>
                <a:srgbClr val="FF0000"/>
              </a:solidFill>
            </a:endParaRPr>
          </a:p>
        </p:txBody>
      </p:sp>
      <p:sp>
        <p:nvSpPr>
          <p:cNvPr id="3" name="Title 2"/>
          <p:cNvSpPr>
            <a:spLocks noGrp="1"/>
          </p:cNvSpPr>
          <p:nvPr>
            <p:ph type="title"/>
          </p:nvPr>
        </p:nvSpPr>
        <p:spPr/>
        <p:txBody>
          <a:bodyPr/>
          <a:lstStyle/>
          <a:p>
            <a:pPr algn="l" rtl="0"/>
            <a:r>
              <a:rPr lang="en-US" sz="3200" dirty="0"/>
              <a:t>Concluding </a:t>
            </a:r>
            <a:r>
              <a:rPr lang="en-US" sz="3200" dirty="0" smtClean="0"/>
              <a:t>sentence (cont.):</a:t>
            </a:r>
            <a:endParaRPr lang="fa-IR" sz="3200" dirty="0"/>
          </a:p>
        </p:txBody>
      </p:sp>
    </p:spTree>
    <p:extLst>
      <p:ext uri="{BB962C8B-B14F-4D97-AF65-F5344CB8AC3E}">
        <p14:creationId xmlns:p14="http://schemas.microsoft.com/office/powerpoint/2010/main" val="176896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0"/>
            <a:r>
              <a:rPr lang="en-US" dirty="0" smtClean="0"/>
              <a:t>The main idea is usually a general claim and when such a claim is made (i.e., when we </a:t>
            </a:r>
            <a:r>
              <a:rPr lang="en-US" i="1" dirty="0" smtClean="0"/>
              <a:t>assert</a:t>
            </a:r>
            <a:r>
              <a:rPr lang="en-US" dirty="0" smtClean="0"/>
              <a:t> or </a:t>
            </a:r>
            <a:r>
              <a:rPr lang="en-US" i="1" dirty="0" smtClean="0"/>
              <a:t>tell</a:t>
            </a:r>
            <a:r>
              <a:rPr lang="en-US" dirty="0" smtClean="0"/>
              <a:t> something), we do not expect others to accept it as it is.</a:t>
            </a:r>
          </a:p>
          <a:p>
            <a:pPr algn="just" rtl="0"/>
            <a:endParaRPr lang="en-US" dirty="0"/>
          </a:p>
          <a:p>
            <a:pPr algn="just" rtl="0"/>
            <a:r>
              <a:rPr lang="en-US" dirty="0" smtClean="0"/>
              <a:t>Simply telling your reader what you want to communicate may be easy, but </a:t>
            </a:r>
            <a:r>
              <a:rPr lang="en-US" dirty="0" smtClean="0">
                <a:solidFill>
                  <a:srgbClr val="FF0000"/>
                </a:solidFill>
              </a:rPr>
              <a:t>it is rarely very interesting or very believable.</a:t>
            </a:r>
          </a:p>
          <a:p>
            <a:pPr algn="just" rtl="0"/>
            <a:endParaRPr lang="en-US" dirty="0">
              <a:solidFill>
                <a:srgbClr val="FF0000"/>
              </a:solidFill>
            </a:endParaRPr>
          </a:p>
          <a:p>
            <a:pPr algn="just" rtl="0"/>
            <a:r>
              <a:rPr lang="en-US" dirty="0" smtClean="0">
                <a:solidFill>
                  <a:schemeClr val="tx1"/>
                </a:solidFill>
              </a:rPr>
              <a:t>Demonstrating or showing your reader that the claim you made is valid will make your paragraph more interesting and believable.</a:t>
            </a:r>
            <a:endParaRPr lang="fa-IR" dirty="0">
              <a:solidFill>
                <a:schemeClr val="tx1"/>
              </a:solidFill>
            </a:endParaRPr>
          </a:p>
        </p:txBody>
      </p:sp>
      <p:sp>
        <p:nvSpPr>
          <p:cNvPr id="3" name="Title 2"/>
          <p:cNvSpPr>
            <a:spLocks noGrp="1"/>
          </p:cNvSpPr>
          <p:nvPr>
            <p:ph type="title"/>
          </p:nvPr>
        </p:nvSpPr>
        <p:spPr/>
        <p:txBody>
          <a:bodyPr/>
          <a:lstStyle/>
          <a:p>
            <a:pPr algn="l"/>
            <a:r>
              <a:rPr lang="en-US" sz="3200" dirty="0" smtClean="0"/>
              <a:t>Asserting and demonstrating:</a:t>
            </a:r>
            <a:endParaRPr lang="fa-IR" sz="3200" dirty="0"/>
          </a:p>
        </p:txBody>
      </p:sp>
    </p:spTree>
    <p:extLst>
      <p:ext uri="{BB962C8B-B14F-4D97-AF65-F5344CB8AC3E}">
        <p14:creationId xmlns:p14="http://schemas.microsoft.com/office/powerpoint/2010/main" val="2298405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lgn="just" rtl="0"/>
            <a:r>
              <a:rPr lang="en-US" sz="8000" dirty="0" smtClean="0"/>
              <a:t>Details are specific points that tell more about a general statement.</a:t>
            </a:r>
          </a:p>
          <a:p>
            <a:pPr marL="0" indent="0" algn="just" rtl="0">
              <a:buNone/>
            </a:pPr>
            <a:endParaRPr lang="en-US" sz="2200" dirty="0" smtClean="0"/>
          </a:p>
          <a:p>
            <a:pPr algn="l" rtl="0">
              <a:buFont typeface="Wingdings" pitchFamily="2" charset="2"/>
              <a:buChar char="Ø"/>
            </a:pPr>
            <a:r>
              <a:rPr lang="en-US" sz="8000" dirty="0" smtClean="0"/>
              <a:t>An example:</a:t>
            </a:r>
          </a:p>
          <a:p>
            <a:pPr marL="0" indent="0" algn="just" rtl="0">
              <a:lnSpc>
                <a:spcPct val="120000"/>
              </a:lnSpc>
              <a:buNone/>
            </a:pPr>
            <a:r>
              <a:rPr lang="en-US" sz="2200" dirty="0"/>
              <a:t>	</a:t>
            </a:r>
            <a:r>
              <a:rPr lang="en-US" sz="7600" dirty="0" smtClean="0"/>
              <a:t>Perhaps it is because of its terrifying and effective teeth that the shark has always been one of the man’s most hated and feared enemies. Located beneath its snout, the shark’s mouth contains between four and six rows of teeth, but these may number up to twenty-four rows in some species. The teeth are embedded in the gums and gradually move forward as they are used. Eventually, these large teeth drop out and are replaced by new teeth moving from behind them. It is possible for one species of shark to produce up to 24,000 teeth over a ten-year period. This awesome dental equipment produces a jagged crescent-shaped bite.   </a:t>
            </a:r>
          </a:p>
          <a:p>
            <a:pPr marL="411480" lvl="1" indent="0" algn="l" rtl="0">
              <a:lnSpc>
                <a:spcPct val="220000"/>
              </a:lnSpc>
              <a:buNone/>
            </a:pPr>
            <a:endParaRPr lang="en-US" sz="3800" dirty="0" smtClean="0"/>
          </a:p>
          <a:p>
            <a:pPr marL="411480" lvl="1" indent="0" algn="l" rtl="0">
              <a:lnSpc>
                <a:spcPct val="220000"/>
              </a:lnSpc>
              <a:buNone/>
            </a:pPr>
            <a:r>
              <a:rPr lang="en-US" sz="3800" dirty="0"/>
              <a:t>		</a:t>
            </a:r>
            <a:r>
              <a:rPr lang="en-US" sz="3800" dirty="0" smtClean="0"/>
              <a:t> </a:t>
            </a:r>
            <a:endParaRPr lang="fa-IR" sz="3800" dirty="0"/>
          </a:p>
        </p:txBody>
      </p:sp>
      <p:sp>
        <p:nvSpPr>
          <p:cNvPr id="3" name="Title 2"/>
          <p:cNvSpPr>
            <a:spLocks noGrp="1"/>
          </p:cNvSpPr>
          <p:nvPr>
            <p:ph type="title"/>
          </p:nvPr>
        </p:nvSpPr>
        <p:spPr/>
        <p:txBody>
          <a:bodyPr/>
          <a:lstStyle/>
          <a:p>
            <a:pPr algn="l" rtl="0"/>
            <a:r>
              <a:rPr lang="en-US" sz="3200" dirty="0" smtClean="0"/>
              <a:t>Techniques of support: Details</a:t>
            </a:r>
            <a:endParaRPr lang="fa-IR" sz="3200" dirty="0"/>
          </a:p>
        </p:txBody>
      </p:sp>
    </p:spTree>
    <p:extLst>
      <p:ext uri="{BB962C8B-B14F-4D97-AF65-F5344CB8AC3E}">
        <p14:creationId xmlns:p14="http://schemas.microsoft.com/office/powerpoint/2010/main" val="768629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smtClean="0"/>
              <a:t>Another example:</a:t>
            </a:r>
          </a:p>
          <a:p>
            <a:pPr marL="0" indent="0" algn="just" rtl="0">
              <a:buNone/>
            </a:pPr>
            <a:r>
              <a:rPr lang="en-US" sz="2000" b="1" dirty="0" smtClean="0"/>
              <a:t>Topic Sentence</a:t>
            </a:r>
            <a:r>
              <a:rPr lang="en-US" sz="2000" dirty="0" smtClean="0"/>
              <a:t>: A newborn baby is really not very beautiful.</a:t>
            </a:r>
          </a:p>
          <a:p>
            <a:pPr marL="0" indent="0" algn="just" rtl="0">
              <a:buNone/>
            </a:pPr>
            <a:r>
              <a:rPr lang="en-US" sz="2000" dirty="0"/>
              <a:t>	</a:t>
            </a:r>
            <a:r>
              <a:rPr lang="en-US" sz="2000" dirty="0" smtClean="0"/>
              <a:t>skin – discolored or wrinkled</a:t>
            </a:r>
          </a:p>
          <a:p>
            <a:pPr marL="0" indent="0" algn="just" rtl="0">
              <a:buNone/>
            </a:pPr>
            <a:r>
              <a:rPr lang="en-US" sz="2000" dirty="0"/>
              <a:t>	</a:t>
            </a:r>
            <a:r>
              <a:rPr lang="en-US" sz="2000" dirty="0" smtClean="0"/>
              <a:t>eyes – frequently puffy and inflamed</a:t>
            </a:r>
          </a:p>
          <a:p>
            <a:pPr marL="0" indent="0" algn="just" rtl="0">
              <a:buNone/>
            </a:pPr>
            <a:r>
              <a:rPr lang="en-US" sz="2000" dirty="0"/>
              <a:t>	</a:t>
            </a:r>
            <a:r>
              <a:rPr lang="en-US" sz="2000" dirty="0" smtClean="0"/>
              <a:t>shape of head – often distorted because of the difficult 	birth process</a:t>
            </a:r>
          </a:p>
          <a:p>
            <a:pPr marL="0" indent="0" algn="just" rtl="0">
              <a:buNone/>
            </a:pPr>
            <a:r>
              <a:rPr lang="en-US" sz="2000" dirty="0"/>
              <a:t>	</a:t>
            </a:r>
            <a:r>
              <a:rPr lang="en-US" sz="2000" dirty="0" smtClean="0"/>
              <a:t>hair – either thick and unruly or nonexistent</a:t>
            </a:r>
          </a:p>
          <a:p>
            <a:pPr marL="0" indent="0" algn="just" rtl="0">
              <a:buNone/>
            </a:pPr>
            <a:r>
              <a:rPr lang="en-US" sz="2000" dirty="0"/>
              <a:t>	</a:t>
            </a:r>
            <a:r>
              <a:rPr lang="en-US" sz="2000" dirty="0" smtClean="0"/>
              <a:t>movements – jerky and uncontrolled (muscles not yet 	developed)</a:t>
            </a:r>
            <a:endParaRPr lang="en-US" dirty="0" smtClean="0"/>
          </a:p>
          <a:p>
            <a:pPr marL="0" indent="0" algn="just" rtl="0">
              <a:buNone/>
            </a:pPr>
            <a:r>
              <a:rPr lang="en-US" dirty="0"/>
              <a:t>	</a:t>
            </a:r>
            <a:endParaRPr lang="fa-IR" sz="2000" dirty="0"/>
          </a:p>
        </p:txBody>
      </p:sp>
      <p:sp>
        <p:nvSpPr>
          <p:cNvPr id="3" name="Title 2"/>
          <p:cNvSpPr>
            <a:spLocks noGrp="1"/>
          </p:cNvSpPr>
          <p:nvPr>
            <p:ph type="title"/>
          </p:nvPr>
        </p:nvSpPr>
        <p:spPr/>
        <p:txBody>
          <a:bodyPr/>
          <a:lstStyle/>
          <a:p>
            <a:pPr algn="l"/>
            <a:r>
              <a:rPr lang="en-US" sz="3200" dirty="0"/>
              <a:t>Techniques of support: Details</a:t>
            </a:r>
            <a:endParaRPr lang="fa-IR" sz="3200" dirty="0"/>
          </a:p>
        </p:txBody>
      </p:sp>
    </p:spTree>
    <p:extLst>
      <p:ext uri="{BB962C8B-B14F-4D97-AF65-F5344CB8AC3E}">
        <p14:creationId xmlns:p14="http://schemas.microsoft.com/office/powerpoint/2010/main" val="4062015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0"/>
            <a:r>
              <a:rPr lang="en-US" dirty="0" smtClean="0"/>
              <a:t>An explanation tells what something means or how something works.</a:t>
            </a:r>
          </a:p>
          <a:p>
            <a:pPr algn="just" rtl="0">
              <a:buFont typeface="Wingdings" pitchFamily="2" charset="2"/>
              <a:buChar char="Ø"/>
            </a:pPr>
            <a:r>
              <a:rPr lang="en-US" dirty="0" smtClean="0"/>
              <a:t>An example:</a:t>
            </a:r>
          </a:p>
          <a:p>
            <a:pPr marL="0" indent="0" algn="just" rtl="0">
              <a:buNone/>
            </a:pPr>
            <a:r>
              <a:rPr lang="en-US" dirty="0"/>
              <a:t>	</a:t>
            </a:r>
            <a:r>
              <a:rPr lang="en-US" sz="2000" dirty="0" smtClean="0"/>
              <a:t>“A stitch in time saves nine.” My grandmother, who likes to sew, used this simple saying to teach me the value of working on problems when they are still small. Originally, the saying referred to sewing – if you have a small hole in a dress, you can repair it with just one single stitch. But if you wait, the hole will get larger, and it will take you nine stitches. This simple sentence reminds me to take care of small problems before they turn into big ones. </a:t>
            </a:r>
          </a:p>
          <a:p>
            <a:pPr marL="457200" indent="-457200" algn="just" rtl="0">
              <a:buAutoNum type="alphaLcPeriod"/>
            </a:pPr>
            <a:r>
              <a:rPr lang="en-US" sz="2000" dirty="0" smtClean="0">
                <a:solidFill>
                  <a:srgbClr val="FF0000"/>
                </a:solidFill>
              </a:rPr>
              <a:t>What is the writer trying to explain?</a:t>
            </a:r>
          </a:p>
          <a:p>
            <a:pPr marL="457200" indent="-457200" algn="just" rtl="0">
              <a:buAutoNum type="alphaLcPeriod"/>
            </a:pPr>
            <a:r>
              <a:rPr lang="en-US" sz="2000" dirty="0" smtClean="0">
                <a:solidFill>
                  <a:srgbClr val="FF0000"/>
                </a:solidFill>
              </a:rPr>
              <a:t>Is she successful? Do you understand the explanation? Yes/no  </a:t>
            </a:r>
            <a:endParaRPr lang="fa-IR" sz="2000" dirty="0">
              <a:solidFill>
                <a:srgbClr val="FF0000"/>
              </a:solidFill>
            </a:endParaRPr>
          </a:p>
        </p:txBody>
      </p:sp>
      <p:sp>
        <p:nvSpPr>
          <p:cNvPr id="3" name="Title 2"/>
          <p:cNvSpPr>
            <a:spLocks noGrp="1"/>
          </p:cNvSpPr>
          <p:nvPr>
            <p:ph type="title"/>
          </p:nvPr>
        </p:nvSpPr>
        <p:spPr/>
        <p:txBody>
          <a:bodyPr/>
          <a:lstStyle/>
          <a:p>
            <a:pPr algn="l"/>
            <a:r>
              <a:rPr lang="en-US" sz="3200" dirty="0"/>
              <a:t>Techniques of support</a:t>
            </a:r>
            <a:r>
              <a:rPr lang="en-US" sz="3200" dirty="0" smtClean="0"/>
              <a:t>: Explanation</a:t>
            </a:r>
            <a:endParaRPr lang="fa-IR" sz="3200" dirty="0"/>
          </a:p>
        </p:txBody>
      </p:sp>
    </p:spTree>
    <p:extLst>
      <p:ext uri="{BB962C8B-B14F-4D97-AF65-F5344CB8AC3E}">
        <p14:creationId xmlns:p14="http://schemas.microsoft.com/office/powerpoint/2010/main" val="1578482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l" rtl="0"/>
            <a:r>
              <a:rPr lang="en-US" dirty="0" smtClean="0"/>
              <a:t>An example:</a:t>
            </a:r>
          </a:p>
          <a:p>
            <a:pPr marL="0" indent="0" algn="l" rtl="0">
              <a:buNone/>
            </a:pPr>
            <a:endParaRPr lang="en-US" dirty="0" smtClean="0"/>
          </a:p>
          <a:p>
            <a:pPr marL="0" indent="0" algn="just" rtl="0">
              <a:buNone/>
            </a:pPr>
            <a:r>
              <a:rPr lang="en-US" dirty="0"/>
              <a:t>	</a:t>
            </a:r>
            <a:r>
              <a:rPr lang="en-US" sz="2900" dirty="0">
                <a:solidFill>
                  <a:srgbClr val="FF0000"/>
                </a:solidFill>
              </a:rPr>
              <a:t>(topic sentence) </a:t>
            </a:r>
            <a:r>
              <a:rPr lang="en-US" sz="2900" dirty="0"/>
              <a:t>Three important Swiss customs for tourists to know deal with religion, greeting, and punctuality. </a:t>
            </a:r>
            <a:r>
              <a:rPr lang="en-US" sz="2900" dirty="0">
                <a:solidFill>
                  <a:srgbClr val="FF0000"/>
                </a:solidFill>
              </a:rPr>
              <a:t>(subject development)</a:t>
            </a:r>
            <a:r>
              <a:rPr lang="en-US" sz="2900" dirty="0"/>
              <a:t> The Swiss people are very religious, and Sunday is their holy day. On Sunday, people rarely work in the garden, in the house, or even on the car. Foreign tourists should know that the most drugstores, supermarkets, and banks are closed on Sunday. The Swiss are also a formal people. For example, they seldom call acquaintances by their first names; the German “Herr” and French “Monsieur” are much more frequently used in Switzerland than the English “Mister” is used in the United States. A tourist should therefore say either “Herr” or “Monsieur” when greeting an acquaintance, and only use the person’s first name if he is a close friend. In addition, Switzerland is the land of watches and exactness. It is important to be on time to parties, business, meetings, and churches because Swiss hosts, factory bosses, and ministers all love punctuality. It is especially important for tourists to be on time for trains: Swiss train conductors never wait for late arrivers. </a:t>
            </a:r>
            <a:r>
              <a:rPr lang="en-US" sz="2900" dirty="0">
                <a:solidFill>
                  <a:srgbClr val="FF0000"/>
                </a:solidFill>
              </a:rPr>
              <a:t>(summary sentence) </a:t>
            </a:r>
            <a:r>
              <a:rPr lang="en-US" sz="2900" dirty="0"/>
              <a:t>In summary, Swiss customs are very easy to follow and very important to remember! </a:t>
            </a:r>
          </a:p>
          <a:p>
            <a:r>
              <a:rPr lang="en-US" sz="2900" b="1" dirty="0"/>
              <a:t/>
            </a:r>
            <a:br>
              <a:rPr lang="en-US" sz="2900" b="1" dirty="0"/>
            </a:br>
            <a:endParaRPr lang="en-US" sz="2900" b="1" dirty="0"/>
          </a:p>
          <a:p>
            <a:pPr marL="0" indent="0" algn="l" rtl="0">
              <a:buNone/>
            </a:pPr>
            <a:endParaRPr lang="fa-IR" dirty="0"/>
          </a:p>
        </p:txBody>
      </p:sp>
      <p:sp>
        <p:nvSpPr>
          <p:cNvPr id="3" name="Title 2"/>
          <p:cNvSpPr>
            <a:spLocks noGrp="1"/>
          </p:cNvSpPr>
          <p:nvPr>
            <p:ph type="title"/>
          </p:nvPr>
        </p:nvSpPr>
        <p:spPr/>
        <p:txBody>
          <a:bodyPr/>
          <a:lstStyle/>
          <a:p>
            <a:pPr algn="l" rtl="0"/>
            <a:r>
              <a:rPr lang="en-US" sz="3200" dirty="0"/>
              <a:t>Techniques of support: Explanation</a:t>
            </a:r>
            <a:endParaRPr lang="fa-IR" sz="3200" dirty="0"/>
          </a:p>
        </p:txBody>
      </p:sp>
    </p:spTree>
    <p:extLst>
      <p:ext uri="{BB962C8B-B14F-4D97-AF65-F5344CB8AC3E}">
        <p14:creationId xmlns:p14="http://schemas.microsoft.com/office/powerpoint/2010/main" val="2012340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0"/>
            <a:r>
              <a:rPr lang="en-US" sz="2200" dirty="0" smtClean="0"/>
              <a:t>An example is a specific person, place, thing or event that supports an idea or statement</a:t>
            </a:r>
          </a:p>
          <a:p>
            <a:pPr algn="just" rtl="0"/>
            <a:r>
              <a:rPr lang="en-US" sz="2200" dirty="0" smtClean="0"/>
              <a:t>How many examples are enough?</a:t>
            </a:r>
          </a:p>
          <a:p>
            <a:pPr marL="0" indent="0" algn="just" rtl="0">
              <a:buNone/>
            </a:pPr>
            <a:r>
              <a:rPr lang="en-US" sz="2200" dirty="0"/>
              <a:t>	</a:t>
            </a:r>
            <a:r>
              <a:rPr lang="en-US" sz="2200" dirty="0" smtClean="0">
                <a:solidFill>
                  <a:srgbClr val="FF0000"/>
                </a:solidFill>
              </a:rPr>
              <a:t>Depending on the topic, sometimes one would suffice 	and sometimes several might be needed to support 	the topic effectively.  </a:t>
            </a:r>
            <a:endParaRPr lang="fa-IR" sz="2200" dirty="0"/>
          </a:p>
        </p:txBody>
      </p:sp>
      <p:sp>
        <p:nvSpPr>
          <p:cNvPr id="3" name="Title 2"/>
          <p:cNvSpPr>
            <a:spLocks noGrp="1"/>
          </p:cNvSpPr>
          <p:nvPr>
            <p:ph type="title"/>
          </p:nvPr>
        </p:nvSpPr>
        <p:spPr/>
        <p:txBody>
          <a:bodyPr/>
          <a:lstStyle/>
          <a:p>
            <a:pPr algn="l" rtl="0"/>
            <a:r>
              <a:rPr lang="en-US" sz="3200" dirty="0" smtClean="0"/>
              <a:t>Techniques of support: Example</a:t>
            </a:r>
            <a:endParaRPr lang="fa-IR" sz="3200" dirty="0"/>
          </a:p>
        </p:txBody>
      </p:sp>
    </p:spTree>
    <p:extLst>
      <p:ext uri="{BB962C8B-B14F-4D97-AF65-F5344CB8AC3E}">
        <p14:creationId xmlns:p14="http://schemas.microsoft.com/office/powerpoint/2010/main" val="3233486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An example:</a:t>
            </a:r>
          </a:p>
          <a:p>
            <a:pPr marL="0" indent="0" algn="just" rtl="0">
              <a:buNone/>
            </a:pPr>
            <a:r>
              <a:rPr lang="en-US" dirty="0"/>
              <a:t>	</a:t>
            </a:r>
            <a:r>
              <a:rPr lang="en-US" sz="2000" dirty="0" smtClean="0"/>
              <a:t>Agrarian reform in Venezuela has had positive and negative effects on agriculture. For example, some farmers have obtained loans from the government which they have invested in their land. Many of these farmers have brought tractors to work on their own land. They have cultivated the land very fast. Therefore, they have already obtained benefit from their land, and Venezuela too. But, many farmers have not spent the loan money on their land. Instead, they have bought houses or cars, and the majority have used this money to go to the capital because they want to live there. The result is that many farms are abandoned, and nobody wants to cultivate them.  </a:t>
            </a:r>
            <a:endParaRPr lang="fa-IR" dirty="0"/>
          </a:p>
        </p:txBody>
      </p:sp>
      <p:sp>
        <p:nvSpPr>
          <p:cNvPr id="3" name="Title 2"/>
          <p:cNvSpPr>
            <a:spLocks noGrp="1"/>
          </p:cNvSpPr>
          <p:nvPr>
            <p:ph type="title"/>
          </p:nvPr>
        </p:nvSpPr>
        <p:spPr/>
        <p:txBody>
          <a:bodyPr/>
          <a:lstStyle/>
          <a:p>
            <a:pPr algn="l" rtl="0"/>
            <a:r>
              <a:rPr lang="en-US" sz="3200" dirty="0"/>
              <a:t>Techniques of support: Example</a:t>
            </a:r>
            <a:endParaRPr lang="fa-IR" sz="3200" dirty="0"/>
          </a:p>
        </p:txBody>
      </p:sp>
    </p:spTree>
    <p:extLst>
      <p:ext uri="{BB962C8B-B14F-4D97-AF65-F5344CB8AC3E}">
        <p14:creationId xmlns:p14="http://schemas.microsoft.com/office/powerpoint/2010/main" val="41244753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259</TotalTime>
  <Words>845</Words>
  <Application>Microsoft Office PowerPoint</Application>
  <PresentationFormat>On-screen Show (4:3)</PresentationFormat>
  <Paragraphs>183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Book Antiqua</vt:lpstr>
      <vt:lpstr>Times New Roman</vt:lpstr>
      <vt:lpstr>Wingdings</vt:lpstr>
      <vt:lpstr>Hardcover</vt:lpstr>
      <vt:lpstr>Unit 3</vt:lpstr>
      <vt:lpstr>Paragraph Support</vt:lpstr>
      <vt:lpstr>Asserting and demonstrating:</vt:lpstr>
      <vt:lpstr>Techniques of support: Details</vt:lpstr>
      <vt:lpstr>Techniques of support: Details</vt:lpstr>
      <vt:lpstr>Techniques of support: Explanation</vt:lpstr>
      <vt:lpstr>Techniques of support: Explanation</vt:lpstr>
      <vt:lpstr>Techniques of support: Example</vt:lpstr>
      <vt:lpstr>Techniques of support: Example</vt:lpstr>
      <vt:lpstr>Techniques of support: Example</vt:lpstr>
      <vt:lpstr>Structure of exemplification:</vt:lpstr>
      <vt:lpstr>Structure of exemplification:</vt:lpstr>
      <vt:lpstr>Structure of exemplification:</vt:lpstr>
      <vt:lpstr>Structure of exemplification:</vt:lpstr>
      <vt:lpstr>Techniques of support: Anecdotes</vt:lpstr>
      <vt:lpstr>Techniques of support: An example for anecdotes</vt:lpstr>
      <vt:lpstr>Techniques of support: Another example for anecdotes</vt:lpstr>
      <vt:lpstr>Techniques of support: Facts and statistics</vt:lpstr>
      <vt:lpstr>Facts and statistics: An example</vt:lpstr>
      <vt:lpstr>Facts and statistics: An example</vt:lpstr>
      <vt:lpstr>Facts and statistics: Another example</vt:lpstr>
      <vt:lpstr>Techniques of support:</vt:lpstr>
      <vt:lpstr>Concluding sentence:</vt:lpstr>
      <vt:lpstr>Concluding sentence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omid</dc:creator>
  <cp:lastModifiedBy>User</cp:lastModifiedBy>
  <cp:revision>34</cp:revision>
  <dcterms:created xsi:type="dcterms:W3CDTF">2006-08-16T00:00:00Z</dcterms:created>
  <dcterms:modified xsi:type="dcterms:W3CDTF">2020-03-01T07:04:55Z</dcterms:modified>
</cp:coreProperties>
</file>