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3"/>
  </p:notesMasterIdLst>
  <p:sldIdLst>
    <p:sldId id="256" r:id="rId2"/>
    <p:sldId id="257" r:id="rId3"/>
    <p:sldId id="258" r:id="rId4"/>
    <p:sldId id="259" r:id="rId5"/>
    <p:sldId id="260" r:id="rId6"/>
    <p:sldId id="290" r:id="rId7"/>
    <p:sldId id="262" r:id="rId8"/>
    <p:sldId id="291" r:id="rId9"/>
    <p:sldId id="292" r:id="rId10"/>
    <p:sldId id="265" r:id="rId11"/>
    <p:sldId id="264" r:id="rId12"/>
    <p:sldId id="285" r:id="rId13"/>
    <p:sldId id="274" r:id="rId14"/>
    <p:sldId id="267" r:id="rId15"/>
    <p:sldId id="288" r:id="rId16"/>
    <p:sldId id="299" r:id="rId17"/>
    <p:sldId id="383" r:id="rId18"/>
    <p:sldId id="269" r:id="rId19"/>
    <p:sldId id="289" r:id="rId20"/>
    <p:sldId id="287" r:id="rId21"/>
    <p:sldId id="279" r:id="rId22"/>
    <p:sldId id="306" r:id="rId23"/>
    <p:sldId id="307" r:id="rId24"/>
    <p:sldId id="278" r:id="rId25"/>
    <p:sldId id="309" r:id="rId26"/>
    <p:sldId id="304" r:id="rId27"/>
    <p:sldId id="275" r:id="rId28"/>
    <p:sldId id="305" r:id="rId29"/>
    <p:sldId id="317" r:id="rId30"/>
    <p:sldId id="273" r:id="rId31"/>
    <p:sldId id="310" r:id="rId32"/>
    <p:sldId id="297" r:id="rId33"/>
    <p:sldId id="296" r:id="rId34"/>
    <p:sldId id="295" r:id="rId35"/>
    <p:sldId id="316" r:id="rId36"/>
    <p:sldId id="315" r:id="rId37"/>
    <p:sldId id="339" r:id="rId38"/>
    <p:sldId id="313" r:id="rId39"/>
    <p:sldId id="329" r:id="rId40"/>
    <p:sldId id="312" r:id="rId41"/>
    <p:sldId id="330" r:id="rId42"/>
    <p:sldId id="332" r:id="rId43"/>
    <p:sldId id="294" r:id="rId44"/>
    <p:sldId id="333" r:id="rId45"/>
    <p:sldId id="334" r:id="rId46"/>
    <p:sldId id="335" r:id="rId47"/>
    <p:sldId id="293" r:id="rId48"/>
    <p:sldId id="337" r:id="rId49"/>
    <p:sldId id="336" r:id="rId50"/>
    <p:sldId id="321" r:id="rId51"/>
    <p:sldId id="340" r:id="rId52"/>
    <p:sldId id="325" r:id="rId53"/>
    <p:sldId id="353" r:id="rId54"/>
    <p:sldId id="355" r:id="rId55"/>
    <p:sldId id="356" r:id="rId56"/>
    <p:sldId id="357" r:id="rId57"/>
    <p:sldId id="354" r:id="rId58"/>
    <p:sldId id="367" r:id="rId59"/>
    <p:sldId id="364" r:id="rId60"/>
    <p:sldId id="368" r:id="rId61"/>
    <p:sldId id="360" r:id="rId62"/>
    <p:sldId id="362" r:id="rId63"/>
    <p:sldId id="328" r:id="rId64"/>
    <p:sldId id="365" r:id="rId65"/>
    <p:sldId id="343" r:id="rId66"/>
    <p:sldId id="344" r:id="rId67"/>
    <p:sldId id="349" r:id="rId68"/>
    <p:sldId id="350" r:id="rId69"/>
    <p:sldId id="382" r:id="rId70"/>
    <p:sldId id="381" r:id="rId71"/>
    <p:sldId id="380" r:id="rId7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0" d="100"/>
          <a:sy n="80" d="100"/>
        </p:scale>
        <p:origin x="152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7B4386-D4E5-4CD9-A896-90F6DA5F0151}" type="datetimeFigureOut">
              <a:rPr lang="fa-IR" smtClean="0"/>
              <a:pPr/>
              <a:t>04/08/1444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F81F946-2B27-4C72-89FF-5D488F1E25BF}" type="slidenum">
              <a:rPr lang="fa-IR" smtClean="0"/>
              <a:pPr/>
              <a:t>‹#›</a:t>
            </a:fld>
            <a:endParaRPr lang="fa-IR"/>
          </a:p>
        </p:txBody>
      </p:sp>
    </p:spTree>
    <p:extLst>
      <p:ext uri="{BB962C8B-B14F-4D97-AF65-F5344CB8AC3E}">
        <p14:creationId xmlns:p14="http://schemas.microsoft.com/office/powerpoint/2010/main" val="900306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2F81F946-2B27-4C72-89FF-5D488F1E25BF}" type="slidenum">
              <a:rPr lang="fa-IR" smtClean="0"/>
              <a:pPr/>
              <a:t>18</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A9BC50-538F-4EBE-AE05-135CE2B24F44}" type="datetimeFigureOut">
              <a:rPr lang="fa-IR" smtClean="0"/>
              <a:pPr/>
              <a:t>04/08/1444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56B0165-69D7-4343-8B6A-527B8478C60F}"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CA9BC50-538F-4EBE-AE05-135CE2B24F44}" type="datetimeFigureOut">
              <a:rPr lang="fa-IR" smtClean="0"/>
              <a:pPr/>
              <a:t>04/08/1444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6B0165-69D7-4343-8B6A-527B8478C60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com/url?sa=i&amp;rct=j&amp;q=&amp;esrc=s&amp;frm=1&amp;source=images&amp;cd=&amp;cad=rja&amp;docid=XAmA3quFgPj2qM&amp;tbnid=g6zg1UXMHno5zM:&amp;ved=&amp;url=http://www.enchantedlearning.com/subjects/plants/printouts/floweranatomy.shtml&amp;ei=edvvUp3UN9HV4ASK44AQ&amp;bvm=bv.60444564,d.bGE&amp;psig=AFQjCNFiB9GI5x-4lE5FHtW4Mu5XO208KQ&amp;ust=1391537402231881"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solidFill>
                  <a:schemeClr val="bg1"/>
                </a:solidFill>
                <a:latin typeface="Times New Roman" pitchFamily="18" charset="0"/>
              </a:rPr>
              <a:t>The Physiology of Flowering</a:t>
            </a:r>
            <a:endParaRPr lang="fa-IR" sz="4800" b="1" dirty="0">
              <a:solidFill>
                <a:schemeClr val="bg1"/>
              </a:solidFill>
              <a:latin typeface="Times New Roman" pitchFamily="18" charset="0"/>
            </a:endParaRPr>
          </a:p>
        </p:txBody>
      </p:sp>
      <p:sp>
        <p:nvSpPr>
          <p:cNvPr id="3" name="Subtitle 2"/>
          <p:cNvSpPr>
            <a:spLocks noGrp="1"/>
          </p:cNvSpPr>
          <p:nvPr>
            <p:ph type="subTitle" idx="1"/>
          </p:nvPr>
        </p:nvSpPr>
        <p:spPr/>
        <p:txBody>
          <a:bodyPr/>
          <a:lstStyle/>
          <a:p>
            <a:endParaRPr lang="fa-I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cs typeface="+mj-cs"/>
              </a:rPr>
              <a:t>The last two whorls are called essential whorls of the flower. In most flowers stamens and pistil are found in the same flower, such flowers are called hermaphrodite or bisexual flowers .</a:t>
            </a:r>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itchFamily="18" charset="0"/>
                <a:cs typeface="+mj-cs"/>
              </a:rPr>
              <a:t>In other flowers only one of the essential whorls is found such flowers are called unisexual flowers such as Cucurbits, Mulberry etc. Flowers which have only stamens are called staminate flowers and those in which only </a:t>
            </a:r>
            <a:r>
              <a:rPr lang="en-US" sz="2400" dirty="0" err="1">
                <a:solidFill>
                  <a:schemeClr val="bg1"/>
                </a:solidFill>
                <a:latin typeface="Times New Roman" pitchFamily="18" charset="0"/>
                <a:cs typeface="+mj-cs"/>
              </a:rPr>
              <a:t>pistill</a:t>
            </a:r>
            <a:r>
              <a:rPr lang="en-US" sz="2400" dirty="0">
                <a:solidFill>
                  <a:schemeClr val="bg1"/>
                </a:solidFill>
                <a:latin typeface="Times New Roman" pitchFamily="18" charset="0"/>
                <a:cs typeface="+mj-cs"/>
              </a:rPr>
              <a:t> are present as </a:t>
            </a:r>
            <a:r>
              <a:rPr lang="en-US" sz="2400" dirty="0" err="1">
                <a:solidFill>
                  <a:schemeClr val="bg1"/>
                </a:solidFill>
                <a:latin typeface="Times New Roman" pitchFamily="18" charset="0"/>
                <a:cs typeface="+mj-cs"/>
              </a:rPr>
              <a:t>pistillate</a:t>
            </a:r>
            <a:r>
              <a:rPr lang="en-US" sz="2400" dirty="0">
                <a:solidFill>
                  <a:schemeClr val="bg1"/>
                </a:solidFill>
                <a:latin typeface="Times New Roman" pitchFamily="18" charset="0"/>
                <a:cs typeface="+mj-cs"/>
              </a:rPr>
              <a:t> flowers.  </a:t>
            </a:r>
            <a:endParaRPr lang="fa-IR" sz="2400" dirty="0">
              <a:solidFill>
                <a:schemeClr val="bg1"/>
              </a:solidFill>
              <a:latin typeface="Times New Roman" pitchFamily="18" charset="0"/>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85000" lnSpcReduction="20000"/>
          </a:bodyPr>
          <a:lstStyle/>
          <a:p>
            <a:r>
              <a:rPr lang="en-US" dirty="0">
                <a:solidFill>
                  <a:srgbClr val="FFFF00"/>
                </a:solidFill>
                <a:latin typeface="Times New Roman" pitchFamily="18" charset="0"/>
              </a:rPr>
              <a:t>Developmental Stages of Flowering</a:t>
            </a:r>
          </a:p>
          <a:p>
            <a:pPr algn="just" rtl="0"/>
            <a:endParaRPr lang="en-US" sz="2400" dirty="0">
              <a:solidFill>
                <a:schemeClr val="tx1"/>
              </a:solidFill>
              <a:latin typeface="Times New Roman" pitchFamily="18" charset="0"/>
            </a:endParaRPr>
          </a:p>
          <a:p>
            <a:pPr algn="just" rtl="0"/>
            <a:r>
              <a:rPr lang="en-US" sz="2800" dirty="0">
                <a:solidFill>
                  <a:schemeClr val="bg1"/>
                </a:solidFill>
                <a:latin typeface="Times New Roman" pitchFamily="18" charset="0"/>
              </a:rPr>
              <a:t>Flowering is an attractive system for the study of development in plants. During the flowering process a series of unique events occur that represent all of the aspects of plant development: organogenesis,  cell division, cellular differentiation and alterations in gene expression.</a:t>
            </a:r>
          </a:p>
          <a:p>
            <a:pPr algn="just" rtl="0"/>
            <a:endParaRPr lang="en-US" sz="2800" dirty="0">
              <a:solidFill>
                <a:schemeClr val="bg1"/>
              </a:solidFill>
              <a:latin typeface="Times New Roman" pitchFamily="18" charset="0"/>
            </a:endParaRPr>
          </a:p>
          <a:p>
            <a:pPr algn="just" rtl="0"/>
            <a:r>
              <a:rPr lang="en-US" sz="2800" dirty="0">
                <a:solidFill>
                  <a:schemeClr val="bg1"/>
                </a:solidFill>
                <a:latin typeface="Times New Roman" pitchFamily="18" charset="0"/>
              </a:rPr>
              <a:t>Over the years, flowering in a number of species, including maize (</a:t>
            </a:r>
            <a:r>
              <a:rPr lang="en-US" sz="2800" i="1" dirty="0" err="1">
                <a:solidFill>
                  <a:schemeClr val="bg1"/>
                </a:solidFill>
                <a:latin typeface="Times New Roman" pitchFamily="18" charset="0"/>
              </a:rPr>
              <a:t>Zea</a:t>
            </a:r>
            <a:r>
              <a:rPr lang="en-US" sz="2800" i="1" dirty="0">
                <a:solidFill>
                  <a:schemeClr val="bg1"/>
                </a:solidFill>
                <a:latin typeface="Times New Roman" pitchFamily="18" charset="0"/>
              </a:rPr>
              <a:t> </a:t>
            </a:r>
            <a:r>
              <a:rPr lang="en-US" sz="2800" i="1" dirty="0" err="1">
                <a:solidFill>
                  <a:schemeClr val="bg1"/>
                </a:solidFill>
                <a:latin typeface="Times New Roman" pitchFamily="18" charset="0"/>
              </a:rPr>
              <a:t>mays</a:t>
            </a:r>
            <a:r>
              <a:rPr lang="en-US" sz="2800" i="1" dirty="0">
                <a:solidFill>
                  <a:schemeClr val="bg1"/>
                </a:solidFill>
                <a:latin typeface="Times New Roman" pitchFamily="18" charset="0"/>
              </a:rPr>
              <a:t>), </a:t>
            </a:r>
            <a:r>
              <a:rPr lang="en-US" sz="2800" dirty="0">
                <a:solidFill>
                  <a:schemeClr val="bg1"/>
                </a:solidFill>
                <a:latin typeface="Times New Roman" pitchFamily="18" charset="0"/>
              </a:rPr>
              <a:t>petunia</a:t>
            </a:r>
            <a:r>
              <a:rPr lang="en-US" sz="2800" i="1" dirty="0">
                <a:solidFill>
                  <a:schemeClr val="bg1"/>
                </a:solidFill>
                <a:latin typeface="Times New Roman" pitchFamily="18" charset="0"/>
              </a:rPr>
              <a:t> (Petunia </a:t>
            </a:r>
            <a:r>
              <a:rPr lang="en-US" sz="2800" i="1" dirty="0" err="1">
                <a:solidFill>
                  <a:schemeClr val="bg1"/>
                </a:solidFill>
                <a:latin typeface="Times New Roman" pitchFamily="18" charset="0"/>
              </a:rPr>
              <a:t>sps</a:t>
            </a:r>
            <a:r>
              <a:rPr lang="en-US" sz="2800" i="1" dirty="0">
                <a:solidFill>
                  <a:schemeClr val="bg1"/>
                </a:solidFill>
                <a:latin typeface="Times New Roman" pitchFamily="18" charset="0"/>
              </a:rPr>
              <a:t>.), </a:t>
            </a:r>
            <a:r>
              <a:rPr lang="en-US" sz="2800" dirty="0">
                <a:solidFill>
                  <a:schemeClr val="bg1"/>
                </a:solidFill>
                <a:latin typeface="Times New Roman" pitchFamily="18" charset="0"/>
              </a:rPr>
              <a:t>snapdragon</a:t>
            </a:r>
            <a:r>
              <a:rPr lang="en-US" sz="2800" i="1" dirty="0">
                <a:solidFill>
                  <a:schemeClr val="bg1"/>
                </a:solidFill>
                <a:latin typeface="Times New Roman" pitchFamily="18" charset="0"/>
              </a:rPr>
              <a:t> </a:t>
            </a:r>
            <a:r>
              <a:rPr lang="en-US" sz="2800" dirty="0">
                <a:solidFill>
                  <a:schemeClr val="bg1"/>
                </a:solidFill>
                <a:latin typeface="Times New Roman" pitchFamily="18" charset="0"/>
              </a:rPr>
              <a:t>(</a:t>
            </a:r>
            <a:r>
              <a:rPr lang="en-US" sz="2800" i="1" dirty="0">
                <a:solidFill>
                  <a:schemeClr val="bg1"/>
                </a:solidFill>
                <a:latin typeface="Times New Roman" pitchFamily="18" charset="0"/>
              </a:rPr>
              <a:t>Antirrhinum </a:t>
            </a:r>
            <a:r>
              <a:rPr lang="en-US" sz="2800" i="1" dirty="0" err="1">
                <a:solidFill>
                  <a:schemeClr val="bg1"/>
                </a:solidFill>
                <a:latin typeface="Times New Roman" pitchFamily="18" charset="0"/>
              </a:rPr>
              <a:t>sps</a:t>
            </a:r>
            <a:r>
              <a:rPr lang="en-US" sz="2800" i="1" dirty="0">
                <a:solidFill>
                  <a:schemeClr val="bg1"/>
                </a:solidFill>
                <a:latin typeface="Times New Roman" pitchFamily="18" charset="0"/>
              </a:rPr>
              <a:t>.), tobacco (</a:t>
            </a:r>
            <a:r>
              <a:rPr lang="en-US" sz="2800" i="1" dirty="0" err="1">
                <a:solidFill>
                  <a:schemeClr val="bg1"/>
                </a:solidFill>
                <a:latin typeface="Times New Roman" pitchFamily="18" charset="0"/>
              </a:rPr>
              <a:t>Nicotiana</a:t>
            </a:r>
            <a:r>
              <a:rPr lang="en-US" sz="2800" i="1" dirty="0">
                <a:solidFill>
                  <a:schemeClr val="bg1"/>
                </a:solidFill>
                <a:latin typeface="Times New Roman" pitchFamily="18" charset="0"/>
              </a:rPr>
              <a:t> </a:t>
            </a:r>
            <a:r>
              <a:rPr lang="en-US" sz="2800" i="1" dirty="0" err="1">
                <a:solidFill>
                  <a:schemeClr val="bg1"/>
                </a:solidFill>
                <a:latin typeface="Times New Roman" pitchFamily="18" charset="0"/>
              </a:rPr>
              <a:t>tobacum</a:t>
            </a:r>
            <a:r>
              <a:rPr lang="en-US" sz="2800" i="1" dirty="0">
                <a:solidFill>
                  <a:schemeClr val="bg1"/>
                </a:solidFill>
                <a:latin typeface="Times New Roman" pitchFamily="18" charset="0"/>
              </a:rPr>
              <a:t>), </a:t>
            </a:r>
            <a:r>
              <a:rPr lang="en-US" sz="2800" dirty="0">
                <a:solidFill>
                  <a:schemeClr val="bg1"/>
                </a:solidFill>
                <a:latin typeface="Times New Roman" pitchFamily="18" charset="0"/>
              </a:rPr>
              <a:t>and annual ryegrass (</a:t>
            </a:r>
            <a:r>
              <a:rPr lang="en-US" sz="2800" i="1" dirty="0" err="1">
                <a:solidFill>
                  <a:schemeClr val="bg1"/>
                </a:solidFill>
                <a:latin typeface="Times New Roman" pitchFamily="18" charset="0"/>
              </a:rPr>
              <a:t>Lolium</a:t>
            </a:r>
            <a:r>
              <a:rPr lang="en-US" sz="2800" i="1" dirty="0">
                <a:solidFill>
                  <a:schemeClr val="bg1"/>
                </a:solidFill>
                <a:latin typeface="Times New Roman" pitchFamily="18" charset="0"/>
              </a:rPr>
              <a:t> </a:t>
            </a:r>
            <a:r>
              <a:rPr lang="en-US" sz="2800" i="1" dirty="0" err="1">
                <a:solidFill>
                  <a:schemeClr val="bg1"/>
                </a:solidFill>
                <a:latin typeface="Times New Roman" pitchFamily="18" charset="0"/>
              </a:rPr>
              <a:t>temulentum</a:t>
            </a:r>
            <a:r>
              <a:rPr lang="en-US" sz="2800" dirty="0">
                <a:solidFill>
                  <a:schemeClr val="bg1"/>
                </a:solidFill>
                <a:latin typeface="Times New Roman" pitchFamily="18" charset="0"/>
              </a:rPr>
              <a:t>), has been the subject of molecular and genetic studies. More recently, focus has shifted to the model plant </a:t>
            </a:r>
            <a:r>
              <a:rPr lang="en-US" sz="2800" i="1" dirty="0">
                <a:solidFill>
                  <a:schemeClr val="bg1"/>
                </a:solidFill>
                <a:latin typeface="Times New Roman" pitchFamily="18" charset="0"/>
              </a:rPr>
              <a:t>Arabidopsis, </a:t>
            </a:r>
            <a:r>
              <a:rPr lang="en-US" sz="2800" dirty="0">
                <a:solidFill>
                  <a:schemeClr val="bg1"/>
                </a:solidFill>
                <a:latin typeface="Times New Roman" pitchFamily="18" charset="0"/>
              </a:rPr>
              <a:t>where a number of genes that influence flowering have been identified and a model proposed to account for the genetic specification of floral organ initiation.</a:t>
            </a:r>
          </a:p>
          <a:p>
            <a:pPr algn="just" rtl="0"/>
            <a:endParaRPr lang="en-US" sz="2600" dirty="0">
              <a:solidFill>
                <a:schemeClr val="tx1"/>
              </a:solidFill>
              <a:latin typeface="Times New Roman" pitchFamily="18" charset="0"/>
            </a:endParaRPr>
          </a:p>
          <a:p>
            <a:pPr algn="just" rtl="0"/>
            <a:endParaRPr lang="en-US" sz="2400" dirty="0"/>
          </a:p>
          <a:p>
            <a:pPr algn="just" rtl="0"/>
            <a:r>
              <a:rPr lang="en-US" sz="2400" dirty="0"/>
              <a:t>     </a:t>
            </a:r>
            <a:endParaRPr lang="fa-I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lnSpcReduction="10000"/>
          </a:bodyPr>
          <a:lstStyle/>
          <a:p>
            <a:pPr rtl="0"/>
            <a:r>
              <a:rPr lang="en-US" sz="2800" b="1" dirty="0">
                <a:solidFill>
                  <a:srgbClr val="FFFF00"/>
                </a:solidFill>
                <a:latin typeface="Times New Roman" pitchFamily="18" charset="0"/>
              </a:rPr>
              <a:t>Flower Evocation</a:t>
            </a:r>
          </a:p>
          <a:p>
            <a:pPr algn="just" rtl="0"/>
            <a:endParaRPr lang="en-US" sz="2400" dirty="0">
              <a:solidFill>
                <a:schemeClr val="tx1"/>
              </a:solidFill>
              <a:latin typeface="Times New Roman" pitchFamily="18" charset="0"/>
            </a:endParaRPr>
          </a:p>
          <a:p>
            <a:pPr algn="just" rtl="0"/>
            <a:r>
              <a:rPr lang="en-US" sz="2400" dirty="0">
                <a:solidFill>
                  <a:schemeClr val="bg1"/>
                </a:solidFill>
                <a:latin typeface="Times New Roman" pitchFamily="18" charset="0"/>
              </a:rPr>
              <a:t>During vegetative development, the fates of the meristematic cells become altered in ways that cause them to produce new types of structure called flower. This phenomenon is known as </a:t>
            </a:r>
            <a:r>
              <a:rPr lang="en-US" sz="2400" i="1" dirty="0">
                <a:solidFill>
                  <a:schemeClr val="bg1"/>
                </a:solidFill>
                <a:latin typeface="Times New Roman" pitchFamily="18" charset="0"/>
              </a:rPr>
              <a:t>phase change</a:t>
            </a:r>
            <a:r>
              <a:rPr lang="en-US" sz="2400" dirty="0">
                <a:solidFill>
                  <a:schemeClr val="bg1"/>
                </a:solidFill>
                <a:latin typeface="Times New Roman" pitchFamily="18" charset="0"/>
              </a:rPr>
              <a:t>.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series of events occurring in the shoot apex that specifically perform the apical meristem to produce flowers are collectively referred to as </a:t>
            </a:r>
            <a:r>
              <a:rPr lang="en-US" sz="2400" i="1" dirty="0">
                <a:solidFill>
                  <a:schemeClr val="bg1"/>
                </a:solidFill>
                <a:latin typeface="Times New Roman" pitchFamily="18" charset="0"/>
              </a:rPr>
              <a:t>flower evocation. </a:t>
            </a:r>
            <a:r>
              <a:rPr lang="en-US" sz="2400" dirty="0">
                <a:solidFill>
                  <a:schemeClr val="bg1"/>
                </a:solidFill>
                <a:latin typeface="Times New Roman" pitchFamily="18" charset="0"/>
              </a:rPr>
              <a:t>There are several internal and external factors that involved evocation.</a:t>
            </a:r>
          </a:p>
          <a:p>
            <a:pPr algn="just" rtl="0"/>
            <a:endParaRPr lang="en-US" sz="2400"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a:p>
            <a:pPr algn="just" rtl="0">
              <a:spcBef>
                <a:spcPts val="0"/>
              </a:spcBef>
            </a:pPr>
            <a:r>
              <a:rPr lang="en-US" sz="2400" dirty="0">
                <a:solidFill>
                  <a:schemeClr val="bg1"/>
                </a:solidFill>
                <a:latin typeface="Times New Roman" pitchFamily="18" charset="0"/>
              </a:rPr>
              <a:t>The developmental signals that bring about floral evocation include endogenous factors, such as </a:t>
            </a:r>
            <a:r>
              <a:rPr lang="en-US" sz="2400" i="1" dirty="0">
                <a:solidFill>
                  <a:schemeClr val="bg1"/>
                </a:solidFill>
                <a:latin typeface="Times New Roman" pitchFamily="18" charset="0"/>
              </a:rPr>
              <a:t>circadian rhythms, phase change, </a:t>
            </a:r>
            <a:r>
              <a:rPr lang="en-US" sz="2400" dirty="0">
                <a:solidFill>
                  <a:schemeClr val="bg1"/>
                </a:solidFill>
                <a:latin typeface="Times New Roman" pitchFamily="18" charset="0"/>
              </a:rPr>
              <a:t>and </a:t>
            </a:r>
            <a:r>
              <a:rPr lang="en-US" sz="2400" i="1" dirty="0">
                <a:solidFill>
                  <a:schemeClr val="bg1"/>
                </a:solidFill>
                <a:latin typeface="Times New Roman" pitchFamily="18" charset="0"/>
              </a:rPr>
              <a:t>hormones, </a:t>
            </a:r>
            <a:r>
              <a:rPr lang="en-US" sz="2400" dirty="0">
                <a:solidFill>
                  <a:schemeClr val="bg1"/>
                </a:solidFill>
                <a:latin typeface="Times New Roman" pitchFamily="18" charset="0"/>
              </a:rPr>
              <a:t>and external factors, such as day length (</a:t>
            </a:r>
            <a:r>
              <a:rPr lang="en-US" sz="2400" i="1" dirty="0">
                <a:solidFill>
                  <a:schemeClr val="bg1"/>
                </a:solidFill>
                <a:latin typeface="Times New Roman" pitchFamily="18" charset="0"/>
              </a:rPr>
              <a:t>photoperiod) </a:t>
            </a:r>
            <a:r>
              <a:rPr lang="en-US" sz="2400" dirty="0">
                <a:solidFill>
                  <a:schemeClr val="bg1"/>
                </a:solidFill>
                <a:latin typeface="Times New Roman" pitchFamily="18" charset="0"/>
              </a:rPr>
              <a:t>and temperature</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vernalization</a:t>
            </a:r>
            <a:r>
              <a:rPr lang="en-US" sz="2400" i="1" dirty="0">
                <a:solidFill>
                  <a:schemeClr val="bg1"/>
                </a:solidFill>
                <a:latin typeface="Times New Roman" pitchFamily="18" charset="0"/>
              </a:rPr>
              <a:t>)</a:t>
            </a:r>
            <a:r>
              <a:rPr lang="en-US" sz="2400" dirty="0">
                <a:solidFill>
                  <a:schemeClr val="bg1"/>
                </a:solidFill>
                <a:latin typeface="Times New Roman" pitchFamily="18" charset="0"/>
              </a:rPr>
              <a:t>.</a:t>
            </a:r>
            <a:endParaRPr lang="fa-IR" sz="2400" dirty="0">
              <a:solidFill>
                <a:schemeClr val="bg1"/>
              </a:solidFill>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85000" lnSpcReduction="10000"/>
          </a:bodyPr>
          <a:lstStyle/>
          <a:p>
            <a:pPr algn="just" rtl="0"/>
            <a:r>
              <a:rPr lang="en-US" sz="2400" dirty="0">
                <a:solidFill>
                  <a:schemeClr val="bg1"/>
                </a:solidFill>
                <a:latin typeface="Times New Roman" pitchFamily="18" charset="0"/>
              </a:rPr>
              <a:t>In the case of </a:t>
            </a:r>
            <a:r>
              <a:rPr lang="en-US" sz="2400" dirty="0" err="1">
                <a:solidFill>
                  <a:schemeClr val="bg1"/>
                </a:solidFill>
                <a:latin typeface="Times New Roman" pitchFamily="18" charset="0"/>
              </a:rPr>
              <a:t>photoperiodism</a:t>
            </a:r>
            <a:r>
              <a:rPr lang="en-US" sz="2400" dirty="0">
                <a:solidFill>
                  <a:schemeClr val="bg1"/>
                </a:solidFill>
                <a:latin typeface="Times New Roman" pitchFamily="18" charset="0"/>
              </a:rPr>
              <a:t>, transmissible signals from the leaves, collectively referred to as the </a:t>
            </a:r>
            <a:r>
              <a:rPr lang="en-US" sz="2400" b="1" dirty="0">
                <a:solidFill>
                  <a:srgbClr val="FFFF00"/>
                </a:solidFill>
                <a:latin typeface="Times New Roman" pitchFamily="18" charset="0"/>
              </a:rPr>
              <a:t>floral stimulus</a:t>
            </a:r>
            <a:r>
              <a:rPr lang="en-US" sz="2400" dirty="0">
                <a:solidFill>
                  <a:schemeClr val="bg1"/>
                </a:solidFill>
                <a:latin typeface="Times New Roman" pitchFamily="18" charset="0"/>
              </a:rPr>
              <a:t>,</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are </a:t>
            </a:r>
            <a:r>
              <a:rPr lang="en-US" sz="2400" dirty="0" err="1">
                <a:solidFill>
                  <a:schemeClr val="bg1"/>
                </a:solidFill>
                <a:latin typeface="Times New Roman" pitchFamily="18" charset="0"/>
              </a:rPr>
              <a:t>translocated</a:t>
            </a:r>
            <a:r>
              <a:rPr lang="en-US" sz="2400" dirty="0">
                <a:solidFill>
                  <a:schemeClr val="bg1"/>
                </a:solidFill>
                <a:latin typeface="Times New Roman" pitchFamily="18" charset="0"/>
              </a:rPr>
              <a:t> to the shoot apical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The interactions of these endogenous and external factors enable plants to synchronize their reproductive development with the environment.</a:t>
            </a:r>
          </a:p>
          <a:p>
            <a:pPr algn="just" rtl="0">
              <a:spcBef>
                <a:spcPts val="0"/>
              </a:spcBef>
            </a:pPr>
            <a:endParaRPr lang="en-US" sz="2400" dirty="0">
              <a:solidFill>
                <a:schemeClr val="bg1"/>
              </a:solidFill>
              <a:latin typeface="Times New Roman" pitchFamily="18" charset="0"/>
            </a:endParaRPr>
          </a:p>
          <a:p>
            <a:pPr algn="just" rtl="0">
              <a:spcBef>
                <a:spcPts val="0"/>
              </a:spcBef>
            </a:pPr>
            <a:r>
              <a:rPr lang="en-US" sz="2400" dirty="0">
                <a:solidFill>
                  <a:schemeClr val="bg1"/>
                </a:solidFill>
                <a:latin typeface="Times New Roman" pitchFamily="18" charset="0"/>
              </a:rPr>
              <a:t>The transition from vegetative to reproductive development is a very critical phase in the life cycle of higher plants. When the higher plant change from vegetative to reproductive growth, a new set of structures, the flower, is formed and represents the expression of genes not previously expressed.</a:t>
            </a:r>
          </a:p>
          <a:p>
            <a:pPr algn="just" rtl="0">
              <a:spcBef>
                <a:spcPts val="0"/>
              </a:spcBef>
            </a:pPr>
            <a:endParaRPr lang="en-US" sz="2400" dirty="0">
              <a:solidFill>
                <a:schemeClr val="bg1"/>
              </a:solidFill>
              <a:latin typeface="Times New Roman" pitchFamily="18" charset="0"/>
            </a:endParaRPr>
          </a:p>
          <a:p>
            <a:pPr algn="just" rtl="0">
              <a:spcBef>
                <a:spcPts val="0"/>
              </a:spcBef>
            </a:pPr>
            <a:r>
              <a:rPr lang="en-US" sz="2400" dirty="0">
                <a:solidFill>
                  <a:schemeClr val="bg1"/>
                </a:solidFill>
                <a:latin typeface="Times New Roman" pitchFamily="18" charset="0"/>
              </a:rPr>
              <a:t>The transition to flowering involves major changes in the pattern of morphogenesis and cell differentiation at the shoot apical </a:t>
            </a:r>
            <a:r>
              <a:rPr lang="en-US" sz="2400" dirty="0" err="1">
                <a:solidFill>
                  <a:schemeClr val="bg1"/>
                </a:solidFill>
                <a:latin typeface="Times New Roman" pitchFamily="18" charset="0"/>
              </a:rPr>
              <a:t>meristem</a:t>
            </a:r>
            <a:r>
              <a:rPr lang="en-US" sz="2400" dirty="0">
                <a:solidFill>
                  <a:schemeClr val="bg1"/>
                </a:solidFill>
              </a:rPr>
              <a:t>.  </a:t>
            </a:r>
          </a:p>
          <a:p>
            <a:pPr algn="just" rtl="0">
              <a:spcBef>
                <a:spcPts val="0"/>
              </a:spcBef>
            </a:pPr>
            <a:endParaRPr lang="en-US" sz="2400" dirty="0">
              <a:solidFill>
                <a:schemeClr val="bg1"/>
              </a:solidFill>
            </a:endParaRPr>
          </a:p>
          <a:p>
            <a:pPr algn="just" rtl="0">
              <a:spcBef>
                <a:spcPts val="0"/>
              </a:spcBef>
            </a:pPr>
            <a:r>
              <a:rPr lang="en-US" sz="2400" dirty="0">
                <a:solidFill>
                  <a:schemeClr val="bg1"/>
                </a:solidFill>
                <a:latin typeface="Times New Roman" pitchFamily="18" charset="0"/>
              </a:rPr>
              <a:t>While flowering (flower development) is a single continuous process, for clarification of discussions it is commonly divided into three phases, flower initiation, flower formation and differentiation of the flower structure.</a:t>
            </a:r>
          </a:p>
          <a:p>
            <a:pPr algn="just" rtl="0">
              <a:spcBef>
                <a:spcPts val="0"/>
              </a:spcBef>
            </a:pPr>
            <a:r>
              <a:rPr lang="en-US" dirty="0">
                <a:solidFill>
                  <a:schemeClr val="bg1"/>
                </a:solidFill>
                <a:latin typeface="Times New Roman" pitchFamily="18" charset="0"/>
              </a:rPr>
              <a:t> </a:t>
            </a:r>
          </a:p>
          <a:p>
            <a:pPr lvl="0" algn="just" rtl="0"/>
            <a:r>
              <a:rPr lang="en-US" sz="2400" dirty="0">
                <a:solidFill>
                  <a:prstClr val="white"/>
                </a:solidFill>
                <a:latin typeface="Times New Roman" panose="02020603050405020304" pitchFamily="18" charset="0"/>
              </a:rPr>
              <a:t>As presently, the stages of flowering are (1) floral initiation involving differentiation of the floral primordium; (2) floral organization or differentiation of individual floral parts; (3) floral maturation, leading to the growth of floral parts and differentiation of the </a:t>
            </a:r>
            <a:r>
              <a:rPr lang="en-US" sz="2400" dirty="0" err="1">
                <a:solidFill>
                  <a:prstClr val="white"/>
                </a:solidFill>
                <a:latin typeface="Times New Roman" panose="02020603050405020304" pitchFamily="18" charset="0"/>
              </a:rPr>
              <a:t>sporogenous</a:t>
            </a:r>
            <a:r>
              <a:rPr lang="en-US" sz="2400" dirty="0">
                <a:solidFill>
                  <a:prstClr val="white"/>
                </a:solidFill>
                <a:latin typeface="Times New Roman" panose="02020603050405020304" pitchFamily="18" charset="0"/>
              </a:rPr>
              <a:t> tissues; and (4) </a:t>
            </a:r>
            <a:r>
              <a:rPr lang="en-US" sz="2400" dirty="0" err="1">
                <a:solidFill>
                  <a:prstClr val="white"/>
                </a:solidFill>
                <a:latin typeface="Times New Roman" panose="02020603050405020304" pitchFamily="18" charset="0"/>
              </a:rPr>
              <a:t>anthesis</a:t>
            </a:r>
            <a:r>
              <a:rPr lang="en-US" sz="2400" dirty="0">
                <a:solidFill>
                  <a:prstClr val="white"/>
                </a:solidFill>
                <a:latin typeface="Times New Roman" panose="02020603050405020304" pitchFamily="18" charset="0"/>
              </a:rPr>
              <a:t>, or opening of the flower.</a:t>
            </a:r>
          </a:p>
          <a:p>
            <a:pPr algn="just" rtl="0">
              <a:spcBef>
                <a:spcPts val="0"/>
              </a:spcBef>
            </a:pPr>
            <a:endParaRPr lang="fa-IR" dirty="0">
              <a:solidFill>
                <a:schemeClr val="bg1"/>
              </a:solidFill>
              <a:latin typeface="Times New Roman" pitchFamily="18" charset="0"/>
            </a:endParaRPr>
          </a:p>
          <a:p>
            <a:pPr>
              <a:spcBef>
                <a:spcPts val="0"/>
              </a:spcBef>
            </a:pPr>
            <a:endParaRPr lang="fa-I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lnSpcReduction="10000"/>
          </a:bodyPr>
          <a:lstStyle/>
          <a:p>
            <a:pPr rtl="0"/>
            <a:r>
              <a:rPr lang="en-US" sz="2400" b="1" dirty="0">
                <a:solidFill>
                  <a:srgbClr val="FFFF00"/>
                </a:solidFill>
                <a:latin typeface="Times New Roman" pitchFamily="18" charset="0"/>
              </a:rPr>
              <a:t>Flower initiation</a:t>
            </a:r>
          </a:p>
          <a:p>
            <a:pPr algn="just" rtl="0"/>
            <a:r>
              <a:rPr lang="en-US" sz="2400" dirty="0">
                <a:solidFill>
                  <a:schemeClr val="bg1"/>
                </a:solidFill>
                <a:latin typeface="Times New Roman" pitchFamily="18" charset="0"/>
              </a:rPr>
              <a:t>Flowering in many plants is influenced by environmental factors such as photoperiod and temperature and involves the synthesis of a mobile floral stimulus in the leaves.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Other plants do not require external inputs and the signal is generated in the leaves when the plant simply reaches a minimum stage of development.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In any case, flower development is initiated when that signal arrives at the shoot apical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During the vegetative state, the shoot apical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is programmed to produce leaf </a:t>
            </a:r>
            <a:r>
              <a:rPr lang="en-US" sz="2400" dirty="0" err="1">
                <a:solidFill>
                  <a:schemeClr val="bg1"/>
                </a:solidFill>
                <a:latin typeface="Times New Roman" pitchFamily="18" charset="0"/>
              </a:rPr>
              <a:t>primordia</a:t>
            </a:r>
            <a:r>
              <a:rPr lang="en-US" sz="2400" dirty="0">
                <a:solidFill>
                  <a:schemeClr val="bg1"/>
                </a:solidFill>
                <a:latin typeface="Times New Roman" pitchFamily="18" charset="0"/>
              </a:rPr>
              <a:t>.</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When the floral signal arrives, the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obtain floral identity and secondary inflorescence </a:t>
            </a:r>
            <a:r>
              <a:rPr lang="en-US" sz="2400" dirty="0" err="1">
                <a:solidFill>
                  <a:schemeClr val="bg1"/>
                </a:solidFill>
                <a:latin typeface="Times New Roman" pitchFamily="18" charset="0"/>
              </a:rPr>
              <a:t>meristems</a:t>
            </a:r>
            <a:r>
              <a:rPr lang="en-US" sz="2400" dirty="0">
                <a:solidFill>
                  <a:schemeClr val="bg1"/>
                </a:solidFill>
                <a:latin typeface="Times New Roman" pitchFamily="18" charset="0"/>
              </a:rPr>
              <a:t>, or floral </a:t>
            </a:r>
            <a:r>
              <a:rPr lang="en-US" sz="2400" dirty="0" err="1">
                <a:solidFill>
                  <a:schemeClr val="bg1"/>
                </a:solidFill>
                <a:latin typeface="Times New Roman" pitchFamily="18" charset="0"/>
              </a:rPr>
              <a:t>primordia</a:t>
            </a:r>
            <a:r>
              <a:rPr lang="en-US" sz="2400" dirty="0">
                <a:solidFill>
                  <a:schemeClr val="bg1"/>
                </a:solidFill>
                <a:latin typeface="Times New Roman" pitchFamily="18" charset="0"/>
              </a:rPr>
              <a:t>, arise in the axils of the uppermost leaf </a:t>
            </a:r>
            <a:r>
              <a:rPr lang="en-US" sz="2400" dirty="0" err="1">
                <a:solidFill>
                  <a:schemeClr val="bg1"/>
                </a:solidFill>
                <a:latin typeface="Times New Roman" pitchFamily="18" charset="0"/>
              </a:rPr>
              <a:t>primordia</a:t>
            </a:r>
            <a:r>
              <a:rPr lang="en-US" sz="2400" dirty="0">
                <a:solidFill>
                  <a:schemeClr val="bg1"/>
                </a:solidFill>
                <a:latin typeface="Times New Roman" pitchFamily="18" charset="0"/>
              </a:rPr>
              <a:t>.</a:t>
            </a:r>
            <a:endParaRPr lang="fa-IR" sz="2400" dirty="0">
              <a:solidFill>
                <a:schemeClr val="bg1"/>
              </a:solidFill>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85000" lnSpcReduction="10000"/>
          </a:bodyPr>
          <a:lstStyle/>
          <a:p>
            <a:pPr algn="just" rtl="0">
              <a:spcBef>
                <a:spcPts val="0"/>
              </a:spcBef>
            </a:pPr>
            <a:r>
              <a:rPr lang="en-US" sz="2400" dirty="0">
                <a:solidFill>
                  <a:schemeClr val="bg1"/>
                </a:solidFill>
                <a:latin typeface="Times New Roman" pitchFamily="18" charset="0"/>
                <a:cs typeface="+mj-cs"/>
              </a:rPr>
              <a:t>SAM is a collection of cells that has the capacity to continuously renew itself by cell division, and to generate new above-ground tissues and organs in leaves, stems, flowers, and fruits. Based on the developmental fates, cells in the SAM are divided into three layers: the epidermal cell layer (L1) that forms the epidermis of all above-ground organs such as shoots, leaves, and flowers; the subepidermal cell layer (L2) that produces mesophyll cells; the underlying cell layer (L3) that develops into the vascular and internal tissues. </a:t>
            </a:r>
          </a:p>
          <a:p>
            <a:pPr algn="just" rtl="0">
              <a:spcBef>
                <a:spcPts val="0"/>
              </a:spcBef>
            </a:pPr>
            <a:endParaRPr lang="en-US" sz="2400" dirty="0">
              <a:solidFill>
                <a:schemeClr val="bg1"/>
              </a:solidFill>
              <a:latin typeface="Times New Roman" pitchFamily="18" charset="0"/>
              <a:cs typeface="+mj-cs"/>
            </a:endParaRPr>
          </a:p>
          <a:p>
            <a:pPr algn="just" rtl="0">
              <a:spcBef>
                <a:spcPts val="0"/>
              </a:spcBef>
            </a:pPr>
            <a:r>
              <a:rPr lang="en-US" sz="2400" dirty="0">
                <a:solidFill>
                  <a:schemeClr val="bg1"/>
                </a:solidFill>
                <a:latin typeface="Times New Roman" pitchFamily="18" charset="0"/>
                <a:cs typeface="+mj-cs"/>
              </a:rPr>
              <a:t>Based on relative locations, cells in the SAM are also divided into three zones, the peripheral zone (PZ), the central zone (CZ), and the rib zone (RZ). </a:t>
            </a:r>
          </a:p>
          <a:p>
            <a:pPr algn="just" rtl="0">
              <a:spcBef>
                <a:spcPts val="0"/>
              </a:spcBef>
            </a:pPr>
            <a:endParaRPr lang="en-US" sz="2400" dirty="0">
              <a:solidFill>
                <a:schemeClr val="bg1"/>
              </a:solidFill>
              <a:latin typeface="Times New Roman" pitchFamily="18" charset="0"/>
              <a:cs typeface="+mj-cs"/>
            </a:endParaRPr>
          </a:p>
          <a:p>
            <a:pPr algn="just" rtl="0">
              <a:spcBef>
                <a:spcPts val="0"/>
              </a:spcBef>
            </a:pPr>
            <a:r>
              <a:rPr lang="en-US" sz="2400" dirty="0">
                <a:solidFill>
                  <a:schemeClr val="bg1"/>
                </a:solidFill>
                <a:latin typeface="Times New Roman" pitchFamily="18" charset="0"/>
                <a:cs typeface="+mj-cs"/>
              </a:rPr>
              <a:t>Peripheral zone cells give rise to cells which contribute to the organs of the plant, including leaves, inflorescence meristems, and floral meristems. </a:t>
            </a:r>
          </a:p>
          <a:p>
            <a:pPr algn="just" rtl="0">
              <a:spcBef>
                <a:spcPts val="0"/>
              </a:spcBef>
            </a:pPr>
            <a:endParaRPr lang="en-US" sz="2400" dirty="0">
              <a:solidFill>
                <a:schemeClr val="bg1"/>
              </a:solidFill>
              <a:latin typeface="Times New Roman" pitchFamily="18" charset="0"/>
              <a:cs typeface="+mj-cs"/>
            </a:endParaRPr>
          </a:p>
          <a:p>
            <a:pPr algn="just" rtl="0">
              <a:spcBef>
                <a:spcPts val="0"/>
              </a:spcBef>
            </a:pPr>
            <a:r>
              <a:rPr lang="en-US" sz="2400" dirty="0">
                <a:solidFill>
                  <a:schemeClr val="bg1"/>
                </a:solidFill>
                <a:latin typeface="Times New Roman" pitchFamily="18" charset="0"/>
                <a:cs typeface="+mj-cs"/>
              </a:rPr>
              <a:t>The central zone is a small group of slowly dividing cells can be found. Cells of this zone have a stem cell function and are essential for meristem maintenance.</a:t>
            </a:r>
          </a:p>
          <a:p>
            <a:pPr algn="just" rtl="0">
              <a:spcBef>
                <a:spcPts val="0"/>
              </a:spcBef>
            </a:pPr>
            <a:endParaRPr lang="en-US" sz="2400" dirty="0">
              <a:solidFill>
                <a:schemeClr val="bg1"/>
              </a:solidFill>
              <a:latin typeface="Times New Roman" pitchFamily="18" charset="0"/>
              <a:cs typeface="+mj-cs"/>
            </a:endParaRPr>
          </a:p>
          <a:p>
            <a:pPr algn="just" rtl="0">
              <a:spcBef>
                <a:spcPts val="0"/>
              </a:spcBef>
            </a:pPr>
            <a:r>
              <a:rPr lang="en-US" sz="2400" dirty="0">
                <a:solidFill>
                  <a:schemeClr val="bg1"/>
                </a:solidFill>
                <a:latin typeface="Times New Roman" pitchFamily="18" charset="0"/>
                <a:cs typeface="+mj-cs"/>
              </a:rPr>
              <a:t>The rib zone (RZ) is located below the CZ and provides cells for the stem.</a:t>
            </a:r>
          </a:p>
          <a:p>
            <a:pPr algn="just" rtl="0">
              <a:spcBef>
                <a:spcPts val="0"/>
              </a:spcBef>
            </a:pPr>
            <a:endParaRPr lang="en-US" sz="2400" dirty="0">
              <a:solidFill>
                <a:schemeClr val="bg1"/>
              </a:solidFill>
              <a:latin typeface="Times New Roman" pitchFamily="18" charset="0"/>
              <a:cs typeface="+mj-cs"/>
            </a:endParaRPr>
          </a:p>
          <a:p>
            <a:pPr algn="just" rtl="0">
              <a:spcBef>
                <a:spcPts val="0"/>
              </a:spcBef>
            </a:pPr>
            <a:r>
              <a:rPr lang="en-US" sz="2400" dirty="0">
                <a:solidFill>
                  <a:schemeClr val="bg1"/>
                </a:solidFill>
                <a:latin typeface="Times New Roman" pitchFamily="18" charset="0"/>
                <a:cs typeface="+mj-cs"/>
              </a:rPr>
              <a:t>Multipotent stem cells are located in L1, L2, and part of the L3 layer of the CZ, with a relatively low rate of cell divisions, and function as the source cells for the PZ and RZ. </a:t>
            </a:r>
            <a:endParaRPr lang="fa-IR" sz="2400" dirty="0">
              <a:solidFill>
                <a:schemeClr val="bg1"/>
              </a:solidFill>
              <a:latin typeface="Times New Roman" pitchFamily="18" charset="0"/>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2050" name="Picture 2" descr="C:\Users\Apple.Me\Pictures\Plant Cell-1992-Medford-1029-39-4.jpg"/>
          <p:cNvPicPr>
            <a:picLocks noChangeAspect="1" noChangeArrowheads="1"/>
          </p:cNvPicPr>
          <p:nvPr/>
        </p:nvPicPr>
        <p:blipFill>
          <a:blip r:embed="rId2" cstate="print"/>
          <a:srcRect/>
          <a:stretch>
            <a:fillRect/>
          </a:stretch>
        </p:blipFill>
        <p:spPr bwMode="auto">
          <a:xfrm>
            <a:off x="1928794" y="428604"/>
            <a:ext cx="4786346" cy="5929354"/>
          </a:xfrm>
          <a:prstGeom prst="rect">
            <a:avLst/>
          </a:prstGeom>
          <a:noFill/>
        </p:spPr>
      </p:pic>
    </p:spTree>
    <p:extLst>
      <p:ext uri="{BB962C8B-B14F-4D97-AF65-F5344CB8AC3E}">
        <p14:creationId xmlns:p14="http://schemas.microsoft.com/office/powerpoint/2010/main" val="26758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92500" lnSpcReduction="10000"/>
          </a:bodyPr>
          <a:lstStyle/>
          <a:p>
            <a:pPr algn="just" rtl="0">
              <a:spcBef>
                <a:spcPts val="0"/>
              </a:spcBef>
            </a:pPr>
            <a:r>
              <a:rPr lang="en-US" sz="2400" dirty="0">
                <a:solidFill>
                  <a:schemeClr val="bg1"/>
                </a:solidFill>
                <a:latin typeface="Times New Roman" pitchFamily="18" charset="0"/>
                <a:cs typeface="+mj-cs"/>
              </a:rPr>
              <a:t>Flower initiation is an internal physiological change in the </a:t>
            </a:r>
            <a:r>
              <a:rPr lang="en-US" sz="2400" dirty="0" err="1">
                <a:solidFill>
                  <a:schemeClr val="bg1"/>
                </a:solidFill>
                <a:latin typeface="Times New Roman" pitchFamily="18" charset="0"/>
                <a:cs typeface="+mj-cs"/>
              </a:rPr>
              <a:t>meristem</a:t>
            </a:r>
            <a:r>
              <a:rPr lang="en-US" sz="2400" dirty="0">
                <a:solidFill>
                  <a:schemeClr val="bg1"/>
                </a:solidFill>
                <a:latin typeface="Times New Roman" pitchFamily="18" charset="0"/>
                <a:cs typeface="+mj-cs"/>
              </a:rPr>
              <a:t>, which proceeds any morphological change. The first morphological change indicating enhanced cell division in the central zone immediately below the apical part of vegetative </a:t>
            </a:r>
            <a:r>
              <a:rPr lang="en-US" sz="2400" dirty="0" err="1">
                <a:solidFill>
                  <a:schemeClr val="bg1"/>
                </a:solidFill>
                <a:latin typeface="Times New Roman" pitchFamily="18" charset="0"/>
                <a:cs typeface="+mj-cs"/>
              </a:rPr>
              <a:t>meristem</a:t>
            </a:r>
            <a:r>
              <a:rPr lang="en-US" sz="2400" dirty="0">
                <a:solidFill>
                  <a:schemeClr val="bg1"/>
                </a:solidFill>
                <a:latin typeface="Times New Roman" pitchFamily="18" charset="0"/>
                <a:cs typeface="+mj-cs"/>
              </a:rPr>
              <a:t>. The divisions occurring here result in the differentiation of parenchyma cells which surround the </a:t>
            </a:r>
            <a:r>
              <a:rPr lang="en-US" sz="2400" dirty="0" err="1">
                <a:solidFill>
                  <a:schemeClr val="bg1"/>
                </a:solidFill>
                <a:latin typeface="Times New Roman" pitchFamily="18" charset="0"/>
                <a:cs typeface="+mj-cs"/>
              </a:rPr>
              <a:t>meristem</a:t>
            </a:r>
            <a:r>
              <a:rPr lang="en-US" sz="2400" dirty="0">
                <a:solidFill>
                  <a:schemeClr val="bg1"/>
                </a:solidFill>
                <a:latin typeface="Times New Roman" pitchFamily="18" charset="0"/>
                <a:cs typeface="+mj-cs"/>
              </a:rPr>
              <a:t> giving rise to flower </a:t>
            </a:r>
            <a:r>
              <a:rPr lang="en-US" sz="2400" dirty="0" err="1">
                <a:solidFill>
                  <a:schemeClr val="bg1"/>
                </a:solidFill>
                <a:latin typeface="Times New Roman" pitchFamily="18" charset="0"/>
                <a:cs typeface="+mj-cs"/>
              </a:rPr>
              <a:t>primordia</a:t>
            </a:r>
            <a:r>
              <a:rPr lang="en-US" sz="2400" dirty="0">
                <a:solidFill>
                  <a:schemeClr val="bg1"/>
                </a:solidFill>
                <a:latin typeface="Times New Roman" pitchFamily="18" charset="0"/>
                <a:cs typeface="+mj-cs"/>
              </a:rPr>
              <a:t>.</a:t>
            </a:r>
          </a:p>
          <a:p>
            <a:pPr algn="just" rtl="0">
              <a:spcBef>
                <a:spcPts val="0"/>
              </a:spcBef>
            </a:pPr>
            <a:endParaRPr lang="en-US" sz="2400" dirty="0">
              <a:solidFill>
                <a:schemeClr val="bg1"/>
              </a:solidFill>
              <a:latin typeface="Times New Roman" pitchFamily="18" charset="0"/>
              <a:cs typeface="+mj-cs"/>
            </a:endParaRPr>
          </a:p>
          <a:p>
            <a:pPr algn="just" rtl="0">
              <a:spcBef>
                <a:spcPts val="0"/>
              </a:spcBef>
            </a:pPr>
            <a:r>
              <a:rPr lang="en-US" sz="2400" dirty="0">
                <a:solidFill>
                  <a:schemeClr val="bg1"/>
                </a:solidFill>
                <a:latin typeface="Times New Roman" pitchFamily="18" charset="0"/>
                <a:cs typeface="+mj-cs"/>
              </a:rPr>
              <a:t>Floral </a:t>
            </a:r>
            <a:r>
              <a:rPr lang="en-US" sz="2400" dirty="0" err="1">
                <a:solidFill>
                  <a:schemeClr val="bg1"/>
                </a:solidFill>
                <a:latin typeface="Times New Roman" pitchFamily="18" charset="0"/>
                <a:cs typeface="+mj-cs"/>
              </a:rPr>
              <a:t>meristems</a:t>
            </a:r>
            <a:r>
              <a:rPr lang="en-US" sz="2400" dirty="0">
                <a:solidFill>
                  <a:schemeClr val="bg1"/>
                </a:solidFill>
                <a:latin typeface="Times New Roman" pitchFamily="18" charset="0"/>
                <a:cs typeface="+mj-cs"/>
              </a:rPr>
              <a:t> usually can be distinguished from vegetative </a:t>
            </a:r>
            <a:r>
              <a:rPr lang="en-US" sz="2400" dirty="0" err="1">
                <a:solidFill>
                  <a:schemeClr val="bg1"/>
                </a:solidFill>
                <a:latin typeface="Times New Roman" pitchFamily="18" charset="0"/>
                <a:cs typeface="+mj-cs"/>
              </a:rPr>
              <a:t>meristems</a:t>
            </a:r>
            <a:r>
              <a:rPr lang="en-US" sz="2400" dirty="0">
                <a:solidFill>
                  <a:schemeClr val="bg1"/>
                </a:solidFill>
                <a:latin typeface="Times New Roman" pitchFamily="18" charset="0"/>
                <a:cs typeface="+mj-cs"/>
              </a:rPr>
              <a:t>, even in the early stages of reproductive development, by their larger size. The transition from vegetative to reproductive development is marked by an increase in the frequency of cell divisions within the central zone of the shoot apical </a:t>
            </a:r>
            <a:r>
              <a:rPr lang="en-US" sz="2400" dirty="0" err="1">
                <a:solidFill>
                  <a:schemeClr val="bg1"/>
                </a:solidFill>
                <a:latin typeface="Times New Roman" pitchFamily="18" charset="0"/>
                <a:cs typeface="+mj-cs"/>
              </a:rPr>
              <a:t>meristem</a:t>
            </a:r>
            <a:r>
              <a:rPr lang="en-US" sz="2400" dirty="0">
                <a:solidFill>
                  <a:schemeClr val="bg1"/>
                </a:solidFill>
                <a:latin typeface="Times New Roman" pitchFamily="18" charset="0"/>
                <a:cs typeface="+mj-cs"/>
              </a:rPr>
              <a:t>. In the vegetative </a:t>
            </a:r>
            <a:r>
              <a:rPr lang="en-US" sz="2400" dirty="0" err="1">
                <a:solidFill>
                  <a:schemeClr val="bg1"/>
                </a:solidFill>
                <a:latin typeface="Times New Roman" pitchFamily="18" charset="0"/>
                <a:cs typeface="+mj-cs"/>
              </a:rPr>
              <a:t>meristem</a:t>
            </a:r>
            <a:r>
              <a:rPr lang="en-US" sz="2400" dirty="0">
                <a:solidFill>
                  <a:schemeClr val="bg1"/>
                </a:solidFill>
                <a:latin typeface="Times New Roman" pitchFamily="18" charset="0"/>
                <a:cs typeface="+mj-cs"/>
              </a:rPr>
              <a:t>, the cells of the central zone complete their division cycles slowly. As reproductive development begins, the increase in the size of the </a:t>
            </a:r>
            <a:r>
              <a:rPr lang="en-US" sz="2400" dirty="0" err="1">
                <a:solidFill>
                  <a:schemeClr val="bg1"/>
                </a:solidFill>
                <a:latin typeface="Times New Roman" pitchFamily="18" charset="0"/>
                <a:cs typeface="+mj-cs"/>
              </a:rPr>
              <a:t>meristem</a:t>
            </a:r>
            <a:r>
              <a:rPr lang="en-US" sz="2400" dirty="0">
                <a:solidFill>
                  <a:schemeClr val="bg1"/>
                </a:solidFill>
                <a:latin typeface="Times New Roman" pitchFamily="18" charset="0"/>
                <a:cs typeface="+mj-cs"/>
              </a:rPr>
              <a:t> is largely a result of the increased division rate of these central cells.</a:t>
            </a:r>
          </a:p>
          <a:p>
            <a:pPr algn="just" rtl="0">
              <a:spcBef>
                <a:spcPts val="0"/>
              </a:spcBef>
            </a:pPr>
            <a:endParaRPr lang="en-US" sz="2400" dirty="0">
              <a:solidFill>
                <a:schemeClr val="bg1"/>
              </a:solidFill>
              <a:latin typeface="Times New Roman" pitchFamily="18" charset="0"/>
              <a:cs typeface="+mj-cs"/>
            </a:endParaRPr>
          </a:p>
          <a:p>
            <a:pPr algn="just" rtl="0">
              <a:spcBef>
                <a:spcPts val="0"/>
              </a:spcBef>
            </a:pPr>
            <a:r>
              <a:rPr lang="en-US" sz="2400" dirty="0">
                <a:solidFill>
                  <a:schemeClr val="bg1"/>
                </a:solidFill>
                <a:latin typeface="Times New Roman" pitchFamily="18" charset="0"/>
                <a:cs typeface="+mj-cs"/>
              </a:rPr>
              <a:t>Recently, genetic and molecular studies have identified a network of genes that control floral morphogenesis in </a:t>
            </a:r>
            <a:r>
              <a:rPr lang="en-US" sz="2400" i="1" dirty="0">
                <a:solidFill>
                  <a:schemeClr val="bg1"/>
                </a:solidFill>
                <a:latin typeface="Times New Roman" pitchFamily="18" charset="0"/>
                <a:cs typeface="+mj-cs"/>
              </a:rPr>
              <a:t>Arabidopsis, </a:t>
            </a:r>
            <a:r>
              <a:rPr lang="en-US" sz="2400" dirty="0">
                <a:solidFill>
                  <a:schemeClr val="bg1"/>
                </a:solidFill>
                <a:latin typeface="Times New Roman" pitchFamily="18" charset="0"/>
                <a:cs typeface="+mj-cs"/>
              </a:rPr>
              <a:t>snapdragon (</a:t>
            </a:r>
            <a:r>
              <a:rPr lang="en-US" sz="2400" i="1" dirty="0">
                <a:solidFill>
                  <a:schemeClr val="bg1"/>
                </a:solidFill>
                <a:latin typeface="Times New Roman" pitchFamily="18" charset="0"/>
                <a:cs typeface="+mj-cs"/>
              </a:rPr>
              <a:t>Antirrhinum), </a:t>
            </a:r>
            <a:r>
              <a:rPr lang="en-US" sz="2400" dirty="0">
                <a:solidFill>
                  <a:schemeClr val="bg1"/>
                </a:solidFill>
                <a:latin typeface="Times New Roman" pitchFamily="18" charset="0"/>
                <a:cs typeface="+mj-cs"/>
              </a:rPr>
              <a:t>and other species.    </a:t>
            </a:r>
            <a:endParaRPr lang="fa-IR" sz="2400" dirty="0">
              <a:solidFill>
                <a:schemeClr val="bg1"/>
              </a:solidFill>
              <a:latin typeface="Times New Roman" pitchFamily="18" charset="0"/>
              <a:cs typeface="+mj-cs"/>
            </a:endParaRPr>
          </a:p>
        </p:txBody>
      </p:sp>
    </p:spTree>
    <p:extLst>
      <p:ext uri="{BB962C8B-B14F-4D97-AF65-F5344CB8AC3E}">
        <p14:creationId xmlns:p14="http://schemas.microsoft.com/office/powerpoint/2010/main" val="318786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The use of genetic mutants that alter flowering-time and the initiation of floral </a:t>
            </a:r>
            <a:r>
              <a:rPr lang="en-US" sz="2400" dirty="0" err="1">
                <a:solidFill>
                  <a:schemeClr val="bg1"/>
                </a:solidFill>
                <a:latin typeface="Times New Roman" pitchFamily="18" charset="0"/>
              </a:rPr>
              <a:t>primordia</a:t>
            </a:r>
            <a:r>
              <a:rPr lang="en-US" sz="2400" dirty="0">
                <a:solidFill>
                  <a:schemeClr val="bg1"/>
                </a:solidFill>
                <a:latin typeface="Times New Roman" pitchFamily="18" charset="0"/>
              </a:rPr>
              <a:t> has been a powerful tool for identifying many of the genes involved and dissecting the various pathways that lead to flowering.</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As a general rule, mutants that cause early flowering indicate a wild type gene that normally suppress flowering while mutants that cause late flowering point to a wild type gene that normally promotes flowering.</a:t>
            </a:r>
            <a:endParaRPr lang="fa-IR" sz="2400" dirty="0">
              <a:solidFill>
                <a:schemeClr val="bg1"/>
              </a:solidFill>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357982"/>
          </a:xfrm>
        </p:spPr>
        <p:txBody>
          <a:bodyPr/>
          <a:lstStyle/>
          <a:p>
            <a:endParaRPr lang="fa-IR" dirty="0"/>
          </a:p>
        </p:txBody>
      </p:sp>
      <p:pic>
        <p:nvPicPr>
          <p:cNvPr id="1026" name="Picture 2"/>
          <p:cNvPicPr>
            <a:picLocks noChangeAspect="1" noChangeArrowheads="1"/>
          </p:cNvPicPr>
          <p:nvPr/>
        </p:nvPicPr>
        <p:blipFill>
          <a:blip r:embed="rId2" cstate="print"/>
          <a:srcRect/>
          <a:stretch>
            <a:fillRect/>
          </a:stretch>
        </p:blipFill>
        <p:spPr bwMode="auto">
          <a:xfrm>
            <a:off x="571472" y="1428736"/>
            <a:ext cx="3643338" cy="27860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643438" y="1428736"/>
            <a:ext cx="3643338" cy="2786082"/>
          </a:xfrm>
          <a:prstGeom prst="rect">
            <a:avLst/>
          </a:prstGeom>
          <a:noFill/>
          <a:ln w="9525">
            <a:noFill/>
            <a:miter lim="800000"/>
            <a:headEnd/>
            <a:tailEnd/>
          </a:ln>
          <a:effectLst/>
        </p:spPr>
      </p:pic>
      <p:sp>
        <p:nvSpPr>
          <p:cNvPr id="5" name="TextBox 4"/>
          <p:cNvSpPr txBox="1"/>
          <p:nvPr/>
        </p:nvSpPr>
        <p:spPr>
          <a:xfrm>
            <a:off x="1285852" y="4357694"/>
            <a:ext cx="1928826" cy="369332"/>
          </a:xfrm>
          <a:prstGeom prst="rect">
            <a:avLst/>
          </a:prstGeom>
          <a:noFill/>
        </p:spPr>
        <p:txBody>
          <a:bodyPr wrap="square" rtlCol="1">
            <a:spAutoFit/>
          </a:bodyPr>
          <a:lstStyle/>
          <a:p>
            <a:pPr algn="ctr"/>
            <a:r>
              <a:rPr lang="en-US" b="1" dirty="0">
                <a:latin typeface="Times New Roman" pitchFamily="18" charset="0"/>
                <a:cs typeface="+mj-cs"/>
              </a:rPr>
              <a:t>vegetative</a:t>
            </a:r>
            <a:endParaRPr lang="fa-IR" b="1" dirty="0">
              <a:latin typeface="Times New Roman" pitchFamily="18" charset="0"/>
              <a:cs typeface="+mj-cs"/>
            </a:endParaRPr>
          </a:p>
        </p:txBody>
      </p:sp>
      <p:sp>
        <p:nvSpPr>
          <p:cNvPr id="8" name="TextBox 7"/>
          <p:cNvSpPr txBox="1"/>
          <p:nvPr/>
        </p:nvSpPr>
        <p:spPr>
          <a:xfrm>
            <a:off x="5929322" y="4429132"/>
            <a:ext cx="1714512" cy="369332"/>
          </a:xfrm>
          <a:prstGeom prst="rect">
            <a:avLst/>
          </a:prstGeom>
          <a:noFill/>
        </p:spPr>
        <p:txBody>
          <a:bodyPr wrap="square" rtlCol="1">
            <a:spAutoFit/>
          </a:bodyPr>
          <a:lstStyle/>
          <a:p>
            <a:pPr algn="ctr"/>
            <a:r>
              <a:rPr lang="en-US" b="1" dirty="0">
                <a:latin typeface="Times New Roman" pitchFamily="18" charset="0"/>
              </a:rPr>
              <a:t>reproductive</a:t>
            </a:r>
            <a:endParaRPr lang="fa-IR" b="1" dirty="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0"/>
            <a:ext cx="7772400" cy="857232"/>
          </a:xfrm>
        </p:spPr>
        <p:txBody>
          <a:bodyPr/>
          <a:lstStyle/>
          <a:p>
            <a:r>
              <a:rPr lang="en-US" sz="3200" dirty="0">
                <a:solidFill>
                  <a:srgbClr val="FFFF00"/>
                </a:solidFill>
                <a:latin typeface="Times New Roman" pitchFamily="18" charset="0"/>
              </a:rPr>
              <a:t>References</a:t>
            </a:r>
            <a:endParaRPr lang="fa-IR" sz="3200" dirty="0">
              <a:solidFill>
                <a:srgbClr val="FFFF00"/>
              </a:solidFill>
              <a:latin typeface="Times New Roman" pitchFamily="18" charset="0"/>
            </a:endParaRPr>
          </a:p>
        </p:txBody>
      </p:sp>
      <p:sp>
        <p:nvSpPr>
          <p:cNvPr id="3" name="Subtitle 2"/>
          <p:cNvSpPr>
            <a:spLocks noGrp="1"/>
          </p:cNvSpPr>
          <p:nvPr>
            <p:ph type="subTitle" idx="1"/>
          </p:nvPr>
        </p:nvSpPr>
        <p:spPr>
          <a:xfrm>
            <a:off x="500034" y="571480"/>
            <a:ext cx="8072494" cy="6072206"/>
          </a:xfrm>
        </p:spPr>
        <p:txBody>
          <a:bodyPr>
            <a:noAutofit/>
          </a:bodyPr>
          <a:lstStyle/>
          <a:p>
            <a:pPr algn="just" rtl="0"/>
            <a:r>
              <a:rPr lang="en-US" sz="2400" dirty="0">
                <a:solidFill>
                  <a:schemeClr val="bg1"/>
                </a:solidFill>
                <a:latin typeface="Times New Roman" pitchFamily="18" charset="0"/>
              </a:rPr>
              <a:t>1- The Physiology of Flowering. Volume I. The Initiation of Flowers. Georges Bernier et al. 1985. CRC Press.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2- The Physiology of Flowering. Volume II. Transition to Reproductive Growth. Georges Bernier et al. 1985. CRC Press.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3- Flowering and its Manipulation. Charles Ainsworth. 2006. Blackwell Publishing.</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4- Flowering: Physiological Biochemical and Molecular Aspects. </a:t>
            </a:r>
            <a:r>
              <a:rPr lang="en-US" sz="2400" dirty="0" err="1">
                <a:solidFill>
                  <a:schemeClr val="bg1"/>
                </a:solidFill>
                <a:latin typeface="Times New Roman" pitchFamily="18" charset="0"/>
              </a:rPr>
              <a:t>Purohit</a:t>
            </a:r>
            <a:r>
              <a:rPr lang="en-US" sz="2400" dirty="0">
                <a:solidFill>
                  <a:schemeClr val="bg1"/>
                </a:solidFill>
                <a:latin typeface="Times New Roman" pitchFamily="18" charset="0"/>
              </a:rPr>
              <a:t> and </a:t>
            </a:r>
            <a:r>
              <a:rPr lang="en-US" sz="2400" dirty="0" err="1">
                <a:solidFill>
                  <a:schemeClr val="bg1"/>
                </a:solidFill>
                <a:latin typeface="Times New Roman" pitchFamily="18" charset="0"/>
              </a:rPr>
              <a:t>Ranjan</a:t>
            </a:r>
            <a:r>
              <a:rPr lang="en-US" sz="2400" dirty="0">
                <a:solidFill>
                  <a:schemeClr val="bg1"/>
                </a:solidFill>
                <a:latin typeface="Times New Roman" pitchFamily="18" charset="0"/>
              </a:rPr>
              <a:t>. 2002. </a:t>
            </a:r>
            <a:r>
              <a:rPr lang="en-US" sz="2400" dirty="0" err="1">
                <a:solidFill>
                  <a:schemeClr val="bg1"/>
                </a:solidFill>
                <a:latin typeface="Times New Roman" pitchFamily="18" charset="0"/>
              </a:rPr>
              <a:t>Agrobios</a:t>
            </a:r>
            <a:r>
              <a:rPr lang="en-US" sz="2400" dirty="0">
                <a:solidFill>
                  <a:schemeClr val="bg1"/>
                </a:solidFill>
                <a:latin typeface="Times New Roman" pitchFamily="18" charset="0"/>
              </a:rPr>
              <a:t>   . India.</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5- Floral Biology Pollination and </a:t>
            </a:r>
            <a:r>
              <a:rPr lang="en-US" sz="2400" dirty="0" err="1">
                <a:solidFill>
                  <a:schemeClr val="bg1"/>
                </a:solidFill>
                <a:latin typeface="Times New Roman" pitchFamily="18" charset="0"/>
              </a:rPr>
              <a:t>Fertilisation</a:t>
            </a:r>
            <a:r>
              <a:rPr lang="en-US" sz="2400" dirty="0">
                <a:solidFill>
                  <a:schemeClr val="bg1"/>
                </a:solidFill>
                <a:latin typeface="Times New Roman" pitchFamily="18" charset="0"/>
              </a:rPr>
              <a:t> in Temperate Zone Fruit Species and Grape. </a:t>
            </a:r>
            <a:r>
              <a:rPr lang="en-US" sz="2400" dirty="0" err="1">
                <a:solidFill>
                  <a:schemeClr val="bg1"/>
                </a:solidFill>
                <a:latin typeface="Times New Roman" pitchFamily="18" charset="0"/>
              </a:rPr>
              <a:t>Kozma</a:t>
            </a:r>
            <a:r>
              <a:rPr lang="en-US" sz="2400" dirty="0">
                <a:solidFill>
                  <a:schemeClr val="bg1"/>
                </a:solidFill>
                <a:latin typeface="Times New Roman" pitchFamily="18" charset="0"/>
              </a:rPr>
              <a:t> et al 2003. </a:t>
            </a:r>
            <a:r>
              <a:rPr lang="en-US" sz="2400" dirty="0" err="1">
                <a:solidFill>
                  <a:schemeClr val="bg1"/>
                </a:solidFill>
                <a:latin typeface="Times New Roman" pitchFamily="18" charset="0"/>
              </a:rPr>
              <a:t>Akademiai</a:t>
            </a:r>
            <a:r>
              <a:rPr lang="en-US" sz="2400" dirty="0">
                <a:solidFill>
                  <a:schemeClr val="bg1"/>
                </a:solidFill>
                <a:latin typeface="Times New Roman" pitchFamily="18" charset="0"/>
              </a:rPr>
              <a:t> </a:t>
            </a:r>
            <a:r>
              <a:rPr lang="en-US" sz="2400" dirty="0" err="1">
                <a:solidFill>
                  <a:schemeClr val="bg1"/>
                </a:solidFill>
                <a:latin typeface="Times New Roman" pitchFamily="18" charset="0"/>
              </a:rPr>
              <a:t>Kiado</a:t>
            </a:r>
            <a:r>
              <a:rPr lang="en-US" sz="2400" dirty="0">
                <a:solidFill>
                  <a:schemeClr val="bg1"/>
                </a:solidFill>
                <a:latin typeface="Times New Roman" pitchFamily="18" charset="0"/>
              </a:rPr>
              <a:t> </a:t>
            </a:r>
            <a:endParaRPr lang="fa-IR" sz="2400" dirty="0">
              <a:solidFill>
                <a:schemeClr val="bg1"/>
              </a:solidFill>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4" name="Picture 2" descr="C:\Users\Apple.Me\Pictures\Introduction to Plant Physiology-454.jpg"/>
          <p:cNvPicPr>
            <a:picLocks noChangeAspect="1" noChangeArrowheads="1"/>
          </p:cNvPicPr>
          <p:nvPr/>
        </p:nvPicPr>
        <p:blipFill>
          <a:blip r:embed="rId2" cstate="print"/>
          <a:srcRect/>
          <a:stretch>
            <a:fillRect/>
          </a:stretch>
        </p:blipFill>
        <p:spPr bwMode="auto">
          <a:xfrm>
            <a:off x="357158" y="571480"/>
            <a:ext cx="8572560" cy="578647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r>
              <a:rPr lang="en-US" b="1" dirty="0">
                <a:solidFill>
                  <a:schemeClr val="bg1"/>
                </a:solidFill>
                <a:latin typeface="Times New Roman" pitchFamily="18" charset="0"/>
              </a:rPr>
              <a:t>Four Types of Genes Regulate Flower</a:t>
            </a:r>
          </a:p>
          <a:p>
            <a:pPr rtl="0"/>
            <a:r>
              <a:rPr lang="en-US" b="1" dirty="0">
                <a:solidFill>
                  <a:schemeClr val="bg1"/>
                </a:solidFill>
                <a:latin typeface="Times New Roman" pitchFamily="18" charset="0"/>
              </a:rPr>
              <a:t>Development</a:t>
            </a:r>
          </a:p>
          <a:p>
            <a:pPr rtl="0"/>
            <a:endParaRPr lang="en-US" b="1" dirty="0">
              <a:solidFill>
                <a:schemeClr val="bg1"/>
              </a:solidFill>
              <a:latin typeface="Times New Roman" pitchFamily="18" charset="0"/>
            </a:endParaRPr>
          </a:p>
          <a:p>
            <a:pPr algn="just" rtl="0"/>
            <a:r>
              <a:rPr lang="en-US" sz="2400" dirty="0">
                <a:solidFill>
                  <a:schemeClr val="bg1"/>
                </a:solidFill>
                <a:latin typeface="Times New Roman" pitchFamily="18" charset="0"/>
              </a:rPr>
              <a:t>Four classes of genes that regulate flower development have been identified: </a:t>
            </a:r>
          </a:p>
          <a:p>
            <a:pPr algn="just" rtl="0"/>
            <a:endParaRPr lang="en-US" sz="2400" dirty="0">
              <a:solidFill>
                <a:schemeClr val="bg1"/>
              </a:solidFill>
              <a:latin typeface="Times New Roman" pitchFamily="18" charset="0"/>
            </a:endParaRPr>
          </a:p>
          <a:p>
            <a:pPr algn="just" rtl="0"/>
            <a:r>
              <a:rPr lang="en-US" sz="2400" b="1" dirty="0">
                <a:solidFill>
                  <a:srgbClr val="FFFF00"/>
                </a:solidFill>
                <a:latin typeface="Times New Roman" pitchFamily="18" charset="0"/>
              </a:rPr>
              <a:t>Flowering-time genes</a:t>
            </a:r>
          </a:p>
          <a:p>
            <a:pPr algn="just" rtl="0"/>
            <a:endParaRPr lang="en-US" sz="2400" dirty="0">
              <a:solidFill>
                <a:srgbClr val="FFFF00"/>
              </a:solidFill>
              <a:latin typeface="Times New Roman" pitchFamily="18" charset="0"/>
            </a:endParaRPr>
          </a:p>
          <a:p>
            <a:pPr algn="just" rtl="0"/>
            <a:r>
              <a:rPr lang="en-US" sz="2400" b="1" dirty="0">
                <a:solidFill>
                  <a:srgbClr val="FFFF00"/>
                </a:solidFill>
                <a:latin typeface="Times New Roman" pitchFamily="18" charset="0"/>
              </a:rPr>
              <a:t>Floral identity genes</a:t>
            </a:r>
          </a:p>
          <a:p>
            <a:pPr algn="just" rtl="0"/>
            <a:endParaRPr lang="en-US" sz="2400" b="1" dirty="0">
              <a:solidFill>
                <a:srgbClr val="FFFF00"/>
              </a:solidFill>
              <a:latin typeface="Times New Roman" pitchFamily="18" charset="0"/>
            </a:endParaRPr>
          </a:p>
          <a:p>
            <a:pPr algn="just" rtl="0"/>
            <a:r>
              <a:rPr lang="en-US" sz="2400" b="1" dirty="0">
                <a:solidFill>
                  <a:srgbClr val="FFFF00"/>
                </a:solidFill>
                <a:latin typeface="Times New Roman" pitchFamily="18" charset="0"/>
              </a:rPr>
              <a:t>Organ identity genes</a:t>
            </a:r>
          </a:p>
          <a:p>
            <a:pPr algn="just" rtl="0"/>
            <a:r>
              <a:rPr lang="en-US" sz="2400" dirty="0">
                <a:solidFill>
                  <a:srgbClr val="FFFF00"/>
                </a:solidFill>
                <a:latin typeface="Times New Roman" pitchFamily="18" charset="0"/>
              </a:rPr>
              <a:t> </a:t>
            </a:r>
          </a:p>
          <a:p>
            <a:pPr algn="just" rtl="0"/>
            <a:r>
              <a:rPr lang="en-US" sz="2400" b="1" dirty="0">
                <a:solidFill>
                  <a:srgbClr val="FFFF00"/>
                </a:solidFill>
                <a:latin typeface="Times New Roman" pitchFamily="18" charset="0"/>
              </a:rPr>
              <a:t>Cadastral genes</a:t>
            </a:r>
          </a:p>
          <a:p>
            <a:pPr algn="just" rtl="0"/>
            <a:endParaRPr lang="en-US" sz="2400" dirty="0">
              <a:solidFill>
                <a:srgbClr val="FFFF00"/>
              </a:solidFill>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214290"/>
            <a:ext cx="8572560" cy="6429420"/>
          </a:xfrm>
        </p:spPr>
        <p:txBody>
          <a:bodyPr/>
          <a:lstStyle/>
          <a:p>
            <a:pPr rtl="0"/>
            <a:r>
              <a:rPr lang="en-US" sz="2800" b="1" dirty="0">
                <a:solidFill>
                  <a:srgbClr val="FFFF00"/>
                </a:solidFill>
                <a:latin typeface="Times New Roman" pitchFamily="18" charset="0"/>
              </a:rPr>
              <a:t>Flowering -time genes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first set of genes comprises the </a:t>
            </a:r>
            <a:r>
              <a:rPr lang="en-US" sz="2400" b="1" dirty="0">
                <a:solidFill>
                  <a:schemeClr val="bg1"/>
                </a:solidFill>
                <a:latin typeface="Times New Roman" pitchFamily="18" charset="0"/>
              </a:rPr>
              <a:t>flowering-time genes</a:t>
            </a:r>
            <a:r>
              <a:rPr lang="en-US" sz="2400" dirty="0">
                <a:solidFill>
                  <a:schemeClr val="bg1"/>
                </a:solidFill>
                <a:latin typeface="Times New Roman" pitchFamily="18" charset="0"/>
              </a:rPr>
              <a:t>.</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Flowering-time genes determine when the plant initiates flowering, either in response to the appropriate environmental signal or by monitoring the developmental state of the plant.</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Flowering time genes must be active for the </a:t>
            </a:r>
            <a:r>
              <a:rPr lang="en-US" sz="2400" dirty="0" err="1">
                <a:solidFill>
                  <a:schemeClr val="bg1"/>
                </a:solidFill>
                <a:latin typeface="Times New Roman" pitchFamily="18" charset="0"/>
              </a:rPr>
              <a:t>primordia</a:t>
            </a:r>
            <a:r>
              <a:rPr lang="en-US" sz="2400" dirty="0">
                <a:solidFill>
                  <a:schemeClr val="bg1"/>
                </a:solidFill>
                <a:latin typeface="Times New Roman" pitchFamily="18" charset="0"/>
              </a:rPr>
              <a:t> formed at the sides of the apical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to become floral </a:t>
            </a:r>
            <a:r>
              <a:rPr lang="en-US" sz="2400" dirty="0" err="1">
                <a:solidFill>
                  <a:schemeClr val="bg1"/>
                </a:solidFill>
                <a:latin typeface="Times New Roman" pitchFamily="18" charset="0"/>
              </a:rPr>
              <a:t>meristems</a:t>
            </a:r>
            <a:r>
              <a:rPr lang="en-US" sz="2400" dirty="0">
                <a:solidFill>
                  <a:schemeClr val="bg1"/>
                </a:solidFill>
                <a:latin typeface="Times New Roman" pitchFamily="18" charset="0"/>
              </a:rPr>
              <a:t>.</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These genes are the positive regulators of floral identity gene.</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Flowering-time genes provide the connection between </a:t>
            </a:r>
            <a:r>
              <a:rPr lang="en-US" sz="2400" dirty="0" err="1">
                <a:solidFill>
                  <a:schemeClr val="bg1"/>
                </a:solidFill>
                <a:latin typeface="Times New Roman" pitchFamily="18" charset="0"/>
              </a:rPr>
              <a:t>florigen</a:t>
            </a:r>
            <a:r>
              <a:rPr lang="en-US" sz="2400" dirty="0">
                <a:solidFill>
                  <a:schemeClr val="bg1"/>
                </a:solidFill>
                <a:latin typeface="Times New Roman" pitchFamily="18" charset="0"/>
              </a:rPr>
              <a:t>, or the floral induction signal, and the transition to the production of floral organs.</a:t>
            </a:r>
          </a:p>
          <a:p>
            <a:pPr algn="just" rtl="0"/>
            <a:endParaRPr lang="en-US" sz="2400" dirty="0">
              <a:solidFill>
                <a:schemeClr val="bg1"/>
              </a:solidFill>
              <a:latin typeface="Times New Roman" pitchFamily="18" charset="0"/>
            </a:endParaRPr>
          </a:p>
          <a:p>
            <a:pPr algn="just" rtl="0"/>
            <a:endParaRPr lang="en-US" dirty="0">
              <a:solidFill>
                <a:schemeClr val="bg1"/>
              </a:solidFill>
              <a:latin typeface="Times New Roman" pitchFamily="18" charset="0"/>
            </a:endParaRPr>
          </a:p>
          <a:p>
            <a:pPr algn="just" rtl="0"/>
            <a:endParaRPr lang="en-US" dirty="0">
              <a:solidFill>
                <a:schemeClr val="bg1"/>
              </a:solidFill>
              <a:latin typeface="Times New Roman" pitchFamily="18" charset="0"/>
            </a:endParaRPr>
          </a:p>
          <a:p>
            <a:pPr algn="just" rtl="0"/>
            <a:endParaRPr lang="en-US" b="1" dirty="0">
              <a:solidFill>
                <a:schemeClr val="bg1"/>
              </a:solidFill>
              <a:latin typeface="Times New Roman" pitchFamily="18" charset="0"/>
            </a:endParaRPr>
          </a:p>
          <a:p>
            <a:pPr algn="just" rtl="0"/>
            <a:endParaRPr lang="en-US" b="1" dirty="0">
              <a:solidFill>
                <a:srgbClr val="FFFF00"/>
              </a:solidFill>
              <a:latin typeface="Times New Roman" pitchFamily="18" charset="0"/>
            </a:endParaRPr>
          </a:p>
          <a:p>
            <a:endParaRPr lang="en-US" b="1" dirty="0">
              <a:solidFill>
                <a:srgbClr val="FFFF00"/>
              </a:solidFill>
              <a:latin typeface="Times New Roman" pitchFamily="18" charset="0"/>
            </a:endParaRPr>
          </a:p>
          <a:p>
            <a:endParaRPr lang="fa-I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Most mutations of the flowering-time genes cause the plants to flower later than normal, although a few will cause flowering to advance.</a:t>
            </a:r>
          </a:p>
          <a:p>
            <a:pPr algn="just" rtl="0"/>
            <a:endParaRPr lang="en-US" sz="2400" dirty="0">
              <a:solidFill>
                <a:schemeClr val="bg1"/>
              </a:solidFill>
              <a:latin typeface="Times New Roman" pitchFamily="18" charset="0"/>
            </a:endParaRPr>
          </a:p>
          <a:p>
            <a:pPr rtl="0"/>
            <a:r>
              <a:rPr lang="en-US" b="1" dirty="0">
                <a:solidFill>
                  <a:schemeClr val="bg1"/>
                </a:solidFill>
                <a:latin typeface="Times New Roman" pitchFamily="18" charset="0"/>
              </a:rPr>
              <a:t>One role of flowering-time genes is to activate the expression of </a:t>
            </a:r>
            <a:r>
              <a:rPr lang="en-US" b="1" dirty="0">
                <a:solidFill>
                  <a:srgbClr val="FFFF00"/>
                </a:solidFill>
                <a:latin typeface="Times New Roman" pitchFamily="18" charset="0"/>
              </a:rPr>
              <a:t>floral-identity genes</a:t>
            </a:r>
            <a:r>
              <a:rPr lang="en-US" b="1" dirty="0">
                <a:solidFill>
                  <a:schemeClr val="bg1"/>
                </a:solidFill>
                <a:latin typeface="Times New Roman" pitchFamily="18" charset="0"/>
              </a:rPr>
              <a:t>.</a:t>
            </a:r>
          </a:p>
          <a:p>
            <a:pPr rtl="0"/>
            <a:endParaRPr lang="en-US" b="1" dirty="0">
              <a:solidFill>
                <a:schemeClr val="bg1"/>
              </a:solidFill>
              <a:latin typeface="Times New Roman" pitchFamily="18" charset="0"/>
            </a:endParaRPr>
          </a:p>
          <a:p>
            <a:pPr rtl="0"/>
            <a:r>
              <a:rPr lang="en-US" dirty="0">
                <a:solidFill>
                  <a:schemeClr val="bg1"/>
                </a:solidFill>
                <a:latin typeface="Times New Roman" pitchFamily="18" charset="0"/>
              </a:rPr>
              <a:t>SHORT VEGETATIVE PHASE (SVP) GENE</a:t>
            </a:r>
            <a:endParaRPr lang="fa-IR" b="1" dirty="0">
              <a:solidFill>
                <a:schemeClr val="bg1"/>
              </a:solidFill>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lnSpcReduction="10000"/>
          </a:bodyPr>
          <a:lstStyle/>
          <a:p>
            <a:pPr rtl="0"/>
            <a:r>
              <a:rPr lang="en-US" sz="2400" b="1" dirty="0">
                <a:solidFill>
                  <a:srgbClr val="FFFF00"/>
                </a:solidFill>
                <a:latin typeface="Times New Roman" pitchFamily="18" charset="0"/>
              </a:rPr>
              <a:t> </a:t>
            </a:r>
            <a:r>
              <a:rPr lang="en-US" sz="2800" b="1" dirty="0">
                <a:solidFill>
                  <a:srgbClr val="FFFF00"/>
                </a:solidFill>
                <a:latin typeface="Times New Roman" pitchFamily="18" charset="0"/>
              </a:rPr>
              <a:t>Floral identity genes</a:t>
            </a:r>
          </a:p>
          <a:p>
            <a:pPr rtl="0"/>
            <a:endParaRPr lang="en-US" sz="2800" b="1" dirty="0">
              <a:solidFill>
                <a:srgbClr val="FFFF00"/>
              </a:solidFill>
              <a:latin typeface="Times New Roman" pitchFamily="18" charset="0"/>
            </a:endParaRPr>
          </a:p>
          <a:p>
            <a:pPr algn="just" rtl="0"/>
            <a:r>
              <a:rPr lang="en-US" sz="2400" b="1" dirty="0">
                <a:solidFill>
                  <a:schemeClr val="bg1"/>
                </a:solidFill>
                <a:latin typeface="Times New Roman" pitchFamily="18" charset="0"/>
              </a:rPr>
              <a:t>Directly control floral identity.</a:t>
            </a:r>
            <a:r>
              <a:rPr lang="en-US" sz="2400" dirty="0"/>
              <a:t> </a:t>
            </a:r>
            <a:r>
              <a:rPr lang="en-US" sz="2400" dirty="0">
                <a:solidFill>
                  <a:schemeClr val="bg1"/>
                </a:solidFill>
                <a:latin typeface="Times New Roman" pitchFamily="18" charset="0"/>
              </a:rPr>
              <a:t>The plant-specific transcription factor LEAFY (LFY) has central, evolutionarily conserved roles in this process</a:t>
            </a:r>
            <a:endParaRPr lang="en-US" sz="2400" b="1"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Floral identity genes are expressed in the apical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prior to the formation of floral organs but their expression is regulated rapidly following floral induction by internal (autonomous) or external factors.</a:t>
            </a:r>
          </a:p>
          <a:p>
            <a:pPr algn="just" rtl="0"/>
            <a:r>
              <a:rPr lang="en-US" sz="2400" dirty="0">
                <a:solidFill>
                  <a:schemeClr val="bg1"/>
                </a:solidFill>
                <a:latin typeface="Times New Roman" pitchFamily="18" charset="0"/>
              </a:rPr>
              <a:t> </a:t>
            </a:r>
          </a:p>
          <a:p>
            <a:pPr algn="just" rtl="0"/>
            <a:r>
              <a:rPr lang="en-US" sz="2400" dirty="0">
                <a:solidFill>
                  <a:schemeClr val="bg1"/>
                </a:solidFill>
                <a:latin typeface="Times New Roman" pitchFamily="18" charset="0"/>
              </a:rPr>
              <a:t>Floral-identity genes commit undifferentiated </a:t>
            </a:r>
            <a:r>
              <a:rPr lang="en-US" sz="2400" dirty="0" err="1">
                <a:solidFill>
                  <a:schemeClr val="bg1"/>
                </a:solidFill>
                <a:latin typeface="Times New Roman" pitchFamily="18" charset="0"/>
              </a:rPr>
              <a:t>primordia</a:t>
            </a:r>
            <a:r>
              <a:rPr lang="en-US" sz="2400" dirty="0">
                <a:solidFill>
                  <a:schemeClr val="bg1"/>
                </a:solidFill>
                <a:latin typeface="Times New Roman" pitchFamily="18" charset="0"/>
              </a:rPr>
              <a:t> to the production of floral rather than vegetative structures.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proteins encoded by these genes are transcription factors that likely control the expression of other genes whose products are involved in the formation and/or function of floral organs.</a:t>
            </a:r>
            <a:r>
              <a:rPr lang="en-US" sz="2400" dirty="0"/>
              <a:t> </a:t>
            </a:r>
          </a:p>
          <a:p>
            <a:pPr algn="just" rtl="0"/>
            <a:endParaRPr lang="en-US" sz="2400" dirty="0"/>
          </a:p>
          <a:p>
            <a:pPr algn="just" rtl="0"/>
            <a:endParaRPr lang="en-US" sz="2400" dirty="0">
              <a:solidFill>
                <a:schemeClr val="bg1"/>
              </a:solidFill>
              <a:latin typeface="Times New Roman" pitchFamily="18" charset="0"/>
            </a:endParaRPr>
          </a:p>
          <a:p>
            <a:pPr marL="457200" indent="-457200" algn="just" rtl="0"/>
            <a:endParaRPr lang="fa-IR" sz="2800" dirty="0">
              <a:solidFill>
                <a:schemeClr val="bg1"/>
              </a:solidFill>
              <a:latin typeface="Times New Roman" pitchFamily="18" charset="0"/>
            </a:endParaRPr>
          </a:p>
          <a:p>
            <a:pPr marL="457200" indent="-457200" algn="just" rtl="0"/>
            <a:endParaRPr lang="fa-IR" sz="2400" dirty="0">
              <a:solidFill>
                <a:schemeClr val="bg1"/>
              </a:solidFill>
              <a:latin typeface="Times New Roman" pitchFamily="18" charset="0"/>
            </a:endParaRPr>
          </a:p>
          <a:p>
            <a:pPr marL="457200" indent="-457200" algn="just" rtl="0">
              <a:buAutoNum type="arabicPeriod"/>
            </a:pPr>
            <a:endParaRPr lang="en-US" sz="2400" dirty="0">
              <a:solidFill>
                <a:schemeClr val="bg1"/>
              </a:solidFill>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pPr rtl="0"/>
            <a:r>
              <a:rPr lang="en-US" sz="2800" b="1" dirty="0">
                <a:solidFill>
                  <a:srgbClr val="FFFF00"/>
                </a:solidFill>
                <a:latin typeface="Times New Roman" pitchFamily="18" charset="0"/>
              </a:rPr>
              <a:t> </a:t>
            </a:r>
            <a:r>
              <a:rPr lang="en-US" b="1" dirty="0">
                <a:solidFill>
                  <a:srgbClr val="FFFF00"/>
                </a:solidFill>
                <a:latin typeface="Times New Roman" pitchFamily="18" charset="0"/>
              </a:rPr>
              <a:t>Organ identity genes</a:t>
            </a:r>
          </a:p>
          <a:p>
            <a:pPr rtl="0"/>
            <a:endParaRPr lang="en-US" b="1" dirty="0">
              <a:solidFill>
                <a:srgbClr val="FFFF00"/>
              </a:solidFill>
              <a:latin typeface="Times New Roman" pitchFamily="18" charset="0"/>
            </a:endParaRPr>
          </a:p>
          <a:p>
            <a:pPr algn="just" rtl="0"/>
            <a:r>
              <a:rPr lang="en-US" sz="2400" dirty="0">
                <a:solidFill>
                  <a:schemeClr val="bg1"/>
                </a:solidFill>
                <a:latin typeface="Times New Roman" pitchFamily="18" charset="0"/>
              </a:rPr>
              <a:t>The floral-identity genes activate a set of </a:t>
            </a:r>
            <a:r>
              <a:rPr lang="en-US" sz="2400" dirty="0">
                <a:solidFill>
                  <a:srgbClr val="FFFF00"/>
                </a:solidFill>
                <a:latin typeface="Times New Roman" pitchFamily="18" charset="0"/>
              </a:rPr>
              <a:t>organ-identity genes </a:t>
            </a:r>
            <a:r>
              <a:rPr lang="en-US" sz="2400" dirty="0">
                <a:solidFill>
                  <a:schemeClr val="bg1"/>
                </a:solidFill>
                <a:latin typeface="Times New Roman" pitchFamily="18" charset="0"/>
              </a:rPr>
              <a:t>that serve to control the subsequent development of floral organs such as sepals, petals, stamens, and </a:t>
            </a:r>
            <a:r>
              <a:rPr lang="en-US" sz="2400" dirty="0" err="1">
                <a:solidFill>
                  <a:schemeClr val="bg1"/>
                </a:solidFill>
                <a:latin typeface="Times New Roman" pitchFamily="18" charset="0"/>
              </a:rPr>
              <a:t>carpels</a:t>
            </a:r>
            <a:r>
              <a:rPr lang="en-US" sz="2400" dirty="0">
                <a:solidFill>
                  <a:schemeClr val="bg1"/>
                </a:solidFill>
                <a:latin typeface="Times New Roman" pitchFamily="18" charset="0"/>
              </a:rPr>
              <a:t>.</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Five different genes are known to specify floral organ identity in Arabidopsis:</a:t>
            </a:r>
            <a:r>
              <a:rPr lang="en-US" sz="2400" i="1" dirty="0">
                <a:solidFill>
                  <a:schemeClr val="bg1"/>
                </a:solidFill>
                <a:latin typeface="Times New Roman" pitchFamily="18" charset="0"/>
              </a:rPr>
              <a:t> </a:t>
            </a:r>
            <a:r>
              <a:rPr lang="en-US" sz="2400" i="1" dirty="0">
                <a:solidFill>
                  <a:srgbClr val="FFFF00"/>
                </a:solidFill>
                <a:latin typeface="Times New Roman" pitchFamily="18" charset="0"/>
              </a:rPr>
              <a:t>APETALA1 (AP1), APETALA2 </a:t>
            </a:r>
            <a:r>
              <a:rPr lang="en-US" sz="2400" dirty="0">
                <a:solidFill>
                  <a:srgbClr val="FFFF00"/>
                </a:solidFill>
                <a:latin typeface="Times New Roman" pitchFamily="18" charset="0"/>
              </a:rPr>
              <a:t>(</a:t>
            </a:r>
            <a:r>
              <a:rPr lang="en-US" sz="2400" i="1" dirty="0">
                <a:solidFill>
                  <a:srgbClr val="FFFF00"/>
                </a:solidFill>
                <a:latin typeface="Times New Roman" pitchFamily="18" charset="0"/>
              </a:rPr>
              <a:t>AP2), APETALA3 (AP3), PISTILLATA (PI), and AGAMOUS </a:t>
            </a:r>
            <a:r>
              <a:rPr lang="en-US" sz="2400" dirty="0">
                <a:solidFill>
                  <a:srgbClr val="FFFF00"/>
                </a:solidFill>
                <a:latin typeface="Times New Roman" pitchFamily="18" charset="0"/>
              </a:rPr>
              <a:t>(</a:t>
            </a:r>
            <a:r>
              <a:rPr lang="en-US" sz="2400" i="1" dirty="0">
                <a:solidFill>
                  <a:srgbClr val="FFFF00"/>
                </a:solidFill>
                <a:latin typeface="Times New Roman" pitchFamily="18" charset="0"/>
              </a:rPr>
              <a:t>AG).</a:t>
            </a:r>
            <a:r>
              <a:rPr lang="en-US" sz="2400" dirty="0">
                <a:solidFill>
                  <a:srgbClr val="FFFF00"/>
                </a:solidFill>
                <a:latin typeface="Times New Roman" pitchFamily="18" charset="0"/>
              </a:rPr>
              <a:t>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Mutations in the organ-identity genes generally result in the modification, displacement, or total absence of floral organs. In addition, mutations in any one of these genes generally influence the development of two adjacent floral organs.</a:t>
            </a:r>
          </a:p>
          <a:p>
            <a:pPr algn="just" rtl="0"/>
            <a:endParaRPr lang="en-US" sz="2400" dirty="0">
              <a:solidFill>
                <a:schemeClr val="bg1"/>
              </a:solidFill>
              <a:latin typeface="Times New Roman" pitchFamily="18" charset="0"/>
            </a:endParaRPr>
          </a:p>
          <a:p>
            <a:pPr algn="just" rtl="0"/>
            <a:endParaRPr lang="en-US" sz="2400" b="1" dirty="0">
              <a:solidFill>
                <a:srgbClr val="FFFF00"/>
              </a:solidFill>
              <a:latin typeface="Times New Roman" pitchFamily="18" charset="0"/>
            </a:endParaRPr>
          </a:p>
          <a:p>
            <a:endParaRPr lang="fa-I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pPr>
              <a:spcBef>
                <a:spcPts val="0"/>
              </a:spcBef>
            </a:pPr>
            <a:r>
              <a:rPr lang="en-US" sz="2800" b="1" dirty="0">
                <a:solidFill>
                  <a:srgbClr val="FFFF00"/>
                </a:solidFill>
                <a:latin typeface="Times New Roman" pitchFamily="18" charset="0"/>
              </a:rPr>
              <a:t>The Four Different Types of Floral Organs Are</a:t>
            </a:r>
          </a:p>
          <a:p>
            <a:pPr rtl="0">
              <a:spcBef>
                <a:spcPts val="0"/>
              </a:spcBef>
            </a:pPr>
            <a:r>
              <a:rPr lang="en-US" sz="2800" b="1" dirty="0">
                <a:solidFill>
                  <a:srgbClr val="FFFF00"/>
                </a:solidFill>
                <a:latin typeface="Times New Roman" pitchFamily="18" charset="0"/>
              </a:rPr>
              <a:t>Initiated as Separate Whorls</a:t>
            </a:r>
          </a:p>
          <a:p>
            <a:pPr rtl="0">
              <a:spcBef>
                <a:spcPts val="0"/>
              </a:spcBef>
            </a:pPr>
            <a:endParaRPr lang="en-US" sz="2800" b="1" dirty="0">
              <a:solidFill>
                <a:srgbClr val="FFFF00"/>
              </a:solidFill>
              <a:latin typeface="Times New Roman" pitchFamily="18" charset="0"/>
            </a:endParaRPr>
          </a:p>
          <a:p>
            <a:pPr algn="just" rtl="0"/>
            <a:r>
              <a:rPr lang="en-US" sz="2400" dirty="0">
                <a:solidFill>
                  <a:schemeClr val="bg1"/>
                </a:solidFill>
                <a:latin typeface="Times New Roman" pitchFamily="18" charset="0"/>
              </a:rPr>
              <a:t>Floral </a:t>
            </a:r>
            <a:r>
              <a:rPr lang="en-US" sz="2400" dirty="0" err="1">
                <a:solidFill>
                  <a:schemeClr val="bg1"/>
                </a:solidFill>
                <a:latin typeface="Times New Roman" pitchFamily="18" charset="0"/>
              </a:rPr>
              <a:t>meristems</a:t>
            </a:r>
            <a:r>
              <a:rPr lang="en-US" sz="2400" dirty="0">
                <a:solidFill>
                  <a:schemeClr val="bg1"/>
                </a:solidFill>
                <a:latin typeface="Times New Roman" pitchFamily="18" charset="0"/>
              </a:rPr>
              <a:t> initiate four different types of floral organs: sepals, petals, stamens, and carpel (Pistil). These sets of organs are initiated in concentric rings, called whorls, around the side regions (flank) of the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Each whorl are determined by overlapping developmental fields. These fields correspond to the expression patterns of specific organ identity genes.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a:t>
            </a:r>
            <a:r>
              <a:rPr lang="en-US" sz="2400" i="1" dirty="0">
                <a:solidFill>
                  <a:srgbClr val="FFFF00"/>
                </a:solidFill>
                <a:latin typeface="Times New Roman" pitchFamily="18" charset="0"/>
              </a:rPr>
              <a:t>Arabidopsis</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flower is rather typical among advanced flowering plants, consisting of four distinct whorls of floral organs.</a:t>
            </a:r>
          </a:p>
          <a:p>
            <a:pPr algn="just" rtl="0"/>
            <a:endParaRPr lang="en-US" sz="2400" dirty="0">
              <a:solidFill>
                <a:schemeClr val="bg1"/>
              </a:solidFill>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The influence of organ-identity genes on the development of the Arabidopsis flower can best be understood by viewing the floral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as three overlapping developmental fields or fields of gene activity; designated A, B, and C.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Field A includes the sepals and petals (whorls 1 and 2), field B includes the petals and stamens (whorls 2 and 3), and field C includes the stamens and central </a:t>
            </a:r>
            <a:r>
              <a:rPr lang="en-US" sz="2400" dirty="0" err="1">
                <a:solidFill>
                  <a:schemeClr val="bg1"/>
                </a:solidFill>
                <a:latin typeface="Times New Roman" pitchFamily="18" charset="0"/>
              </a:rPr>
              <a:t>carpels</a:t>
            </a:r>
            <a:r>
              <a:rPr lang="en-US" sz="2400" dirty="0">
                <a:solidFill>
                  <a:schemeClr val="bg1"/>
                </a:solidFill>
                <a:latin typeface="Times New Roman" pitchFamily="18" charset="0"/>
              </a:rPr>
              <a:t> (whorls 3 and 4). </a:t>
            </a:r>
          </a:p>
          <a:p>
            <a:pPr algn="just" rtl="0"/>
            <a:endParaRPr lang="en-US" sz="2400"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r>
              <a:rPr lang="en-US" dirty="0">
                <a:solidFill>
                  <a:schemeClr val="bg1"/>
                </a:solidFill>
                <a:latin typeface="Times New Roman" pitchFamily="18" charset="0"/>
              </a:rPr>
              <a:t>Arabidopsis: A model plant</a:t>
            </a:r>
            <a:endParaRPr lang="fa-IR" dirty="0">
              <a:solidFill>
                <a:schemeClr val="bg1"/>
              </a:solidFill>
              <a:latin typeface="Times New Roman" pitchFamily="18" charset="0"/>
            </a:endParaRPr>
          </a:p>
        </p:txBody>
      </p:sp>
      <p:pic>
        <p:nvPicPr>
          <p:cNvPr id="1026" name="Picture 2" descr="C:\Users\Apple.Me\Pictures\Plant Physiology-612.jpg"/>
          <p:cNvPicPr>
            <a:picLocks noChangeAspect="1" noChangeArrowheads="1"/>
          </p:cNvPicPr>
          <p:nvPr/>
        </p:nvPicPr>
        <p:blipFill>
          <a:blip r:embed="rId2" cstate="print"/>
          <a:srcRect/>
          <a:stretch>
            <a:fillRect/>
          </a:stretch>
        </p:blipFill>
        <p:spPr bwMode="auto">
          <a:xfrm>
            <a:off x="500034" y="1428736"/>
            <a:ext cx="8358246" cy="442915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pPr algn="just" rtl="0"/>
            <a:endParaRPr lang="en-US" dirty="0">
              <a:solidFill>
                <a:schemeClr val="bg1"/>
              </a:solidFill>
              <a:latin typeface="Times New Roman" pitchFamily="18" charset="0"/>
            </a:endParaRPr>
          </a:p>
          <a:p>
            <a:pPr algn="just" rtl="0"/>
            <a:r>
              <a:rPr lang="en-US" dirty="0">
                <a:solidFill>
                  <a:schemeClr val="bg1"/>
                </a:solidFill>
                <a:latin typeface="Times New Roman" pitchFamily="18" charset="0"/>
              </a:rPr>
              <a:t>This view is referred to as the:</a:t>
            </a:r>
          </a:p>
          <a:p>
            <a:pPr algn="just" rtl="0"/>
            <a:endParaRPr lang="en-US" dirty="0">
              <a:solidFill>
                <a:schemeClr val="bg1"/>
              </a:solidFill>
              <a:latin typeface="Times New Roman" pitchFamily="18" charset="0"/>
            </a:endParaRPr>
          </a:p>
          <a:p>
            <a:pPr algn="just" rtl="0"/>
            <a:r>
              <a:rPr lang="en-US" b="1" i="1" dirty="0">
                <a:solidFill>
                  <a:schemeClr val="bg1"/>
                </a:solidFill>
                <a:latin typeface="Times New Roman" pitchFamily="18" charset="0"/>
              </a:rPr>
              <a:t> </a:t>
            </a:r>
            <a:r>
              <a:rPr lang="en-US" b="1" i="1" dirty="0">
                <a:solidFill>
                  <a:srgbClr val="FFFF00"/>
                </a:solidFill>
                <a:latin typeface="Times New Roman" pitchFamily="18" charset="0"/>
              </a:rPr>
              <a:t>ABC model for floral organ specification</a:t>
            </a:r>
          </a:p>
          <a:p>
            <a:pPr algn="just" rtl="0"/>
            <a:endParaRPr lang="en-US" b="1" i="1" dirty="0">
              <a:solidFill>
                <a:schemeClr val="bg1"/>
              </a:solidFill>
              <a:latin typeface="Times New Roman" pitchFamily="18" charset="0"/>
            </a:endParaRPr>
          </a:p>
          <a:p>
            <a:pPr algn="just" rtl="0"/>
            <a:r>
              <a:rPr lang="en-US" b="1" dirty="0">
                <a:solidFill>
                  <a:schemeClr val="bg1"/>
                </a:solidFill>
                <a:latin typeface="Times New Roman" pitchFamily="18" charset="0"/>
              </a:rPr>
              <a:t> </a:t>
            </a:r>
            <a:r>
              <a:rPr lang="en-US" dirty="0">
                <a:solidFill>
                  <a:schemeClr val="bg1"/>
                </a:solidFill>
                <a:latin typeface="Times New Roman" pitchFamily="18" charset="0"/>
              </a:rPr>
              <a:t>In</a:t>
            </a:r>
            <a:r>
              <a:rPr lang="en-US" b="1" dirty="0">
                <a:solidFill>
                  <a:schemeClr val="bg1"/>
                </a:solidFill>
                <a:latin typeface="Times New Roman" pitchFamily="18" charset="0"/>
              </a:rPr>
              <a:t> </a:t>
            </a:r>
            <a:r>
              <a:rPr lang="en-US" dirty="0">
                <a:solidFill>
                  <a:schemeClr val="bg1"/>
                </a:solidFill>
                <a:latin typeface="Times New Roman" pitchFamily="18" charset="0"/>
              </a:rPr>
              <a:t>which a particular gene or pair of genes is associated with each developmental field, but controls the identity of two adjacent whorls of organs</a:t>
            </a:r>
            <a:endParaRPr lang="fa-I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428604"/>
            <a:ext cx="8001056" cy="5715040"/>
          </a:xfrm>
        </p:spPr>
        <p:txBody>
          <a:bodyPr>
            <a:normAutofit lnSpcReduction="10000"/>
          </a:bodyPr>
          <a:lstStyle/>
          <a:p>
            <a:pPr algn="just" rtl="0"/>
            <a:r>
              <a:rPr lang="en-US" sz="2400" dirty="0">
                <a:solidFill>
                  <a:schemeClr val="bg1"/>
                </a:solidFill>
                <a:latin typeface="Times New Roman" pitchFamily="18" charset="0"/>
              </a:rPr>
              <a:t>Plant physiology is the functioning of plants. This can be studied at several levels of complexity and organization, as indicated by such terms as metabolic physiology, cellular physiology,  flowering physiology or whole-plant physiology.</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Moreover an organism functions within its environment, and via its physiological activities continuously interacts with its environment and plant–environment interactions are emphasized in physiological studies.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But many plant life processes are carried out at the level of the individual cell, even of the individual organelle. Physiological processes of plants can therefore be described only to a limited degree without reference to activities at the cellular or </a:t>
            </a:r>
            <a:r>
              <a:rPr lang="en-US" sz="2400" dirty="0" err="1">
                <a:solidFill>
                  <a:schemeClr val="bg1"/>
                </a:solidFill>
                <a:latin typeface="Times New Roman" pitchFamily="18" charset="0"/>
              </a:rPr>
              <a:t>subcellular</a:t>
            </a:r>
            <a:r>
              <a:rPr lang="en-US" sz="2400" dirty="0">
                <a:solidFill>
                  <a:schemeClr val="bg1"/>
                </a:solidFill>
                <a:latin typeface="Times New Roman" pitchFamily="18" charset="0"/>
              </a:rPr>
              <a:t> level.</a:t>
            </a:r>
            <a:endParaRPr lang="fa-IR" sz="2400" dirty="0">
              <a:solidFill>
                <a:schemeClr val="bg1"/>
              </a:solidFill>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2050" name="Picture 2" descr="C:\Users\Apple.Me\Pictures\Introduction to Plant Physiology-457.jpg"/>
          <p:cNvPicPr>
            <a:picLocks noChangeAspect="1" noChangeArrowheads="1"/>
          </p:cNvPicPr>
          <p:nvPr/>
        </p:nvPicPr>
        <p:blipFill>
          <a:blip r:embed="rId2" cstate="print"/>
          <a:srcRect/>
          <a:stretch>
            <a:fillRect/>
          </a:stretch>
        </p:blipFill>
        <p:spPr bwMode="auto">
          <a:xfrm>
            <a:off x="2357422" y="285727"/>
            <a:ext cx="4857784" cy="607223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rtl="0"/>
            <a:endParaRPr lang="en-US" sz="2400" b="1" dirty="0">
              <a:solidFill>
                <a:srgbClr val="FFFF00"/>
              </a:solidFill>
              <a:latin typeface="Times New Roman" pitchFamily="18" charset="0"/>
            </a:endParaRPr>
          </a:p>
        </p:txBody>
      </p:sp>
      <p:sp>
        <p:nvSpPr>
          <p:cNvPr id="6" name="Rectangle 5"/>
          <p:cNvSpPr/>
          <p:nvPr/>
        </p:nvSpPr>
        <p:spPr>
          <a:xfrm>
            <a:off x="285720" y="357167"/>
            <a:ext cx="8643998" cy="4524315"/>
          </a:xfrm>
          <a:prstGeom prst="rect">
            <a:avLst/>
          </a:prstGeom>
        </p:spPr>
        <p:txBody>
          <a:bodyPr wrap="square">
            <a:spAutoFit/>
          </a:bodyPr>
          <a:lstStyle/>
          <a:p>
            <a:pPr marL="457200" indent="-457200" algn="ctr" rtl="0"/>
            <a:r>
              <a:rPr lang="en-US" sz="2800" b="1" dirty="0">
                <a:solidFill>
                  <a:srgbClr val="FFFF00"/>
                </a:solidFill>
                <a:latin typeface="Times New Roman" pitchFamily="18" charset="0"/>
              </a:rPr>
              <a:t>     Cadastral genes</a:t>
            </a:r>
            <a:endParaRPr lang="en-US" sz="2800" dirty="0">
              <a:solidFill>
                <a:schemeClr val="bg1"/>
              </a:solidFill>
              <a:latin typeface="Times New Roman" pitchFamily="18" charset="0"/>
            </a:endParaRPr>
          </a:p>
          <a:p>
            <a:pPr marL="457200" indent="-457200" algn="just" rtl="0"/>
            <a:r>
              <a:rPr lang="en-US" sz="2800" b="1" dirty="0">
                <a:solidFill>
                  <a:srgbClr val="FFFF00"/>
                </a:solidFill>
                <a:latin typeface="Times New Roman" pitchFamily="18" charset="0"/>
              </a:rPr>
              <a:t> </a:t>
            </a:r>
          </a:p>
          <a:p>
            <a:pPr marL="457200" indent="-457200" algn="just" rtl="0"/>
            <a:r>
              <a:rPr lang="en-US" sz="2800" dirty="0">
                <a:solidFill>
                  <a:schemeClr val="bg1"/>
                </a:solidFill>
                <a:latin typeface="Times New Roman" pitchFamily="18" charset="0"/>
              </a:rPr>
              <a:t>     </a:t>
            </a:r>
            <a:r>
              <a:rPr lang="en-US" sz="2400" dirty="0">
                <a:solidFill>
                  <a:schemeClr val="bg1"/>
                </a:solidFill>
                <a:latin typeface="Times New Roman" pitchFamily="18" charset="0"/>
              </a:rPr>
              <a:t>That restrict the action of other genes to specific regions of the organism.</a:t>
            </a:r>
            <a:r>
              <a:rPr lang="en-US" sz="2400" b="1" dirty="0">
                <a:solidFill>
                  <a:srgbClr val="FFFF00"/>
                </a:solidFill>
                <a:latin typeface="Times New Roman" pitchFamily="18" charset="0"/>
              </a:rPr>
              <a:t> </a:t>
            </a:r>
          </a:p>
          <a:p>
            <a:pPr marL="457200" indent="-457200" algn="just" rtl="0"/>
            <a:endParaRPr lang="en-US" sz="2400" dirty="0">
              <a:solidFill>
                <a:schemeClr val="bg1"/>
              </a:solidFill>
              <a:latin typeface="Times New Roman" pitchFamily="18" charset="0"/>
            </a:endParaRPr>
          </a:p>
          <a:p>
            <a:pPr marL="457200" indent="-457200" algn="just" rtl="0"/>
            <a:r>
              <a:rPr lang="en-US" sz="2400" dirty="0">
                <a:solidFill>
                  <a:schemeClr val="bg1"/>
                </a:solidFill>
                <a:latin typeface="Times New Roman" pitchFamily="18" charset="0"/>
              </a:rPr>
              <a:t>     Act as spatial regulators of the floral organ identity genes by setting boundaries for their expression. </a:t>
            </a:r>
          </a:p>
          <a:p>
            <a:pPr marL="457200" indent="-457200" algn="just" rtl="0"/>
            <a:endParaRPr lang="en-US" sz="2800" dirty="0">
              <a:solidFill>
                <a:schemeClr val="bg1"/>
              </a:solidFill>
              <a:latin typeface="Times New Roman" pitchFamily="18" charset="0"/>
            </a:endParaRPr>
          </a:p>
          <a:p>
            <a:pPr marL="457200" indent="-457200" algn="just" rtl="0"/>
            <a:endParaRPr lang="en-US" sz="2400" dirty="0">
              <a:solidFill>
                <a:schemeClr val="bg1"/>
              </a:solidFill>
              <a:latin typeface="Times New Roman" pitchFamily="18" charset="0"/>
            </a:endParaRPr>
          </a:p>
          <a:p>
            <a:pPr marL="457200" indent="-457200" algn="just" rtl="0"/>
            <a:r>
              <a:rPr lang="en-US" sz="2400" dirty="0">
                <a:solidFill>
                  <a:schemeClr val="bg1"/>
                </a:solidFill>
                <a:latin typeface="Times New Roman" pitchFamily="18" charset="0"/>
              </a:rPr>
              <a:t>      The word cadastre refers to a map or survey showing property boundaries for taxation purposes.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endParaRPr lang="en-US" sz="4400" b="1" dirty="0">
              <a:solidFill>
                <a:srgbClr val="FFFF00"/>
              </a:solidFill>
              <a:latin typeface="Times New Roman" pitchFamily="18" charset="0"/>
            </a:endParaRPr>
          </a:p>
          <a:p>
            <a:endParaRPr lang="en-US" sz="4400" b="1" dirty="0">
              <a:solidFill>
                <a:srgbClr val="FFFF00"/>
              </a:solidFill>
              <a:latin typeface="Times New Roman" pitchFamily="18" charset="0"/>
            </a:endParaRPr>
          </a:p>
          <a:p>
            <a:r>
              <a:rPr lang="en-US" sz="4400" b="1" dirty="0">
                <a:solidFill>
                  <a:srgbClr val="FFFF00"/>
                </a:solidFill>
                <a:latin typeface="Times New Roman" pitchFamily="18" charset="0"/>
              </a:rPr>
              <a:t>FLORAL EVOCATION: INTERNAL AND</a:t>
            </a:r>
          </a:p>
          <a:p>
            <a:pPr rtl="0"/>
            <a:r>
              <a:rPr lang="en-US" sz="4400" b="1" dirty="0">
                <a:solidFill>
                  <a:srgbClr val="FFFF00"/>
                </a:solidFill>
                <a:latin typeface="Times New Roman" pitchFamily="18" charset="0"/>
              </a:rPr>
              <a:t>EXTERNAL CUES (signals)</a:t>
            </a:r>
            <a:endParaRPr lang="en-US" sz="3600" dirty="0">
              <a:solidFill>
                <a:srgbClr val="FFFF00"/>
              </a:solidFill>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A plant may flower within a few weeks after germinating, as in annual plants such as groundsel (</a:t>
            </a:r>
            <a:r>
              <a:rPr lang="en-US" sz="2400" i="1" dirty="0" err="1">
                <a:solidFill>
                  <a:schemeClr val="bg1"/>
                </a:solidFill>
                <a:latin typeface="Times New Roman" pitchFamily="18" charset="0"/>
              </a:rPr>
              <a:t>Senecio</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vulgaris</a:t>
            </a:r>
            <a:r>
              <a:rPr lang="en-US" sz="2400" i="1" dirty="0">
                <a:solidFill>
                  <a:schemeClr val="bg1"/>
                </a:solidFill>
                <a:latin typeface="Times New Roman" pitchFamily="18" charset="0"/>
              </a:rPr>
              <a:t>). </a:t>
            </a:r>
          </a:p>
          <a:p>
            <a:pPr algn="just" rtl="0"/>
            <a:endParaRPr lang="en-US" sz="2400" i="1" dirty="0">
              <a:solidFill>
                <a:schemeClr val="bg1"/>
              </a:solidFill>
              <a:latin typeface="Times New Roman" pitchFamily="18" charset="0"/>
            </a:endParaRPr>
          </a:p>
          <a:p>
            <a:pPr algn="just" rtl="0"/>
            <a:r>
              <a:rPr lang="en-US" sz="2400" dirty="0">
                <a:solidFill>
                  <a:schemeClr val="bg1"/>
                </a:solidFill>
                <a:latin typeface="Times New Roman" pitchFamily="18" charset="0"/>
              </a:rPr>
              <a:t>Alternatively, some perennial plants, such as many forest trees, may grow for 20 or more years before they begin to produce flowers.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Different species flower at widely different ages, indicating that the age, or perhaps the size, of the plant is an internal factor controlling the switch to reproductive development.</a:t>
            </a:r>
          </a:p>
          <a:p>
            <a:pPr algn="just" rtl="0"/>
            <a:endParaRPr lang="en-US" sz="2400" dirty="0">
              <a:solidFill>
                <a:schemeClr val="bg1"/>
              </a:solidFill>
              <a:latin typeface="Times New Roman" pitchFamily="18" charset="0"/>
            </a:endParaRPr>
          </a:p>
          <a:p>
            <a:pPr algn="justLow" rtl="0"/>
            <a:r>
              <a:rPr lang="en-US" sz="2400" dirty="0">
                <a:solidFill>
                  <a:schemeClr val="bg1"/>
                </a:solidFill>
                <a:latin typeface="Times New Roman" pitchFamily="18" charset="0"/>
              </a:rPr>
              <a:t>The case in which flowering occurs strictly in response to internal developmental factors and does not depend on any particular environmental conditions is referred to as </a:t>
            </a:r>
            <a:r>
              <a:rPr lang="en-US" sz="2400" b="1" i="1" dirty="0">
                <a:solidFill>
                  <a:srgbClr val="FFFF00"/>
                </a:solidFill>
                <a:latin typeface="Times New Roman" pitchFamily="18" charset="0"/>
              </a:rPr>
              <a:t>autonomous</a:t>
            </a:r>
            <a:r>
              <a:rPr lang="en-US" sz="2400" i="1" dirty="0">
                <a:solidFill>
                  <a:schemeClr val="bg1"/>
                </a:solidFill>
                <a:latin typeface="Times New Roman" pitchFamily="18" charset="0"/>
              </a:rPr>
              <a:t> </a:t>
            </a:r>
            <a:r>
              <a:rPr lang="en-US" sz="2400" b="1" i="1" dirty="0">
                <a:solidFill>
                  <a:srgbClr val="FFFF00"/>
                </a:solidFill>
                <a:latin typeface="Times New Roman" pitchFamily="18" charset="0"/>
              </a:rPr>
              <a:t>regulation</a:t>
            </a:r>
            <a:r>
              <a:rPr lang="en-US" sz="2400" dirty="0">
                <a:solidFill>
                  <a:schemeClr val="bg1"/>
                </a:solidFill>
                <a:latin typeface="Times New Roman" pitchFamily="18" charset="0"/>
              </a:rPr>
              <a:t>.</a:t>
            </a:r>
            <a:endParaRPr lang="fa-IR" sz="2400" dirty="0">
              <a:solidFill>
                <a:schemeClr val="bg1"/>
              </a:solidFill>
              <a:latin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92500"/>
          </a:bodyPr>
          <a:lstStyle/>
          <a:p>
            <a:pPr algn="just" rtl="0"/>
            <a:r>
              <a:rPr lang="en-US" sz="2400" dirty="0">
                <a:solidFill>
                  <a:schemeClr val="bg1"/>
                </a:solidFill>
                <a:latin typeface="Times New Roman" pitchFamily="18" charset="0"/>
              </a:rPr>
              <a:t>In contrast to plants that flower entirely through an autonomous pathway, some plants exhibit an absolute requirement for the proper environmental cues in order to flower. This condition is termed an </a:t>
            </a:r>
            <a:r>
              <a:rPr lang="en-US" sz="2400" i="1" dirty="0">
                <a:solidFill>
                  <a:srgbClr val="FFFF00"/>
                </a:solidFill>
                <a:latin typeface="Times New Roman" pitchFamily="18" charset="0"/>
              </a:rPr>
              <a:t>obligate</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or</a:t>
            </a:r>
            <a:r>
              <a:rPr lang="en-US" sz="2400" i="1" dirty="0">
                <a:solidFill>
                  <a:schemeClr val="bg1"/>
                </a:solidFill>
                <a:latin typeface="Times New Roman" pitchFamily="18" charset="0"/>
              </a:rPr>
              <a:t> </a:t>
            </a:r>
            <a:r>
              <a:rPr lang="en-US" sz="2400" i="1" dirty="0">
                <a:solidFill>
                  <a:srgbClr val="FFFF00"/>
                </a:solidFill>
                <a:latin typeface="Times New Roman" pitchFamily="18" charset="0"/>
              </a:rPr>
              <a:t>qualitative</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response to an environmental cue.</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In other plant species, flowering is promoted by certain environmental cues but will eventually occur in the absence of such cues. This is called a </a:t>
            </a:r>
            <a:r>
              <a:rPr lang="en-US" sz="2400" i="1" dirty="0">
                <a:solidFill>
                  <a:srgbClr val="FFFF00"/>
                </a:solidFill>
                <a:latin typeface="Times New Roman" pitchFamily="18" charset="0"/>
              </a:rPr>
              <a:t>facultative</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or</a:t>
            </a:r>
            <a:r>
              <a:rPr lang="en-US" sz="2400" i="1" dirty="0">
                <a:solidFill>
                  <a:schemeClr val="bg1"/>
                </a:solidFill>
                <a:latin typeface="Times New Roman" pitchFamily="18" charset="0"/>
              </a:rPr>
              <a:t> </a:t>
            </a:r>
            <a:r>
              <a:rPr lang="en-US" sz="2400" i="1" dirty="0">
                <a:solidFill>
                  <a:srgbClr val="FFFF00"/>
                </a:solidFill>
                <a:latin typeface="Times New Roman" pitchFamily="18" charset="0"/>
              </a:rPr>
              <a:t>quantitative</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response</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to an environmental cue.  The flowering of this group of plants, which includes </a:t>
            </a:r>
            <a:r>
              <a:rPr lang="en-US" sz="2400" i="1" dirty="0">
                <a:solidFill>
                  <a:schemeClr val="bg1"/>
                </a:solidFill>
                <a:latin typeface="Times New Roman" pitchFamily="18" charset="0"/>
              </a:rPr>
              <a:t>Arabidopsis, </a:t>
            </a:r>
            <a:r>
              <a:rPr lang="en-US" sz="2400" dirty="0">
                <a:solidFill>
                  <a:schemeClr val="bg1"/>
                </a:solidFill>
                <a:latin typeface="Times New Roman" pitchFamily="18" charset="0"/>
              </a:rPr>
              <a:t>thus relies on both environmental and autonomous flowering systems.</a:t>
            </a:r>
          </a:p>
          <a:p>
            <a:pPr algn="just" rtl="0"/>
            <a:endParaRPr lang="en-US" sz="2400" dirty="0">
              <a:solidFill>
                <a:schemeClr val="bg1"/>
              </a:solidFill>
              <a:latin typeface="Times New Roman" pitchFamily="18" charset="0"/>
            </a:endParaRPr>
          </a:p>
          <a:p>
            <a:pPr algn="just" rtl="0"/>
            <a:r>
              <a:rPr lang="en-US" sz="2400" dirty="0">
                <a:solidFill>
                  <a:srgbClr val="FFFF00"/>
                </a:solidFill>
                <a:latin typeface="Times New Roman" pitchFamily="18" charset="0"/>
                <a:cs typeface="+mj-cs"/>
              </a:rPr>
              <a:t>Photoperiodism</a:t>
            </a:r>
            <a:r>
              <a:rPr lang="en-US" sz="2400" dirty="0">
                <a:solidFill>
                  <a:schemeClr val="bg1"/>
                </a:solidFill>
                <a:latin typeface="Times New Roman" pitchFamily="18" charset="0"/>
                <a:cs typeface="+mj-cs"/>
              </a:rPr>
              <a:t> and </a:t>
            </a:r>
            <a:r>
              <a:rPr lang="en-US" sz="2400" dirty="0" err="1">
                <a:solidFill>
                  <a:srgbClr val="FFFF00"/>
                </a:solidFill>
                <a:latin typeface="Times New Roman" pitchFamily="18" charset="0"/>
                <a:cs typeface="+mj-cs"/>
              </a:rPr>
              <a:t>vernalization</a:t>
            </a:r>
            <a:r>
              <a:rPr lang="en-US" sz="2400" dirty="0">
                <a:solidFill>
                  <a:schemeClr val="bg1"/>
                </a:solidFill>
                <a:latin typeface="Times New Roman" pitchFamily="18" charset="0"/>
                <a:cs typeface="+mj-cs"/>
              </a:rPr>
              <a:t> are two of the most important mechanisms underlying seasonal responses.</a:t>
            </a:r>
          </a:p>
          <a:p>
            <a:pPr algn="just" rtl="0"/>
            <a:endParaRPr lang="en-US" sz="2400" dirty="0">
              <a:solidFill>
                <a:schemeClr val="bg1"/>
              </a:solidFill>
              <a:latin typeface="Times New Roman" pitchFamily="18" charset="0"/>
              <a:cs typeface="+mj-cs"/>
            </a:endParaRPr>
          </a:p>
          <a:p>
            <a:pPr algn="just" rtl="0"/>
            <a:r>
              <a:rPr lang="en-US" sz="2400" i="1" dirty="0">
                <a:solidFill>
                  <a:schemeClr val="bg1"/>
                </a:solidFill>
                <a:latin typeface="Times New Roman" pitchFamily="18" charset="0"/>
                <a:cs typeface="+mj-cs"/>
              </a:rPr>
              <a:t>Photoperiodism </a:t>
            </a:r>
            <a:r>
              <a:rPr lang="en-US" sz="2400" dirty="0">
                <a:solidFill>
                  <a:schemeClr val="bg1"/>
                </a:solidFill>
                <a:latin typeface="Times New Roman" pitchFamily="18" charset="0"/>
                <a:cs typeface="+mj-cs"/>
              </a:rPr>
              <a:t>is a response to the length of day;</a:t>
            </a:r>
            <a:r>
              <a:rPr lang="en-US" sz="2400" i="1" dirty="0">
                <a:solidFill>
                  <a:schemeClr val="bg1"/>
                </a:solidFill>
                <a:latin typeface="Times New Roman" pitchFamily="18" charset="0"/>
                <a:cs typeface="+mj-cs"/>
              </a:rPr>
              <a:t> </a:t>
            </a:r>
            <a:r>
              <a:rPr lang="en-US" sz="2400" i="1" dirty="0" err="1">
                <a:solidFill>
                  <a:schemeClr val="bg1"/>
                </a:solidFill>
                <a:latin typeface="Times New Roman" pitchFamily="18" charset="0"/>
                <a:cs typeface="+mj-cs"/>
              </a:rPr>
              <a:t>vernaliza</a:t>
            </a:r>
            <a:r>
              <a:rPr lang="en-US" sz="2400" i="1" dirty="0" err="1">
                <a:solidFill>
                  <a:schemeClr val="bg1"/>
                </a:solidFill>
                <a:latin typeface="Times New Roman" pitchFamily="18" charset="0"/>
              </a:rPr>
              <a:t>tion</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is the promotion of flowering, at subsequent higher temperatures, brought about by exposure to cold</a:t>
            </a:r>
            <a:endParaRPr lang="fa-IR" sz="2400" dirty="0">
              <a:solidFill>
                <a:schemeClr val="bg1"/>
              </a:solidFill>
              <a:latin typeface="Times New Roman" pitchFamily="18" charset="0"/>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Other signals, such as total light radiation and water availability, can also be important external cues.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evolution of both internal (autonomous) and external (environment-sensing) control systems enables plants to carefully regulate flowering at the optimal time for reproductive success.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For example, in many populations of a particular species, flowering is synchronized. This synchrony favors crossbreeding and allows seeds to be produced in favorable environments, particularly with respect to water and temperature.</a:t>
            </a:r>
            <a:endParaRPr lang="fa-IR" sz="2400" dirty="0">
              <a:solidFill>
                <a:schemeClr val="bg1"/>
              </a:solidFill>
              <a:latin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r>
              <a:rPr lang="en-US" b="1" dirty="0">
                <a:solidFill>
                  <a:srgbClr val="FFFF00"/>
                </a:solidFill>
                <a:latin typeface="Times New Roman" pitchFamily="18" charset="0"/>
              </a:rPr>
              <a:t>The Shoot Apex &amp; Phase Changes</a:t>
            </a:r>
          </a:p>
          <a:p>
            <a:pPr algn="just" rtl="0"/>
            <a:r>
              <a:rPr lang="en-US" sz="2400" dirty="0">
                <a:solidFill>
                  <a:schemeClr val="bg1"/>
                </a:solidFill>
                <a:latin typeface="Times New Roman" pitchFamily="18" charset="0"/>
              </a:rPr>
              <a:t>All </a:t>
            </a:r>
            <a:r>
              <a:rPr lang="en-US" sz="2400" dirty="0" err="1">
                <a:solidFill>
                  <a:schemeClr val="bg1"/>
                </a:solidFill>
                <a:latin typeface="Times New Roman" pitchFamily="18" charset="0"/>
              </a:rPr>
              <a:t>multicellular</a:t>
            </a:r>
            <a:r>
              <a:rPr lang="en-US" sz="2400" dirty="0">
                <a:solidFill>
                  <a:schemeClr val="bg1"/>
                </a:solidFill>
                <a:latin typeface="Times New Roman" pitchFamily="18" charset="0"/>
              </a:rPr>
              <a:t> organisms pass through a series of more or less defined developmental stages, each with its characteristic features. In humans, infancy, childhood, adolescence, and adulthood represent four general stages of development, and sexual maturity is the dividing line between the non reproductive and the reproductive phases. Higher plants likewise pass through developmental stages, but whereas in animals these changes take place throughout the entire organism, in higher plants they occur in a single, dynamic region, the </a:t>
            </a:r>
            <a:r>
              <a:rPr lang="en-US" sz="2400" b="1" dirty="0">
                <a:solidFill>
                  <a:srgbClr val="FFFF00"/>
                </a:solidFill>
                <a:latin typeface="Times New Roman" pitchFamily="18" charset="0"/>
              </a:rPr>
              <a:t>shoot apical </a:t>
            </a:r>
            <a:r>
              <a:rPr lang="en-US" sz="2400" b="1" dirty="0" err="1">
                <a:solidFill>
                  <a:srgbClr val="FFFF00"/>
                </a:solidFill>
                <a:latin typeface="Times New Roman" pitchFamily="18" charset="0"/>
              </a:rPr>
              <a:t>meristem</a:t>
            </a:r>
            <a:r>
              <a:rPr lang="en-US" sz="2400" b="1">
                <a:solidFill>
                  <a:srgbClr val="FFFF00"/>
                </a:solidFill>
                <a:latin typeface="Times New Roman" pitchFamily="18" charset="0"/>
              </a:rPr>
              <a:t> (SAM)</a:t>
            </a:r>
            <a:r>
              <a:rPr lang="en-US" sz="2400" b="1">
                <a:solidFill>
                  <a:schemeClr val="bg1"/>
                </a:solidFill>
                <a:latin typeface="Times New Roman" pitchFamily="18" charset="0"/>
              </a:rPr>
              <a:t>.</a:t>
            </a:r>
            <a:endParaRPr lang="fa-IR" sz="2400" dirty="0">
              <a:solidFill>
                <a:schemeClr val="bg1"/>
              </a:solidFill>
              <a:latin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2050" name="Picture 2" descr="C:\Users\Apple.Me\Pictures\shoot_apex2.jpg"/>
          <p:cNvPicPr>
            <a:picLocks noChangeAspect="1" noChangeArrowheads="1"/>
          </p:cNvPicPr>
          <p:nvPr/>
        </p:nvPicPr>
        <p:blipFill>
          <a:blip r:embed="rId2" cstate="print"/>
          <a:srcRect/>
          <a:stretch>
            <a:fillRect/>
          </a:stretch>
        </p:blipFill>
        <p:spPr bwMode="auto">
          <a:xfrm>
            <a:off x="3714744" y="3571876"/>
            <a:ext cx="2714644" cy="2857519"/>
          </a:xfrm>
          <a:prstGeom prst="rect">
            <a:avLst/>
          </a:prstGeom>
          <a:noFill/>
        </p:spPr>
      </p:pic>
      <p:pic>
        <p:nvPicPr>
          <p:cNvPr id="2051" name="Picture 3" descr="C:\Users\Apple.Me\Pictures\shoot_apex.gif"/>
          <p:cNvPicPr>
            <a:picLocks noChangeAspect="1" noChangeArrowheads="1"/>
          </p:cNvPicPr>
          <p:nvPr/>
        </p:nvPicPr>
        <p:blipFill>
          <a:blip r:embed="rId3" cstate="print"/>
          <a:srcRect/>
          <a:stretch>
            <a:fillRect/>
          </a:stretch>
        </p:blipFill>
        <p:spPr bwMode="auto">
          <a:xfrm>
            <a:off x="6072198" y="357166"/>
            <a:ext cx="2614597" cy="3071809"/>
          </a:xfrm>
          <a:prstGeom prst="rect">
            <a:avLst/>
          </a:prstGeom>
          <a:noFill/>
        </p:spPr>
      </p:pic>
      <p:pic>
        <p:nvPicPr>
          <p:cNvPr id="2052" name="Picture 4" descr="C:\Users\Apple.Me\Pictures\8806650_orig.png"/>
          <p:cNvPicPr>
            <a:picLocks noChangeAspect="1" noChangeArrowheads="1"/>
          </p:cNvPicPr>
          <p:nvPr/>
        </p:nvPicPr>
        <p:blipFill>
          <a:blip r:embed="rId4" cstate="print"/>
          <a:srcRect/>
          <a:stretch>
            <a:fillRect/>
          </a:stretch>
        </p:blipFill>
        <p:spPr bwMode="auto">
          <a:xfrm>
            <a:off x="857224" y="1000108"/>
            <a:ext cx="3071834" cy="429737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77500" lnSpcReduction="20000"/>
          </a:bodyPr>
          <a:lstStyle/>
          <a:p>
            <a:r>
              <a:rPr lang="en-US" b="1" dirty="0">
                <a:solidFill>
                  <a:srgbClr val="FFFF00"/>
                </a:solidFill>
                <a:latin typeface="Times New Roman" pitchFamily="18" charset="0"/>
              </a:rPr>
              <a:t>Shoot Apical </a:t>
            </a:r>
            <a:r>
              <a:rPr lang="en-US" b="1" dirty="0" err="1">
                <a:solidFill>
                  <a:srgbClr val="FFFF00"/>
                </a:solidFill>
                <a:latin typeface="Times New Roman" pitchFamily="18" charset="0"/>
              </a:rPr>
              <a:t>Meristems</a:t>
            </a:r>
            <a:r>
              <a:rPr lang="en-US" b="1" dirty="0">
                <a:solidFill>
                  <a:srgbClr val="FFFF00"/>
                </a:solidFill>
                <a:latin typeface="Times New Roman" pitchFamily="18" charset="0"/>
              </a:rPr>
              <a:t> (SAM) Have Three</a:t>
            </a:r>
          </a:p>
          <a:p>
            <a:pPr rtl="0"/>
            <a:r>
              <a:rPr lang="en-US" b="1" dirty="0">
                <a:solidFill>
                  <a:srgbClr val="FFFF00"/>
                </a:solidFill>
                <a:latin typeface="Times New Roman" pitchFamily="18" charset="0"/>
              </a:rPr>
              <a:t>Developmental Phases</a:t>
            </a:r>
          </a:p>
          <a:p>
            <a:pPr rtl="0"/>
            <a:endParaRPr lang="en-US" b="1" dirty="0">
              <a:solidFill>
                <a:srgbClr val="FFFF00"/>
              </a:solidFill>
              <a:latin typeface="Times New Roman" pitchFamily="18" charset="0"/>
            </a:endParaRPr>
          </a:p>
          <a:p>
            <a:pPr algn="just" rtl="0"/>
            <a:r>
              <a:rPr lang="en-US" sz="2800" dirty="0">
                <a:solidFill>
                  <a:schemeClr val="bg1"/>
                </a:solidFill>
                <a:latin typeface="Times New Roman" pitchFamily="18" charset="0"/>
              </a:rPr>
              <a:t>Vegetative growth eventually leads to a transition to reproductive development. However, plants will not flower, nor respond to environmental stimuli which ensure subsequent flowering, until they have completed a certain period of vegetative growth and reached ‘ripeness to flower’.</a:t>
            </a:r>
          </a:p>
          <a:p>
            <a:pPr algn="just" rtl="0"/>
            <a:endParaRPr lang="en-US" sz="2800" b="1" dirty="0">
              <a:solidFill>
                <a:schemeClr val="bg1"/>
              </a:solidFill>
              <a:latin typeface="Times New Roman" pitchFamily="18" charset="0"/>
            </a:endParaRPr>
          </a:p>
          <a:p>
            <a:pPr algn="just" rtl="0"/>
            <a:r>
              <a:rPr lang="en-US" sz="2800" dirty="0">
                <a:solidFill>
                  <a:schemeClr val="bg1"/>
                </a:solidFill>
                <a:latin typeface="Times New Roman" pitchFamily="18" charset="0"/>
              </a:rPr>
              <a:t>During postembryonic development, the shoot apical </a:t>
            </a:r>
            <a:r>
              <a:rPr lang="en-US" sz="2800" dirty="0" err="1">
                <a:solidFill>
                  <a:schemeClr val="bg1"/>
                </a:solidFill>
                <a:latin typeface="Times New Roman" pitchFamily="18" charset="0"/>
              </a:rPr>
              <a:t>meristem</a:t>
            </a:r>
            <a:r>
              <a:rPr lang="en-US" sz="2800" dirty="0">
                <a:solidFill>
                  <a:schemeClr val="bg1"/>
                </a:solidFill>
                <a:latin typeface="Times New Roman" pitchFamily="18" charset="0"/>
              </a:rPr>
              <a:t> passes through three more or less well-defined developmental stages in sequence:</a:t>
            </a:r>
          </a:p>
          <a:p>
            <a:pPr algn="just" rtl="0"/>
            <a:endParaRPr lang="en-US" sz="2800" dirty="0">
              <a:solidFill>
                <a:schemeClr val="bg1"/>
              </a:solidFill>
              <a:latin typeface="Times New Roman" pitchFamily="18" charset="0"/>
            </a:endParaRPr>
          </a:p>
          <a:p>
            <a:pPr marL="457200" indent="-457200" algn="just" rtl="0">
              <a:buAutoNum type="arabicPeriod"/>
            </a:pPr>
            <a:r>
              <a:rPr lang="en-US" sz="2800" dirty="0">
                <a:solidFill>
                  <a:schemeClr val="bg1"/>
                </a:solidFill>
                <a:latin typeface="Times New Roman" pitchFamily="18" charset="0"/>
              </a:rPr>
              <a:t>The juvenile phase </a:t>
            </a:r>
            <a:r>
              <a:rPr lang="en-US" sz="3100" dirty="0">
                <a:solidFill>
                  <a:schemeClr val="bg1"/>
                </a:solidFill>
                <a:latin typeface="Times New Roman" pitchFamily="18" charset="0"/>
                <a:cs typeface="+mj-cs"/>
              </a:rPr>
              <a:t>(in which it will not flower)</a:t>
            </a:r>
          </a:p>
          <a:p>
            <a:pPr marL="457200" indent="-457200" algn="just" rtl="0"/>
            <a:endParaRPr lang="en-US" sz="3100" dirty="0">
              <a:solidFill>
                <a:schemeClr val="bg1"/>
              </a:solidFill>
              <a:latin typeface="Times New Roman" pitchFamily="18" charset="0"/>
              <a:cs typeface="+mj-cs"/>
            </a:endParaRPr>
          </a:p>
          <a:p>
            <a:pPr algn="just" rtl="0"/>
            <a:r>
              <a:rPr lang="en-US" sz="3100" dirty="0">
                <a:solidFill>
                  <a:schemeClr val="bg1"/>
                </a:solidFill>
                <a:latin typeface="Times New Roman" pitchFamily="18" charset="0"/>
                <a:cs typeface="+mj-cs"/>
              </a:rPr>
              <a:t>2. The adult vegetative phase (in which appropriate environmental stimuli will evoke Flowering)</a:t>
            </a:r>
          </a:p>
          <a:p>
            <a:pPr algn="just" rtl="0"/>
            <a:endParaRPr lang="en-US" sz="3100" dirty="0">
              <a:solidFill>
                <a:schemeClr val="bg1"/>
              </a:solidFill>
              <a:latin typeface="Times New Roman" pitchFamily="18" charset="0"/>
              <a:cs typeface="+mj-cs"/>
            </a:endParaRPr>
          </a:p>
          <a:p>
            <a:pPr algn="just" rtl="0"/>
            <a:r>
              <a:rPr lang="en-US" sz="3100" dirty="0">
                <a:solidFill>
                  <a:schemeClr val="bg1"/>
                </a:solidFill>
                <a:latin typeface="Times New Roman" pitchFamily="18" charset="0"/>
                <a:cs typeface="+mj-cs"/>
              </a:rPr>
              <a:t>3. The adult reproductive phase (in which flowering actually takes place)</a:t>
            </a:r>
          </a:p>
          <a:p>
            <a:pPr algn="just" rtl="0"/>
            <a:endParaRPr lang="en-US" sz="2800" dirty="0">
              <a:solidFill>
                <a:schemeClr val="bg1"/>
              </a:solidFill>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cs typeface="Times New Roman" pitchFamily="18" charset="0"/>
              </a:rPr>
              <a:t>Flowering occurs as a result of a reprogramming of the development of the shoot apical </a:t>
            </a:r>
            <a:r>
              <a:rPr lang="en-US" sz="2400" dirty="0" err="1">
                <a:solidFill>
                  <a:schemeClr val="bg1"/>
                </a:solidFill>
                <a:latin typeface="Times New Roman" pitchFamily="18" charset="0"/>
                <a:cs typeface="Times New Roman" pitchFamily="18" charset="0"/>
              </a:rPr>
              <a:t>meristem</a:t>
            </a:r>
            <a:r>
              <a:rPr lang="en-US" sz="2400" dirty="0">
                <a:solidFill>
                  <a:schemeClr val="bg1"/>
                </a:solidFill>
                <a:latin typeface="Times New Roman" pitchFamily="18" charset="0"/>
                <a:cs typeface="Times New Roman" pitchFamily="18" charset="0"/>
              </a:rPr>
              <a:t> (SAM). Rather than initiating stems, leaves and </a:t>
            </a:r>
            <a:r>
              <a:rPr lang="en-US" sz="2400" dirty="0" err="1">
                <a:solidFill>
                  <a:schemeClr val="bg1"/>
                </a:solidFill>
                <a:latin typeface="Times New Roman" pitchFamily="18" charset="0"/>
                <a:cs typeface="Times New Roman" pitchFamily="18" charset="0"/>
              </a:rPr>
              <a:t>axillary</a:t>
            </a:r>
            <a:r>
              <a:rPr lang="en-US" sz="2400" dirty="0">
                <a:solidFill>
                  <a:schemeClr val="bg1"/>
                </a:solidFill>
                <a:latin typeface="Times New Roman" pitchFamily="18" charset="0"/>
                <a:cs typeface="Times New Roman" pitchFamily="18" charset="0"/>
              </a:rPr>
              <a:t> buds, a reproductive (or floral) </a:t>
            </a:r>
            <a:r>
              <a:rPr lang="en-US" sz="2400" dirty="0" err="1">
                <a:solidFill>
                  <a:schemeClr val="bg1"/>
                </a:solidFill>
                <a:latin typeface="Times New Roman" pitchFamily="18" charset="0"/>
                <a:cs typeface="Times New Roman" pitchFamily="18" charset="0"/>
              </a:rPr>
              <a:t>meristem</a:t>
            </a:r>
            <a:r>
              <a:rPr lang="en-US" sz="2400" dirty="0">
                <a:solidFill>
                  <a:schemeClr val="bg1"/>
                </a:solidFill>
                <a:latin typeface="Times New Roman" pitchFamily="18" charset="0"/>
                <a:cs typeface="Times New Roman" pitchFamily="18" charset="0"/>
              </a:rPr>
              <a:t> gives rise to an inflorescence, i.e. flowers and their </a:t>
            </a:r>
            <a:r>
              <a:rPr lang="en-US" sz="2400" dirty="0">
                <a:solidFill>
                  <a:schemeClr val="bg1"/>
                </a:solidFill>
                <a:latin typeface="Times New Roman" pitchFamily="18" charset="0"/>
              </a:rPr>
              <a:t>subtending bracts.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sharpness of the transitions between each phase and their duration, vary very widely between species. </a:t>
            </a:r>
          </a:p>
          <a:p>
            <a:pPr algn="just" rtl="0"/>
            <a:r>
              <a:rPr lang="en-US" sz="2400" dirty="0">
                <a:solidFill>
                  <a:schemeClr val="bg1"/>
                </a:solidFill>
                <a:latin typeface="Times New Roman" pitchFamily="18" charset="0"/>
              </a:rPr>
              <a:t>A number of environmental factors have been identified which are essential to, or greatly hasten, the transition to reproductive growth.</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These have been extensively studied in a selected number of species, however, many species do not require a precise set of environmental stimuli and will flower under almost any conditions compatible with continuing growth.</a:t>
            </a:r>
            <a:endParaRPr lang="fa-IR" sz="2400" dirty="0">
              <a:solidFill>
                <a:schemeClr val="bg1"/>
              </a:solidFill>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643998" cy="6429420"/>
          </a:xfrm>
        </p:spPr>
        <p:txBody>
          <a:bodyPr>
            <a:normAutofit lnSpcReduction="10000"/>
          </a:bodyPr>
          <a:lstStyle/>
          <a:p>
            <a:pPr>
              <a:spcBef>
                <a:spcPts val="0"/>
              </a:spcBef>
            </a:pPr>
            <a:r>
              <a:rPr lang="en-US" dirty="0">
                <a:solidFill>
                  <a:srgbClr val="FFFF00"/>
                </a:solidFill>
                <a:latin typeface="Times New Roman" pitchFamily="18" charset="0"/>
              </a:rPr>
              <a:t>Molecular biology and plant physiology: the</a:t>
            </a:r>
          </a:p>
          <a:p>
            <a:pPr>
              <a:spcBef>
                <a:spcPts val="0"/>
              </a:spcBef>
            </a:pPr>
            <a:r>
              <a:rPr lang="en-US" dirty="0">
                <a:solidFill>
                  <a:srgbClr val="FFFF00"/>
                </a:solidFill>
                <a:latin typeface="Times New Roman" pitchFamily="18" charset="0"/>
              </a:rPr>
              <a:t>integration of disciplines</a:t>
            </a:r>
          </a:p>
          <a:p>
            <a:pPr algn="just" rtl="0">
              <a:spcBef>
                <a:spcPts val="0"/>
              </a:spcBef>
            </a:pPr>
            <a:endParaRPr lang="en-US" sz="2400" dirty="0">
              <a:solidFill>
                <a:schemeClr val="tx1"/>
              </a:solidFill>
              <a:latin typeface="Times New Roman" pitchFamily="18" charset="0"/>
              <a:cs typeface="+mj-cs"/>
            </a:endParaRPr>
          </a:p>
          <a:p>
            <a:pPr algn="just" rtl="0">
              <a:spcBef>
                <a:spcPts val="0"/>
              </a:spcBef>
            </a:pPr>
            <a:r>
              <a:rPr lang="en-US" sz="2400" dirty="0">
                <a:solidFill>
                  <a:schemeClr val="bg1"/>
                </a:solidFill>
                <a:latin typeface="Times New Roman" pitchFamily="18" charset="0"/>
                <a:cs typeface="+mj-cs"/>
              </a:rPr>
              <a:t>The discipline of molecular biology includes the study of genes: their isolation and identification, analysis (molecular sequencing) and their manipulation, i.e. modification and introduction of selected genes into cells at will. Gene expression, their ‘switching on and off</a:t>
            </a:r>
            <a:r>
              <a:rPr lang="en-US" sz="2400" dirty="0">
                <a:solidFill>
                  <a:schemeClr val="bg1"/>
                </a:solidFill>
                <a:latin typeface="Times New Roman"/>
                <a:cs typeface="Times New Roman"/>
              </a:rPr>
              <a:t>’</a:t>
            </a:r>
            <a:r>
              <a:rPr lang="en-US" sz="2400" dirty="0">
                <a:solidFill>
                  <a:schemeClr val="bg1"/>
                </a:solidFill>
                <a:latin typeface="Times New Roman" pitchFamily="18" charset="0"/>
                <a:cs typeface="+mj-cs"/>
              </a:rPr>
              <a:t>, can also be manipulated. This is a branch of science that is enabling biologists to identify and study the roles of specific genes in specified activities.</a:t>
            </a:r>
          </a:p>
          <a:p>
            <a:pPr algn="just" rtl="0">
              <a:spcBef>
                <a:spcPts val="0"/>
              </a:spcBef>
            </a:pPr>
            <a:endParaRPr lang="en-US" sz="2400" dirty="0">
              <a:solidFill>
                <a:schemeClr val="bg1"/>
              </a:solidFill>
              <a:latin typeface="Times New Roman" pitchFamily="18" charset="0"/>
              <a:cs typeface="+mj-cs"/>
            </a:endParaRPr>
          </a:p>
          <a:p>
            <a:pPr algn="just" rtl="0">
              <a:spcBef>
                <a:spcPts val="0"/>
              </a:spcBef>
            </a:pPr>
            <a:r>
              <a:rPr lang="en-US" sz="2400" dirty="0">
                <a:solidFill>
                  <a:schemeClr val="bg1"/>
                </a:solidFill>
                <a:latin typeface="Times New Roman" pitchFamily="18" charset="0"/>
                <a:cs typeface="+mj-cs"/>
              </a:rPr>
              <a:t>Molecular biology techniques have led to considerable advances in the understanding of plant physiology, particularly of development and differentiation. Every activity of a living organism can ultimately be traced to control by some gene(s) at some stage of its life history. Some physiological functions can be discussed with minimal reference to genetic activity.</a:t>
            </a:r>
            <a:endParaRPr lang="fa-IR" sz="2400" dirty="0">
              <a:solidFill>
                <a:schemeClr val="bg1"/>
              </a:solidFill>
              <a:latin typeface="Times New Roman" pitchFamily="18" charset="0"/>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cs typeface="+mj-cs"/>
              </a:rPr>
              <a:t>The primary distinction between the juvenile and the adult vegetative phases is that the latter has the ability to form reproductive structures: flowers in angiosperms.</a:t>
            </a:r>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anose="02020603050405020304" pitchFamily="18" charset="0"/>
                <a:cs typeface="Times New Roman" panose="02020603050405020304" pitchFamily="18" charset="0"/>
              </a:rPr>
              <a:t>Unlike the sudden transition from the adult vegetative phase to the reproductive phase, the transition from juvenile to vegetative adult is usually gradual.</a:t>
            </a:r>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itchFamily="18" charset="0"/>
                <a:cs typeface="+mj-cs"/>
              </a:rPr>
              <a:t>However, actual expression of the reproductive ability of the adult phase (i.e., flowering) often depends on specific</a:t>
            </a:r>
            <a:r>
              <a:rPr lang="en-US" sz="2400" dirty="0">
                <a:solidFill>
                  <a:schemeClr val="bg1"/>
                </a:solidFill>
                <a:latin typeface="Times New Roman" pitchFamily="18" charset="0"/>
              </a:rPr>
              <a:t> developmental and</a:t>
            </a:r>
            <a:r>
              <a:rPr lang="en-US" sz="2400" dirty="0">
                <a:solidFill>
                  <a:schemeClr val="bg1"/>
                </a:solidFill>
                <a:latin typeface="Times New Roman" pitchFamily="18" charset="0"/>
                <a:cs typeface="+mj-cs"/>
              </a:rPr>
              <a:t> environmental signals. Thus the absence of flowering itself is not </a:t>
            </a:r>
            <a:r>
              <a:rPr lang="en-US" sz="2400" dirty="0">
                <a:solidFill>
                  <a:schemeClr val="bg1"/>
                </a:solidFill>
                <a:latin typeface="Times New Roman" pitchFamily="18" charset="0"/>
              </a:rPr>
              <a:t>a reliable indicator of juvenility.</a:t>
            </a:r>
          </a:p>
          <a:p>
            <a:pPr algn="just" rtl="0"/>
            <a:endParaRPr lang="en-US" sz="2400" dirty="0">
              <a:solidFill>
                <a:schemeClr val="bg1"/>
              </a:solidFill>
              <a:latin typeface="Times New Roman" pitchFamily="18" charset="0"/>
            </a:endParaRPr>
          </a:p>
          <a:p>
            <a:pPr algn="just" rtl="0"/>
            <a:r>
              <a:rPr lang="en-US" sz="2400" dirty="0">
                <a:solidFill>
                  <a:srgbClr val="FFFF00"/>
                </a:solidFill>
                <a:latin typeface="Times New Roman" pitchFamily="18" charset="0"/>
              </a:rPr>
              <a:t>size and age, day length, temperature,  nutrients,  hormones, and other chemical signals, availability of water,… </a:t>
            </a:r>
          </a:p>
          <a:p>
            <a:pPr algn="just" rtl="0"/>
            <a:endParaRPr lang="en-US" sz="2400" dirty="0">
              <a:solidFill>
                <a:schemeClr val="bg1"/>
              </a:solidFill>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endParaRPr lang="en-US" sz="2600" dirty="0">
              <a:solidFill>
                <a:schemeClr val="bg1"/>
              </a:solidFill>
              <a:latin typeface="Times New Roman" pitchFamily="18" charset="0"/>
            </a:endParaRPr>
          </a:p>
          <a:p>
            <a:pPr algn="just" rtl="0"/>
            <a:endParaRPr lang="en-US" sz="2600" dirty="0">
              <a:solidFill>
                <a:schemeClr val="bg1"/>
              </a:solidFill>
              <a:latin typeface="Times New Roman" pitchFamily="18" charset="0"/>
            </a:endParaRPr>
          </a:p>
          <a:p>
            <a:pPr algn="just" rtl="0"/>
            <a:endParaRPr lang="en-US" sz="2600" dirty="0">
              <a:solidFill>
                <a:schemeClr val="bg1"/>
              </a:solidFill>
              <a:latin typeface="Times New Roman" pitchFamily="18" charset="0"/>
            </a:endParaRPr>
          </a:p>
          <a:p>
            <a:pPr algn="just" rtl="0"/>
            <a:r>
              <a:rPr lang="en-US" sz="2600" dirty="0">
                <a:solidFill>
                  <a:schemeClr val="bg1"/>
                </a:solidFill>
                <a:latin typeface="Times New Roman" pitchFamily="18" charset="0"/>
              </a:rPr>
              <a:t>The sequence in time of the three developmental phases results in a spatial gradient of three phases along the shoot axis.</a:t>
            </a:r>
          </a:p>
          <a:p>
            <a:pPr algn="just" rtl="0"/>
            <a:endParaRPr lang="en-US" sz="2600" dirty="0">
              <a:solidFill>
                <a:srgbClr val="FFFF00"/>
              </a:solidFill>
              <a:latin typeface="Times New Roman" pitchFamily="18" charset="0"/>
            </a:endParaRPr>
          </a:p>
          <a:p>
            <a:pPr algn="just" rtl="0"/>
            <a:r>
              <a:rPr lang="en-US" sz="2600" dirty="0">
                <a:solidFill>
                  <a:schemeClr val="bg1"/>
                </a:solidFill>
                <a:latin typeface="Times New Roman" pitchFamily="18" charset="0"/>
              </a:rPr>
              <a:t>Because growth in height is restricted to the apical </a:t>
            </a:r>
            <a:r>
              <a:rPr lang="en-US" sz="2600" dirty="0" err="1">
                <a:solidFill>
                  <a:schemeClr val="bg1"/>
                </a:solidFill>
                <a:latin typeface="Times New Roman" pitchFamily="18" charset="0"/>
              </a:rPr>
              <a:t>meristem</a:t>
            </a:r>
            <a:r>
              <a:rPr lang="en-US" sz="2600" dirty="0">
                <a:solidFill>
                  <a:schemeClr val="bg1"/>
                </a:solidFill>
                <a:latin typeface="Times New Roman" pitchFamily="18" charset="0"/>
              </a:rPr>
              <a:t>, the juvenile tissues and organs, which form first, are located at the base of the shoot.</a:t>
            </a:r>
          </a:p>
          <a:p>
            <a:pPr algn="just" rtl="0"/>
            <a:endParaRPr lang="en-US" dirty="0">
              <a:solidFill>
                <a:schemeClr val="bg1"/>
              </a:solidFill>
              <a:latin typeface="Times New Roman" pitchFamily="18" charset="0"/>
            </a:endParaRPr>
          </a:p>
          <a:p>
            <a:pPr algn="just" rtl="0"/>
            <a:endParaRPr lang="fa-I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pPr algn="just" rtl="0"/>
            <a:endParaRPr lang="en-US" dirty="0">
              <a:solidFill>
                <a:schemeClr val="bg1"/>
              </a:solidFill>
              <a:latin typeface="Times New Roman" pitchFamily="18" charset="0"/>
            </a:endParaRPr>
          </a:p>
          <a:p>
            <a:pPr algn="just" rtl="0"/>
            <a:endParaRPr lang="en-US" dirty="0">
              <a:solidFill>
                <a:schemeClr val="bg1"/>
              </a:solidFill>
              <a:latin typeface="Times New Roman" pitchFamily="18" charset="0"/>
            </a:endParaRPr>
          </a:p>
          <a:p>
            <a:pPr algn="just" rtl="0"/>
            <a:r>
              <a:rPr lang="en-US" dirty="0">
                <a:solidFill>
                  <a:schemeClr val="bg1"/>
                </a:solidFill>
                <a:latin typeface="Times New Roman" pitchFamily="18" charset="0"/>
              </a:rPr>
              <a:t>In rapidly flowering herbaceous species, the juvenile phase may last only a few days and few juvenile structures are produced. </a:t>
            </a:r>
          </a:p>
          <a:p>
            <a:pPr algn="just" rtl="0"/>
            <a:endParaRPr lang="en-US" dirty="0">
              <a:solidFill>
                <a:schemeClr val="bg1"/>
              </a:solidFill>
              <a:latin typeface="Times New Roman" pitchFamily="18" charset="0"/>
            </a:endParaRPr>
          </a:p>
          <a:p>
            <a:pPr algn="just" rtl="0"/>
            <a:r>
              <a:rPr lang="en-US" dirty="0">
                <a:solidFill>
                  <a:schemeClr val="bg1"/>
                </a:solidFill>
                <a:latin typeface="Times New Roman" pitchFamily="18" charset="0"/>
              </a:rPr>
              <a:t>In contrast, woody species have a more prolonged juvenile phase, in some cases lasting 30 to 40 years.</a:t>
            </a:r>
            <a:endParaRPr lang="fa-IR" dirty="0">
              <a:solidFill>
                <a:schemeClr val="bg1"/>
              </a:solidFill>
              <a:latin typeface="Times New Roman" pitchFamily="18" charset="0"/>
            </a:endParaRPr>
          </a:p>
          <a:p>
            <a:endParaRPr lang="fa-I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1027" name="Picture 3" descr="C:\Users\Apple.Me\Pictures\Plant Physiology-619.jpg"/>
          <p:cNvPicPr>
            <a:picLocks noChangeAspect="1" noChangeArrowheads="1"/>
          </p:cNvPicPr>
          <p:nvPr/>
        </p:nvPicPr>
        <p:blipFill>
          <a:blip r:embed="rId2" cstate="print"/>
          <a:srcRect/>
          <a:stretch>
            <a:fillRect/>
          </a:stretch>
        </p:blipFill>
        <p:spPr bwMode="auto">
          <a:xfrm>
            <a:off x="214282" y="214290"/>
            <a:ext cx="8643998" cy="635798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solidFill>
                <a:srgbClr val="FFFF00"/>
              </a:solidFill>
              <a:latin typeface="Times New Roman" pitchFamily="18" charset="0"/>
            </a:endParaRPr>
          </a:p>
          <a:p>
            <a:endParaRPr lang="fa-IR" dirty="0">
              <a:solidFill>
                <a:srgbClr val="FFFF00"/>
              </a:solidFill>
              <a:latin typeface="Times New Roman" pitchFamily="18" charset="0"/>
            </a:endParaRPr>
          </a:p>
          <a:p>
            <a:endParaRPr lang="fa-IR" dirty="0">
              <a:solidFill>
                <a:srgbClr val="FFFF00"/>
              </a:solidFill>
              <a:latin typeface="Times New Roman" pitchFamily="18" charset="0"/>
            </a:endParaRPr>
          </a:p>
          <a:p>
            <a:endParaRPr lang="fa-IR" dirty="0">
              <a:solidFill>
                <a:srgbClr val="FFFF00"/>
              </a:solidFill>
              <a:latin typeface="Times New Roman" pitchFamily="18" charset="0"/>
            </a:endParaRPr>
          </a:p>
          <a:p>
            <a:r>
              <a:rPr lang="en-US" sz="6000" dirty="0">
                <a:solidFill>
                  <a:srgbClr val="FFFF00"/>
                </a:solidFill>
                <a:latin typeface="Times New Roman" pitchFamily="18" charset="0"/>
              </a:rPr>
              <a:t>Size and Age</a:t>
            </a:r>
          </a:p>
          <a:p>
            <a:endParaRPr lang="en-US" dirty="0">
              <a:solidFill>
                <a:srgbClr val="FFFF00"/>
              </a:solidFill>
              <a:latin typeface="Times New Roman" pitchFamily="18" charset="0"/>
            </a:endParaRPr>
          </a:p>
          <a:p>
            <a:endParaRPr lang="en-US" dirty="0">
              <a:solidFill>
                <a:srgbClr val="FFFF00"/>
              </a:solidFill>
              <a:latin typeface="Times New Roman" pitchFamily="18" charset="0"/>
            </a:endParaRPr>
          </a:p>
          <a:p>
            <a:endParaRPr lang="en-US" dirty="0">
              <a:solidFill>
                <a:srgbClr val="FFFF00"/>
              </a:solidFill>
              <a:latin typeface="Times New Roman" pitchFamily="18" charset="0"/>
            </a:endParaRPr>
          </a:p>
          <a:p>
            <a:endParaRPr lang="en-US" dirty="0">
              <a:solidFill>
                <a:srgbClr val="FFFF00"/>
              </a:solidFill>
              <a:latin typeface="Times New Roman" pitchFamily="18" charset="0"/>
            </a:endParaRPr>
          </a:p>
          <a:p>
            <a:endParaRPr lang="en-US" dirty="0">
              <a:solidFill>
                <a:srgbClr val="FFFF00"/>
              </a:solidFill>
              <a:latin typeface="Times New Roman" pitchFamily="18" charset="0"/>
            </a:endParaRPr>
          </a:p>
          <a:p>
            <a:endParaRPr lang="fa-I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Discussion of signals which control flowering has focused, so far, on plants which respond to temperature and day length. In these plants the number of vegetative nodes which will develop from the shoot apical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(SAM) before it switches to reproductive development is strongly influenced by environmental signals. The great variation in the ages at which different species first flower can be attributed to differences in the length of the juvenile period.</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However, many plants which grow at lower latitudes, where the seasonal variation in day length and temperature is much less marked, flower only once they have attained a certain size.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In many varieties of tobacco the SAM becomes committed to flowering only once they </a:t>
            </a:r>
            <a:r>
              <a:rPr lang="en-US" sz="2400">
                <a:solidFill>
                  <a:schemeClr val="bg1"/>
                </a:solidFill>
                <a:latin typeface="Times New Roman" pitchFamily="18" charset="0"/>
              </a:rPr>
              <a:t>have attained certain </a:t>
            </a:r>
            <a:r>
              <a:rPr lang="en-US" sz="2400" dirty="0">
                <a:solidFill>
                  <a:schemeClr val="bg1"/>
                </a:solidFill>
                <a:latin typeface="Times New Roman" pitchFamily="18" charset="0"/>
              </a:rPr>
              <a:t>number of </a:t>
            </a:r>
            <a:r>
              <a:rPr lang="en-US" sz="2400" dirty="0" err="1">
                <a:solidFill>
                  <a:schemeClr val="bg1"/>
                </a:solidFill>
                <a:latin typeface="Times New Roman" pitchFamily="18" charset="0"/>
              </a:rPr>
              <a:t>phytomers</a:t>
            </a:r>
            <a:r>
              <a:rPr lang="en-US" sz="2400" dirty="0">
                <a:solidFill>
                  <a:schemeClr val="bg1"/>
                </a:solidFill>
                <a:latin typeface="Times New Roman" pitchFamily="18" charset="0"/>
              </a:rPr>
              <a:t> (internodes with their leaves)</a:t>
            </a:r>
            <a:endParaRPr lang="fa-IR" sz="2400" dirty="0">
              <a:solidFill>
                <a:schemeClr val="bg1"/>
              </a:solidFill>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1026" name="Picture 2" descr="C:\Users\Apple.Me\Pictures\The Physiology of Flowering Plants-289.jpg"/>
          <p:cNvPicPr>
            <a:picLocks noChangeAspect="1" noChangeArrowheads="1"/>
          </p:cNvPicPr>
          <p:nvPr/>
        </p:nvPicPr>
        <p:blipFill>
          <a:blip r:embed="rId2" cstate="print"/>
          <a:srcRect/>
          <a:stretch>
            <a:fillRect/>
          </a:stretch>
        </p:blipFill>
        <p:spPr bwMode="auto">
          <a:xfrm>
            <a:off x="0" y="214290"/>
            <a:ext cx="9144000" cy="454821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Attainment of a sufficiently large size appears to be more important than the plant’s chronological age in determining the transition to the adult phase.</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Although plant size seems to be the most important factor, it is not always clear which specific component associated with size is critical. In some </a:t>
            </a:r>
            <a:r>
              <a:rPr lang="en-US" sz="2400" i="1" dirty="0" err="1">
                <a:solidFill>
                  <a:schemeClr val="bg1"/>
                </a:solidFill>
                <a:latin typeface="Times New Roman" pitchFamily="18" charset="0"/>
              </a:rPr>
              <a:t>Nicotiana</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species, it appears that plants must produce a certain number of leaves to transmit a sufficient amount of the floral stimulus to the apex.</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In some species, the juvenile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appears to be capable of flowering but does not receive sufficient floral stimulus until the plant becomes large enough. In mango (</a:t>
            </a:r>
            <a:r>
              <a:rPr lang="en-US" sz="2400" i="1" dirty="0" err="1">
                <a:solidFill>
                  <a:schemeClr val="bg1"/>
                </a:solidFill>
                <a:latin typeface="Times New Roman" pitchFamily="18" charset="0"/>
              </a:rPr>
              <a:t>Mangifera</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indica</a:t>
            </a:r>
            <a:r>
              <a:rPr lang="en-US" sz="2400" i="1" dirty="0">
                <a:solidFill>
                  <a:schemeClr val="bg1"/>
                </a:solidFill>
                <a:latin typeface="Times New Roman" pitchFamily="18" charset="0"/>
              </a:rPr>
              <a:t>)</a:t>
            </a:r>
            <a:r>
              <a:rPr lang="en-US" sz="2400" dirty="0">
                <a:solidFill>
                  <a:schemeClr val="bg1"/>
                </a:solidFill>
                <a:latin typeface="Times New Roman" pitchFamily="18" charset="0"/>
              </a:rPr>
              <a:t>,</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for example, juvenile seedlings can be induced to flower when grafted to a mature tree. In many other woody species, however, grafting to an adult flowering plant does not induce flowering.</a:t>
            </a:r>
            <a:endParaRPr lang="fa-IR" sz="2400" dirty="0">
              <a:solidFill>
                <a:schemeClr val="bg1"/>
              </a:solidFill>
              <a:latin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en-US" b="1" dirty="0">
              <a:solidFill>
                <a:srgbClr val="FFFF00"/>
              </a:solidFill>
              <a:latin typeface="Times New Roman" pitchFamily="18" charset="0"/>
            </a:endParaRPr>
          </a:p>
          <a:p>
            <a:endParaRPr lang="en-US" b="1" dirty="0">
              <a:solidFill>
                <a:srgbClr val="FFFF00"/>
              </a:solidFill>
              <a:latin typeface="Times New Roman" pitchFamily="18" charset="0"/>
            </a:endParaRPr>
          </a:p>
          <a:p>
            <a:endParaRPr lang="en-US" b="1" dirty="0">
              <a:solidFill>
                <a:srgbClr val="FFFF00"/>
              </a:solidFill>
              <a:latin typeface="Times New Roman" pitchFamily="18" charset="0"/>
            </a:endParaRPr>
          </a:p>
          <a:p>
            <a:endParaRPr lang="en-US" b="1" dirty="0">
              <a:solidFill>
                <a:srgbClr val="FFFF00"/>
              </a:solidFill>
              <a:latin typeface="Times New Roman" pitchFamily="18" charset="0"/>
            </a:endParaRPr>
          </a:p>
          <a:p>
            <a:r>
              <a:rPr lang="en-US" sz="5400" b="1" dirty="0" err="1">
                <a:solidFill>
                  <a:srgbClr val="FFFF00"/>
                </a:solidFill>
                <a:latin typeface="Times New Roman" pitchFamily="18" charset="0"/>
              </a:rPr>
              <a:t>Photoperiodism</a:t>
            </a:r>
            <a:endParaRPr lang="en-US" sz="5400" b="1" dirty="0">
              <a:solidFill>
                <a:srgbClr val="FFFF00"/>
              </a:solidFill>
              <a:latin typeface="Times New Roman" pitchFamily="18" charset="0"/>
            </a:endParaRPr>
          </a:p>
          <a:p>
            <a:endParaRPr lang="fa-I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92500" lnSpcReduction="10000"/>
          </a:bodyPr>
          <a:lstStyle/>
          <a:p>
            <a:pPr algn="just" rtl="0"/>
            <a:r>
              <a:rPr lang="en-US" sz="2400" dirty="0">
                <a:solidFill>
                  <a:schemeClr val="bg1"/>
                </a:solidFill>
                <a:latin typeface="Times New Roman" pitchFamily="18" charset="0"/>
              </a:rPr>
              <a:t>The experimental study of the role of light in controlling flowering dates from the work of W.W. Garner and H.A. Allard, first published in 1920.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These workers noticed that the tobacco (</a:t>
            </a:r>
            <a:r>
              <a:rPr lang="en-US" sz="2400" i="1" dirty="0" err="1">
                <a:solidFill>
                  <a:schemeClr val="bg1"/>
                </a:solidFill>
                <a:latin typeface="Times New Roman" pitchFamily="18" charset="0"/>
              </a:rPr>
              <a:t>Nicotiana</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tobacum</a:t>
            </a:r>
            <a:r>
              <a:rPr lang="en-US" sz="2400" dirty="0">
                <a:solidFill>
                  <a:schemeClr val="bg1"/>
                </a:solidFill>
                <a:latin typeface="Times New Roman" pitchFamily="18" charset="0"/>
              </a:rPr>
              <a:t>) failed to flower and set seed during the summer despite its vigorous vegetative growth. However, </a:t>
            </a:r>
            <a:r>
              <a:rPr lang="en-US" sz="2400" dirty="0" err="1">
                <a:solidFill>
                  <a:schemeClr val="bg1"/>
                </a:solidFill>
                <a:latin typeface="Times New Roman" pitchFamily="18" charset="0"/>
              </a:rPr>
              <a:t>cuting</a:t>
            </a:r>
            <a:r>
              <a:rPr lang="en-US" sz="2400" dirty="0">
                <a:solidFill>
                  <a:schemeClr val="bg1"/>
                </a:solidFill>
                <a:latin typeface="Times New Roman" pitchFamily="18" charset="0"/>
              </a:rPr>
              <a:t> which were transferred to the glasshouse readily gave rise to small flowering plants during the winter months.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Garner and Allard therefore examined the effect of day length by extending the natural day with artificial light or shortening the day by placing plants in light-proof cabinets for the required time.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outcome of these studies was a demonstration that these varieties of tobacco required a period of exposure to short days in order to flower and that, after an appropriate period of short days, they would flower irrespective of the subsequent day length.</a:t>
            </a:r>
          </a:p>
          <a:p>
            <a:pPr algn="just" rtl="0"/>
            <a:endParaRPr lang="en-US" sz="2400" dirty="0">
              <a:solidFill>
                <a:schemeClr val="bg1"/>
              </a:solidFill>
              <a:latin typeface="Times New Roman" pitchFamily="18" charset="0"/>
            </a:endParaRPr>
          </a:p>
          <a:p>
            <a:pPr algn="just" rtl="0"/>
            <a:r>
              <a:rPr lang="en-US" sz="2400" b="1" dirty="0">
                <a:solidFill>
                  <a:srgbClr val="FFFF00"/>
                </a:solidFill>
                <a:latin typeface="Times New Roman" pitchFamily="18" charset="0"/>
              </a:rPr>
              <a:t>This discovery has led to the concept of photoperiodic induction of flowering</a:t>
            </a:r>
            <a:r>
              <a:rPr lang="en-US" sz="2400" b="1" dirty="0">
                <a:solidFill>
                  <a:srgbClr val="FFFF00"/>
                </a:solidFill>
              </a:rPr>
              <a:t>.</a:t>
            </a:r>
            <a:endParaRPr lang="fa-IR" sz="2400" b="1" dirty="0">
              <a:solidFill>
                <a:srgbClr val="FFFF00"/>
              </a:solidFill>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643998" cy="6429420"/>
          </a:xfrm>
        </p:spPr>
        <p:txBody>
          <a:bodyPr>
            <a:normAutofit/>
          </a:bodyPr>
          <a:lstStyle/>
          <a:p>
            <a:pPr algn="just" rtl="0">
              <a:spcBef>
                <a:spcPts val="0"/>
              </a:spcBef>
            </a:pPr>
            <a:r>
              <a:rPr lang="en-US" sz="2400" dirty="0">
                <a:solidFill>
                  <a:schemeClr val="bg1"/>
                </a:solidFill>
                <a:latin typeface="Times New Roman" pitchFamily="18" charset="0"/>
              </a:rPr>
              <a:t>One tends to think of growth as a quantitative increase in mass. Growth is, however, almost always accompanied by differentiation, a change of form and/or physiological activity, and this results in the process termed development:</a:t>
            </a:r>
          </a:p>
          <a:p>
            <a:pPr rtl="0">
              <a:spcBef>
                <a:spcPts val="0"/>
              </a:spcBef>
            </a:pPr>
            <a:r>
              <a:rPr lang="en-US" sz="2400" b="1" dirty="0">
                <a:solidFill>
                  <a:srgbClr val="FFFF00"/>
                </a:solidFill>
                <a:latin typeface="Times New Roman" pitchFamily="18" charset="0"/>
              </a:rPr>
              <a:t>development= growth +‏ differentiation</a:t>
            </a:r>
          </a:p>
          <a:p>
            <a:pPr algn="just" rtl="0">
              <a:spcBef>
                <a:spcPts val="0"/>
              </a:spcBef>
            </a:pPr>
            <a:r>
              <a:rPr lang="en-US" sz="2400" dirty="0">
                <a:solidFill>
                  <a:schemeClr val="bg1"/>
                </a:solidFill>
                <a:latin typeface="Times New Roman" pitchFamily="18" charset="0"/>
              </a:rPr>
              <a:t>Differentiation means differential activity of genes, i.e. activation and suppression of specific (sets of) genes at particular developmental stages. Developmental processes all involve qualitative as well as quantitative changes in response to environmental conditions.</a:t>
            </a:r>
          </a:p>
          <a:p>
            <a:pPr algn="just" rtl="0">
              <a:spcBef>
                <a:spcPts val="0"/>
              </a:spcBef>
            </a:pPr>
            <a:endParaRPr lang="en-US" sz="2400" dirty="0">
              <a:solidFill>
                <a:schemeClr val="bg1"/>
              </a:solidFill>
              <a:latin typeface="Times New Roman" pitchFamily="18" charset="0"/>
            </a:endParaRPr>
          </a:p>
          <a:p>
            <a:pPr algn="just" rtl="0">
              <a:spcBef>
                <a:spcPts val="0"/>
              </a:spcBef>
            </a:pPr>
            <a:r>
              <a:rPr lang="en-US" sz="2400" dirty="0">
                <a:solidFill>
                  <a:schemeClr val="bg1"/>
                </a:solidFill>
                <a:latin typeface="Times New Roman" pitchFamily="18" charset="0"/>
              </a:rPr>
              <a:t>Environmental factors act as specific stimuli and generally irreversible changes in physiological activities and morphology. </a:t>
            </a:r>
            <a:r>
              <a:rPr lang="en-US" sz="2400" b="1" dirty="0">
                <a:solidFill>
                  <a:srgbClr val="FFFF00"/>
                </a:solidFill>
                <a:latin typeface="Times New Roman" pitchFamily="18" charset="0"/>
              </a:rPr>
              <a:t>Flowering</a:t>
            </a:r>
            <a:r>
              <a:rPr lang="en-US" sz="2400" dirty="0">
                <a:solidFill>
                  <a:schemeClr val="bg1"/>
                </a:solidFill>
                <a:latin typeface="Times New Roman" pitchFamily="18" charset="0"/>
              </a:rPr>
              <a:t> is the result of interactions between the external factors and the genome of the plant, and our understanding of such processes is dependent on studies of gene activity.</a:t>
            </a:r>
            <a:endParaRPr lang="fa-IR" sz="2400" dirty="0">
              <a:solidFill>
                <a:schemeClr val="bg1"/>
              </a:solidFill>
              <a:latin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Photoperiodic responses fall into one of three general categories. They are: short-day plants (SD plants), long-day plants (LD plants), and day length-indifferent or day-neutral plants (DNP)</a:t>
            </a:r>
          </a:p>
          <a:p>
            <a:pPr algn="just" rtl="0"/>
            <a:endParaRPr lang="en-US" sz="2400" dirty="0">
              <a:solidFill>
                <a:schemeClr val="bg1"/>
              </a:solidFill>
              <a:latin typeface="Times New Roman" pitchFamily="18" charset="0"/>
            </a:endParaRPr>
          </a:p>
          <a:p>
            <a:pPr algn="just" rtl="0"/>
            <a:r>
              <a:rPr lang="en-US" sz="2400" dirty="0">
                <a:solidFill>
                  <a:srgbClr val="FFFF00"/>
                </a:solidFill>
                <a:latin typeface="Times New Roman" pitchFamily="18" charset="0"/>
              </a:rPr>
              <a:t>Short-day plants </a:t>
            </a:r>
            <a:r>
              <a:rPr lang="en-US" sz="2400" dirty="0">
                <a:solidFill>
                  <a:schemeClr val="bg1"/>
                </a:solidFill>
                <a:latin typeface="Times New Roman" pitchFamily="18" charset="0"/>
              </a:rPr>
              <a:t>are those that flower only, or flower earlier, in response to day lengths that are shorter than a critical value within a 24-hour cycle. </a:t>
            </a:r>
            <a:r>
              <a:rPr lang="en-US" sz="2400" dirty="0">
                <a:solidFill>
                  <a:srgbClr val="FFFF00"/>
                </a:solidFill>
                <a:latin typeface="Times New Roman" pitchFamily="18" charset="0"/>
              </a:rPr>
              <a:t>Long-day plants </a:t>
            </a:r>
            <a:r>
              <a:rPr lang="en-US" sz="2400" dirty="0">
                <a:solidFill>
                  <a:schemeClr val="bg1"/>
                </a:solidFill>
                <a:latin typeface="Times New Roman" pitchFamily="18" charset="0"/>
              </a:rPr>
              <a:t>respond to day lengths that are longer than a critical value, while </a:t>
            </a:r>
            <a:r>
              <a:rPr lang="en-US" sz="2400" dirty="0">
                <a:solidFill>
                  <a:srgbClr val="FFFF00"/>
                </a:solidFill>
                <a:latin typeface="Times New Roman" pitchFamily="18" charset="0"/>
              </a:rPr>
              <a:t>day-neutral plants </a:t>
            </a:r>
            <a:r>
              <a:rPr lang="en-US" sz="2400" dirty="0">
                <a:solidFill>
                  <a:schemeClr val="bg1"/>
                </a:solidFill>
                <a:latin typeface="Times New Roman" pitchFamily="18" charset="0"/>
              </a:rPr>
              <a:t>flower irrespective of day length.</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Long-day plants can effectively measure the lengthening days of spring or early summer and delay flowering until the critical day length is reached.</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SDPs often flower in fall, when the days shorten below the critical day length, as in many varieties of </a:t>
            </a:r>
            <a:r>
              <a:rPr lang="en-US" sz="2400" i="1" dirty="0">
                <a:solidFill>
                  <a:schemeClr val="bg1"/>
                </a:solidFill>
                <a:latin typeface="Times New Roman" pitchFamily="18" charset="0"/>
              </a:rPr>
              <a:t>Chrysanthemum </a:t>
            </a:r>
            <a:r>
              <a:rPr lang="en-US" sz="2400" i="1" dirty="0" err="1">
                <a:solidFill>
                  <a:schemeClr val="bg1"/>
                </a:solidFill>
                <a:latin typeface="Times New Roman" pitchFamily="18" charset="0"/>
              </a:rPr>
              <a:t>morifolium</a:t>
            </a:r>
            <a:r>
              <a:rPr lang="en-US" sz="2400" i="1" dirty="0">
                <a:solidFill>
                  <a:schemeClr val="bg1"/>
                </a:solidFill>
                <a:latin typeface="Times New Roman" pitchFamily="18" charset="0"/>
              </a:rPr>
              <a:t>.</a:t>
            </a:r>
            <a:endParaRPr lang="fa-IR" sz="2400"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Within the long- and short-day categories, we also recognize obligate and facultative requirements. Plants that have an absolute requirement for a particular photoperiod before they will flower are considered obligate photoperiodic types.</a:t>
            </a:r>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itchFamily="18" charset="0"/>
                <a:cs typeface="+mj-cs"/>
              </a:rPr>
              <a:t>The common cocklebur (</a:t>
            </a:r>
            <a:r>
              <a:rPr lang="en-US" sz="2400" i="1" dirty="0">
                <a:solidFill>
                  <a:schemeClr val="bg1"/>
                </a:solidFill>
                <a:latin typeface="Times New Roman" pitchFamily="18" charset="0"/>
                <a:cs typeface="+mj-cs"/>
              </a:rPr>
              <a:t>Xanthium </a:t>
            </a:r>
            <a:r>
              <a:rPr lang="en-US" sz="2400" i="1" dirty="0" err="1">
                <a:solidFill>
                  <a:schemeClr val="bg1"/>
                </a:solidFill>
                <a:latin typeface="Times New Roman" pitchFamily="18" charset="0"/>
                <a:cs typeface="+mj-cs"/>
              </a:rPr>
              <a:t>strumarium</a:t>
            </a:r>
            <a:r>
              <a:rPr lang="en-US" sz="2400" i="1" dirty="0">
                <a:solidFill>
                  <a:schemeClr val="bg1"/>
                </a:solidFill>
                <a:latin typeface="Times New Roman" pitchFamily="18" charset="0"/>
                <a:cs typeface="+mj-cs"/>
              </a:rPr>
              <a:t>), </a:t>
            </a:r>
            <a:r>
              <a:rPr lang="en-US" sz="2400" dirty="0">
                <a:solidFill>
                  <a:schemeClr val="bg1"/>
                </a:solidFill>
                <a:latin typeface="Times New Roman" pitchFamily="18" charset="0"/>
                <a:cs typeface="+mj-cs"/>
              </a:rPr>
              <a:t>for example, is an obligate short-day plant. Xanthium will not flower unless it receives an appropriate short photoperiod.</a:t>
            </a:r>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itchFamily="18" charset="0"/>
              </a:rPr>
              <a:t>On the other hand, most spring cereals such as spring wheat (</a:t>
            </a:r>
            <a:r>
              <a:rPr lang="en-US" sz="2400" i="1" dirty="0" err="1">
                <a:solidFill>
                  <a:schemeClr val="bg1"/>
                </a:solidFill>
                <a:latin typeface="Times New Roman" pitchFamily="18" charset="0"/>
              </a:rPr>
              <a:t>Triticum</a:t>
            </a:r>
            <a:r>
              <a:rPr lang="en-US" sz="2400" i="1" dirty="0">
                <a:solidFill>
                  <a:schemeClr val="bg1"/>
                </a:solidFill>
                <a:latin typeface="Times New Roman" pitchFamily="18" charset="0"/>
              </a:rPr>
              <a:t> sp.) </a:t>
            </a:r>
            <a:r>
              <a:rPr lang="en-US" sz="2400" dirty="0">
                <a:solidFill>
                  <a:schemeClr val="bg1"/>
                </a:solidFill>
                <a:latin typeface="Times New Roman" pitchFamily="18" charset="0"/>
              </a:rPr>
              <a:t>and rye </a:t>
            </a:r>
            <a:r>
              <a:rPr lang="en-US" sz="2400" i="1" dirty="0">
                <a:solidFill>
                  <a:schemeClr val="bg1"/>
                </a:solidFill>
                <a:latin typeface="Times New Roman" pitchFamily="18" charset="0"/>
              </a:rPr>
              <a:t>(</a:t>
            </a:r>
            <a:r>
              <a:rPr lang="en-US" sz="2400" i="1" dirty="0" err="1">
                <a:solidFill>
                  <a:schemeClr val="bg1"/>
                </a:solidFill>
                <a:latin typeface="Times New Roman" pitchFamily="18" charset="0"/>
              </a:rPr>
              <a:t>Secale</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cereale</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are facultative long-day plants. Although spring cereals will eventually flower even if maintained under continuous short days, flowering is dramatically </a:t>
            </a:r>
            <a:r>
              <a:rPr lang="en-US" sz="2400">
                <a:solidFill>
                  <a:schemeClr val="bg1"/>
                </a:solidFill>
                <a:latin typeface="Times New Roman" pitchFamily="18" charset="0"/>
              </a:rPr>
              <a:t>accelerated under long </a:t>
            </a:r>
            <a:r>
              <a:rPr lang="en-US" sz="2400" dirty="0">
                <a:solidFill>
                  <a:schemeClr val="bg1"/>
                </a:solidFill>
                <a:latin typeface="Times New Roman" pitchFamily="18" charset="0"/>
              </a:rPr>
              <a:t>days.</a:t>
            </a:r>
            <a:endParaRPr lang="fa-IR" sz="2400" dirty="0">
              <a:solidFill>
                <a:schemeClr val="bg1"/>
              </a:solidFill>
              <a:latin typeface="Times New Roman" pitchFamily="18" charset="0"/>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92500" lnSpcReduction="10000"/>
          </a:bodyPr>
          <a:lstStyle/>
          <a:p>
            <a:pPr algn="just" rtl="0"/>
            <a:r>
              <a:rPr lang="en-US" sz="2600" dirty="0">
                <a:solidFill>
                  <a:schemeClr val="bg1"/>
                </a:solidFill>
                <a:latin typeface="Times New Roman" pitchFamily="18" charset="0"/>
                <a:cs typeface="+mj-cs"/>
              </a:rPr>
              <a:t>In addition to these three basic categories, there are a number of other response types that flower under some combination of long and short days. Various species of the genus </a:t>
            </a:r>
            <a:r>
              <a:rPr lang="en-US" sz="2600" i="1" dirty="0" err="1">
                <a:solidFill>
                  <a:schemeClr val="bg1"/>
                </a:solidFill>
                <a:latin typeface="Times New Roman" pitchFamily="18" charset="0"/>
                <a:cs typeface="+mj-cs"/>
              </a:rPr>
              <a:t>Bryophyllum</a:t>
            </a:r>
            <a:r>
              <a:rPr lang="en-US" sz="2600" i="1" dirty="0">
                <a:solidFill>
                  <a:schemeClr val="bg1"/>
                </a:solidFill>
                <a:latin typeface="Times New Roman" pitchFamily="18" charset="0"/>
                <a:cs typeface="+mj-cs"/>
              </a:rPr>
              <a:t> </a:t>
            </a:r>
            <a:r>
              <a:rPr lang="en-US" sz="2600" dirty="0">
                <a:solidFill>
                  <a:schemeClr val="bg1"/>
                </a:solidFill>
                <a:latin typeface="Times New Roman" pitchFamily="18" charset="0"/>
                <a:cs typeface="+mj-cs"/>
              </a:rPr>
              <a:t>are</a:t>
            </a:r>
            <a:r>
              <a:rPr lang="en-US" sz="2600" i="1" dirty="0">
                <a:solidFill>
                  <a:schemeClr val="bg1"/>
                </a:solidFill>
                <a:latin typeface="Times New Roman" pitchFamily="18" charset="0"/>
                <a:cs typeface="+mj-cs"/>
              </a:rPr>
              <a:t>, </a:t>
            </a:r>
            <a:r>
              <a:rPr lang="en-US" sz="2600" dirty="0">
                <a:solidFill>
                  <a:schemeClr val="bg1"/>
                </a:solidFill>
                <a:latin typeface="Times New Roman" pitchFamily="18" charset="0"/>
                <a:cs typeface="+mj-cs"/>
              </a:rPr>
              <a:t>for example</a:t>
            </a:r>
            <a:r>
              <a:rPr lang="en-US" sz="2600" i="1" dirty="0">
                <a:solidFill>
                  <a:schemeClr val="bg1"/>
                </a:solidFill>
                <a:latin typeface="Times New Roman" pitchFamily="18" charset="0"/>
                <a:cs typeface="+mj-cs"/>
              </a:rPr>
              <a:t>, </a:t>
            </a:r>
            <a:r>
              <a:rPr lang="en-US" sz="2600" b="1" dirty="0">
                <a:solidFill>
                  <a:srgbClr val="FFFF00"/>
                </a:solidFill>
                <a:latin typeface="Times New Roman" pitchFamily="18" charset="0"/>
                <a:cs typeface="+mj-cs"/>
              </a:rPr>
              <a:t>long-short-day plants (LSD plant) </a:t>
            </a:r>
            <a:r>
              <a:rPr lang="en-US" sz="2600" dirty="0">
                <a:solidFill>
                  <a:schemeClr val="bg1"/>
                </a:solidFill>
                <a:latin typeface="Times New Roman" pitchFamily="18" charset="0"/>
                <a:cs typeface="+mj-cs"/>
              </a:rPr>
              <a:t>they will flower only if a certain number of short days are preceded by a certain number of long days. </a:t>
            </a:r>
          </a:p>
          <a:p>
            <a:pPr algn="just" rtl="0"/>
            <a:endParaRPr lang="en-US" sz="2600" dirty="0">
              <a:solidFill>
                <a:schemeClr val="bg1"/>
              </a:solidFill>
              <a:latin typeface="Times New Roman" pitchFamily="18" charset="0"/>
              <a:cs typeface="+mj-cs"/>
            </a:endParaRPr>
          </a:p>
          <a:p>
            <a:pPr algn="just" rtl="0"/>
            <a:r>
              <a:rPr lang="en-US" sz="2600" dirty="0">
                <a:solidFill>
                  <a:schemeClr val="bg1"/>
                </a:solidFill>
                <a:latin typeface="Times New Roman" pitchFamily="18" charset="0"/>
                <a:cs typeface="+mj-cs"/>
              </a:rPr>
              <a:t>The reverse is true of the </a:t>
            </a:r>
            <a:r>
              <a:rPr lang="en-US" sz="2600" b="1" dirty="0">
                <a:solidFill>
                  <a:srgbClr val="FFFF00"/>
                </a:solidFill>
                <a:latin typeface="Times New Roman" pitchFamily="18" charset="0"/>
                <a:cs typeface="+mj-cs"/>
              </a:rPr>
              <a:t>short-long-day plant (SLD plant)</a:t>
            </a:r>
            <a:r>
              <a:rPr lang="en-US" sz="2600" b="1" dirty="0">
                <a:solidFill>
                  <a:schemeClr val="bg1"/>
                </a:solidFill>
                <a:latin typeface="Times New Roman" pitchFamily="18" charset="0"/>
                <a:cs typeface="+mj-cs"/>
              </a:rPr>
              <a:t> </a:t>
            </a:r>
            <a:r>
              <a:rPr lang="en-US" sz="2600" i="1" dirty="0" err="1">
                <a:solidFill>
                  <a:schemeClr val="bg1"/>
                </a:solidFill>
                <a:latin typeface="Times New Roman" pitchFamily="18" charset="0"/>
                <a:cs typeface="+mj-cs"/>
              </a:rPr>
              <a:t>Trifolium</a:t>
            </a:r>
            <a:r>
              <a:rPr lang="en-US" sz="2600" i="1" dirty="0">
                <a:solidFill>
                  <a:schemeClr val="bg1"/>
                </a:solidFill>
                <a:latin typeface="Times New Roman" pitchFamily="18" charset="0"/>
                <a:cs typeface="+mj-cs"/>
              </a:rPr>
              <a:t> </a:t>
            </a:r>
            <a:r>
              <a:rPr lang="en-US" sz="2600" i="1" dirty="0" err="1">
                <a:solidFill>
                  <a:schemeClr val="bg1"/>
                </a:solidFill>
                <a:latin typeface="Times New Roman" pitchFamily="18" charset="0"/>
                <a:cs typeface="+mj-cs"/>
              </a:rPr>
              <a:t>repens</a:t>
            </a:r>
            <a:r>
              <a:rPr lang="en-US" sz="2600" i="1" dirty="0">
                <a:solidFill>
                  <a:schemeClr val="bg1"/>
                </a:solidFill>
                <a:latin typeface="Times New Roman" pitchFamily="18" charset="0"/>
                <a:cs typeface="+mj-cs"/>
              </a:rPr>
              <a:t> </a:t>
            </a:r>
            <a:r>
              <a:rPr lang="en-US" sz="2600" dirty="0">
                <a:solidFill>
                  <a:schemeClr val="bg1"/>
                </a:solidFill>
                <a:latin typeface="Times New Roman" pitchFamily="18" charset="0"/>
                <a:cs typeface="+mj-cs"/>
              </a:rPr>
              <a:t>(white clover)</a:t>
            </a:r>
            <a:r>
              <a:rPr lang="en-US" sz="2600" dirty="0">
                <a:latin typeface="Times New Roman" pitchFamily="18" charset="0"/>
                <a:cs typeface="+mj-cs"/>
              </a:rPr>
              <a:t> </a:t>
            </a:r>
            <a:r>
              <a:rPr lang="en-US" sz="2600" dirty="0">
                <a:solidFill>
                  <a:schemeClr val="bg1"/>
                </a:solidFill>
                <a:latin typeface="Times New Roman" pitchFamily="18" charset="0"/>
                <a:cs typeface="+mj-cs"/>
              </a:rPr>
              <a:t>and </a:t>
            </a:r>
            <a:r>
              <a:rPr lang="en-US" sz="2600" i="1" dirty="0" err="1">
                <a:solidFill>
                  <a:schemeClr val="bg1"/>
                </a:solidFill>
                <a:latin typeface="Times New Roman" pitchFamily="18" charset="0"/>
                <a:cs typeface="+mj-cs"/>
              </a:rPr>
              <a:t>Echeveria</a:t>
            </a:r>
            <a:r>
              <a:rPr lang="en-US" sz="2600" i="1" dirty="0">
                <a:solidFill>
                  <a:schemeClr val="bg1"/>
                </a:solidFill>
                <a:latin typeface="Times New Roman" pitchFamily="18" charset="0"/>
                <a:cs typeface="+mj-cs"/>
              </a:rPr>
              <a:t> </a:t>
            </a:r>
            <a:r>
              <a:rPr lang="en-US" sz="2600" i="1" dirty="0" err="1">
                <a:solidFill>
                  <a:schemeClr val="bg1"/>
                </a:solidFill>
                <a:latin typeface="Times New Roman" pitchFamily="18" charset="0"/>
                <a:cs typeface="+mj-cs"/>
              </a:rPr>
              <a:t>harmsii</a:t>
            </a:r>
            <a:r>
              <a:rPr lang="en-US" sz="2600" dirty="0">
                <a:solidFill>
                  <a:schemeClr val="bg1"/>
                </a:solidFill>
                <a:latin typeface="Times New Roman" pitchFamily="18" charset="0"/>
                <a:cs typeface="+mj-cs"/>
              </a:rPr>
              <a:t> (</a:t>
            </a:r>
            <a:r>
              <a:rPr lang="en-US" sz="2600" dirty="0" err="1">
                <a:solidFill>
                  <a:schemeClr val="bg1"/>
                </a:solidFill>
                <a:latin typeface="Times New Roman" pitchFamily="18" charset="0"/>
                <a:cs typeface="+mj-cs"/>
              </a:rPr>
              <a:t>echeveria</a:t>
            </a:r>
            <a:r>
              <a:rPr lang="en-US" sz="2600" dirty="0">
                <a:solidFill>
                  <a:schemeClr val="bg1"/>
                </a:solidFill>
                <a:latin typeface="Times New Roman" pitchFamily="18" charset="0"/>
                <a:cs typeface="+mj-cs"/>
              </a:rPr>
              <a:t>),.</a:t>
            </a:r>
            <a:endParaRPr lang="en-US" sz="2400"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A few plants have highly specialized requirements. </a:t>
            </a:r>
            <a:r>
              <a:rPr lang="en-US" sz="2400" b="1" dirty="0">
                <a:solidFill>
                  <a:srgbClr val="FFFF00"/>
                </a:solidFill>
                <a:latin typeface="Times New Roman" pitchFamily="18" charset="0"/>
              </a:rPr>
              <a:t>Intermediate day length plants</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for</a:t>
            </a:r>
            <a:r>
              <a:rPr lang="en-US" sz="2400" b="1" dirty="0">
                <a:solidFill>
                  <a:schemeClr val="bg1"/>
                </a:solidFill>
                <a:latin typeface="Times New Roman" pitchFamily="18" charset="0"/>
              </a:rPr>
              <a:t> </a:t>
            </a:r>
            <a:r>
              <a:rPr lang="en-US" sz="2400" dirty="0">
                <a:solidFill>
                  <a:schemeClr val="bg1"/>
                </a:solidFill>
                <a:latin typeface="Times New Roman" pitchFamily="18" charset="0"/>
              </a:rPr>
              <a:t>example, flower only in response to day lengths of intermediate (12 to 14 hours) length but remain vegetative when the day is either too long or too short.</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Another type of behavior is </a:t>
            </a:r>
            <a:r>
              <a:rPr lang="en-US" sz="2400" b="1" dirty="0" err="1">
                <a:solidFill>
                  <a:srgbClr val="FFFF00"/>
                </a:solidFill>
                <a:latin typeface="Times New Roman" pitchFamily="18" charset="0"/>
              </a:rPr>
              <a:t>amphi</a:t>
            </a:r>
            <a:r>
              <a:rPr lang="en-US" sz="2400" b="1" dirty="0">
                <a:solidFill>
                  <a:srgbClr val="FFFF00"/>
                </a:solidFill>
                <a:latin typeface="Times New Roman" pitchFamily="18" charset="0"/>
              </a:rPr>
              <a:t> </a:t>
            </a:r>
            <a:r>
              <a:rPr lang="en-US" sz="2400" b="1" dirty="0" err="1">
                <a:solidFill>
                  <a:srgbClr val="FFFF00"/>
                </a:solidFill>
                <a:latin typeface="Times New Roman" pitchFamily="18" charset="0"/>
              </a:rPr>
              <a:t>photoperiodism</a:t>
            </a:r>
            <a:r>
              <a:rPr lang="en-US" sz="2400" dirty="0">
                <a:solidFill>
                  <a:schemeClr val="bg1"/>
                </a:solidFill>
                <a:latin typeface="Times New Roman" pitchFamily="18" charset="0"/>
              </a:rPr>
              <a:t>, illustrated by </a:t>
            </a:r>
            <a:r>
              <a:rPr lang="en-US" sz="2400" i="1" dirty="0" err="1">
                <a:solidFill>
                  <a:schemeClr val="bg1"/>
                </a:solidFill>
                <a:latin typeface="Times New Roman" pitchFamily="18" charset="0"/>
              </a:rPr>
              <a:t>Madia</a:t>
            </a:r>
            <a:r>
              <a:rPr lang="en-US" sz="2400" i="1" dirty="0">
                <a:solidFill>
                  <a:schemeClr val="bg1"/>
                </a:solidFill>
                <a:latin typeface="Times New Roman" pitchFamily="18" charset="0"/>
              </a:rPr>
              <a:t> </a:t>
            </a:r>
            <a:r>
              <a:rPr lang="en-US" sz="2400" i="1" dirty="0" err="1">
                <a:solidFill>
                  <a:schemeClr val="bg1"/>
                </a:solidFill>
                <a:latin typeface="Times New Roman" pitchFamily="18" charset="0"/>
              </a:rPr>
              <a:t>elegans</a:t>
            </a:r>
            <a:r>
              <a:rPr lang="en-US" sz="2400" i="1" dirty="0">
                <a:solidFill>
                  <a:schemeClr val="bg1"/>
                </a:solidFill>
                <a:latin typeface="Times New Roman" pitchFamily="18" charset="0"/>
              </a:rPr>
              <a:t> </a:t>
            </a:r>
            <a:r>
              <a:rPr lang="en-US" sz="2400" dirty="0">
                <a:solidFill>
                  <a:schemeClr val="bg1"/>
                </a:solidFill>
                <a:latin typeface="Times New Roman" pitchFamily="18" charset="0"/>
              </a:rPr>
              <a:t>(tarweed). In this case, flowering is delayed under intermediate day length (12 to 14 hours) but occurs rapidly under day lengths of 8 hours or 18 hours.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cs typeface="+mj-cs"/>
              </a:rPr>
              <a:t>Many plants require more or less continuous exposure to the appropriate photoperiod, at least until floral </a:t>
            </a:r>
            <a:r>
              <a:rPr lang="en-US" sz="2400" dirty="0" err="1">
                <a:solidFill>
                  <a:schemeClr val="bg1"/>
                </a:solidFill>
                <a:latin typeface="Times New Roman" pitchFamily="18" charset="0"/>
                <a:cs typeface="+mj-cs"/>
              </a:rPr>
              <a:t>primordia</a:t>
            </a:r>
            <a:r>
              <a:rPr lang="en-US" sz="2400" dirty="0">
                <a:solidFill>
                  <a:schemeClr val="bg1"/>
                </a:solidFill>
                <a:latin typeface="Times New Roman" pitchFamily="18" charset="0"/>
                <a:cs typeface="+mj-cs"/>
              </a:rPr>
              <a:t> have been developed, in order to flower successfully.</a:t>
            </a:r>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itchFamily="18" charset="0"/>
                <a:cs typeface="+mj-cs"/>
              </a:rPr>
              <a:t>Such plants are said to be </a:t>
            </a:r>
            <a:r>
              <a:rPr lang="en-US" sz="2400" b="1" dirty="0">
                <a:solidFill>
                  <a:srgbClr val="FFFF00"/>
                </a:solidFill>
                <a:latin typeface="Times New Roman" pitchFamily="18" charset="0"/>
                <a:cs typeface="+mj-cs"/>
              </a:rPr>
              <a:t>induced</a:t>
            </a:r>
            <a:r>
              <a:rPr lang="en-US" sz="2400" b="1" dirty="0">
                <a:solidFill>
                  <a:schemeClr val="bg1"/>
                </a:solidFill>
                <a:latin typeface="Times New Roman" pitchFamily="18" charset="0"/>
                <a:cs typeface="+mj-cs"/>
              </a:rPr>
              <a:t> </a:t>
            </a:r>
            <a:r>
              <a:rPr lang="en-US" sz="2400" dirty="0">
                <a:solidFill>
                  <a:schemeClr val="bg1"/>
                </a:solidFill>
                <a:latin typeface="Times New Roman" pitchFamily="18" charset="0"/>
                <a:cs typeface="+mj-cs"/>
              </a:rPr>
              <a:t>and the appropriate photoperiod is referred to as an </a:t>
            </a:r>
            <a:r>
              <a:rPr lang="en-US" sz="2400" b="1" dirty="0">
                <a:solidFill>
                  <a:srgbClr val="FFFF00"/>
                </a:solidFill>
                <a:latin typeface="Times New Roman" pitchFamily="18" charset="0"/>
                <a:cs typeface="+mj-cs"/>
              </a:rPr>
              <a:t>inductive treatment</a:t>
            </a:r>
            <a:r>
              <a:rPr lang="en-US" sz="2400" b="1" dirty="0">
                <a:solidFill>
                  <a:schemeClr val="bg1"/>
                </a:solidFill>
                <a:latin typeface="Times New Roman" pitchFamily="18" charset="0"/>
                <a:cs typeface="+mj-cs"/>
              </a:rPr>
              <a:t>.</a:t>
            </a:r>
          </a:p>
          <a:p>
            <a:pPr algn="just" rtl="0"/>
            <a:endParaRPr lang="en-US" sz="2400" b="1" dirty="0">
              <a:solidFill>
                <a:schemeClr val="bg1"/>
              </a:solidFill>
              <a:latin typeface="Times New Roman" pitchFamily="18" charset="0"/>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rtl="0"/>
            <a:r>
              <a:rPr lang="en-US" dirty="0">
                <a:solidFill>
                  <a:srgbClr val="FFFF00"/>
                </a:solidFill>
                <a:latin typeface="Times New Roman" pitchFamily="18" charset="0"/>
              </a:rPr>
              <a:t>Night length, rather than day length, regulates</a:t>
            </a:r>
          </a:p>
          <a:p>
            <a:pPr rtl="0"/>
            <a:r>
              <a:rPr lang="en-US" dirty="0">
                <a:solidFill>
                  <a:srgbClr val="FFFF00"/>
                </a:solidFill>
                <a:latin typeface="Times New Roman" pitchFamily="18" charset="0"/>
              </a:rPr>
              <a:t>Flowering</a:t>
            </a:r>
          </a:p>
          <a:p>
            <a:pPr algn="just" rtl="0"/>
            <a:r>
              <a:rPr lang="en-US" sz="2400" dirty="0">
                <a:solidFill>
                  <a:schemeClr val="bg1"/>
                </a:solidFill>
                <a:latin typeface="Times New Roman" pitchFamily="18" charset="0"/>
              </a:rPr>
              <a:t>If plants are grown under artificial conditions it is possible to alter the lengths of the light and dark periods independently. Such an approach demonstrated that it is actually the length of the night which is important in inducing flowering in X. </a:t>
            </a:r>
            <a:r>
              <a:rPr lang="en-US" sz="2400" dirty="0" err="1">
                <a:solidFill>
                  <a:schemeClr val="bg1"/>
                </a:solidFill>
                <a:latin typeface="Times New Roman" pitchFamily="18" charset="0"/>
              </a:rPr>
              <a:t>strumarium</a:t>
            </a:r>
            <a:r>
              <a:rPr lang="en-US" sz="2400" dirty="0">
                <a:solidFill>
                  <a:schemeClr val="bg1"/>
                </a:solidFill>
                <a:latin typeface="Times New Roman" pitchFamily="18" charset="0"/>
              </a:rPr>
              <a:t>.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Therefore a short-day plant could more appropriately be referred to as a long night plant, although the reference to day length has become fixed in the literature. Conversely, long-day plants are really short-night plants. The long-day plant </a:t>
            </a:r>
            <a:r>
              <a:rPr lang="en-US" sz="2400" dirty="0" err="1">
                <a:solidFill>
                  <a:schemeClr val="bg1"/>
                </a:solidFill>
                <a:latin typeface="Times New Roman" pitchFamily="18" charset="0"/>
              </a:rPr>
              <a:t>Hyoscyamus</a:t>
            </a:r>
            <a:r>
              <a:rPr lang="en-US" sz="2400" dirty="0">
                <a:solidFill>
                  <a:schemeClr val="bg1"/>
                </a:solidFill>
                <a:latin typeface="Times New Roman" pitchFamily="18" charset="0"/>
              </a:rPr>
              <a:t> </a:t>
            </a:r>
            <a:r>
              <a:rPr lang="en-US" sz="2400" dirty="0" err="1">
                <a:solidFill>
                  <a:schemeClr val="bg1"/>
                </a:solidFill>
                <a:latin typeface="Times New Roman" pitchFamily="18" charset="0"/>
              </a:rPr>
              <a:t>niger</a:t>
            </a:r>
            <a:r>
              <a:rPr lang="en-US" sz="2400" dirty="0">
                <a:solidFill>
                  <a:schemeClr val="bg1"/>
                </a:solidFill>
                <a:latin typeface="Times New Roman" pitchFamily="18" charset="0"/>
              </a:rPr>
              <a:t> will flower only when the dark period does not exceed 13 h, i.e. when the dark period is shorter than a critical value</a:t>
            </a:r>
            <a:r>
              <a:rPr lang="en-US" sz="2400" dirty="0"/>
              <a:t>.</a:t>
            </a:r>
            <a:endParaRPr lang="fa-IR" sz="2400" dirty="0">
              <a:solidFill>
                <a:srgbClr val="FFFF00"/>
              </a:solidFill>
              <a:latin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92500" lnSpcReduction="10000"/>
          </a:bodyPr>
          <a:lstStyle/>
          <a:p>
            <a:r>
              <a:rPr lang="en-US" sz="3800" dirty="0">
                <a:solidFill>
                  <a:srgbClr val="FFFF00"/>
                </a:solidFill>
                <a:latin typeface="Times New Roman" pitchFamily="18" charset="0"/>
              </a:rPr>
              <a:t>Daylength is sensed in the leaves</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Photoperiodic induction occurs in the leaves, and the flowering stimulus moves in the phloem from the leaves to the </a:t>
            </a:r>
            <a:r>
              <a:rPr lang="en-US" sz="2400" dirty="0" err="1">
                <a:solidFill>
                  <a:schemeClr val="bg1"/>
                </a:solidFill>
                <a:latin typeface="Times New Roman" pitchFamily="18" charset="0"/>
              </a:rPr>
              <a:t>meristems</a:t>
            </a:r>
            <a:r>
              <a:rPr lang="en-US" sz="2400" dirty="0">
                <a:solidFill>
                  <a:schemeClr val="bg1"/>
                </a:solidFill>
                <a:latin typeface="Times New Roman" pitchFamily="18" charset="0"/>
              </a:rPr>
              <a:t> where flowers are to be initiated.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If Xanthium plants are defoliated so that only a single leaf remains, exposure to appropriate photo inductive conditions will still lead to flowering. Likewise, if just one leaf is induced, whilst the others are held under non-inductive conditions flowering results.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flowering stimulus can be transmitted from an induced to a non-induced plant of the same species by grafting and, in some cases, transmission is possible between species, even if these have different photoperiodic requirements.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induction of flowering may be stimulated in a SDP (non-induced) by transmission from a LDP (induced).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pPr algn="just" rtl="0"/>
            <a:r>
              <a:rPr lang="en-US" dirty="0">
                <a:solidFill>
                  <a:schemeClr val="bg1"/>
                </a:solidFill>
                <a:latin typeface="Times New Roman" pitchFamily="18" charset="0"/>
              </a:rPr>
              <a:t>Such experiments have led to the hypothesis that induced leaves produce a supposed flowering hormone, </a:t>
            </a:r>
            <a:r>
              <a:rPr lang="en-US" dirty="0" err="1">
                <a:solidFill>
                  <a:srgbClr val="FFFF00"/>
                </a:solidFill>
                <a:latin typeface="Times New Roman" pitchFamily="18" charset="0"/>
              </a:rPr>
              <a:t>florigen</a:t>
            </a:r>
            <a:r>
              <a:rPr lang="en-US" dirty="0">
                <a:solidFill>
                  <a:schemeClr val="bg1"/>
                </a:solidFill>
                <a:latin typeface="Times New Roman" pitchFamily="18" charset="0"/>
              </a:rPr>
              <a:t>, which induces flowering. This concept has now lasted over 60 years but the compound itself has steadily resisted to identification.</a:t>
            </a:r>
            <a:endParaRPr lang="fa-IR" dirty="0">
              <a:solidFill>
                <a:schemeClr val="bg1"/>
              </a:solidFill>
              <a:latin typeface="Times New Roman" pitchFamily="18" charset="0"/>
            </a:endParaRPr>
          </a:p>
          <a:p>
            <a:endParaRPr lang="fa-I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rtl="0"/>
            <a:r>
              <a:rPr lang="en-US" b="1" dirty="0">
                <a:solidFill>
                  <a:srgbClr val="FFFF00"/>
                </a:solidFill>
                <a:latin typeface="Times New Roman" pitchFamily="18" charset="0"/>
              </a:rPr>
              <a:t>Phytochrome Is the Primary Photoreceptor in </a:t>
            </a:r>
            <a:r>
              <a:rPr lang="en-US" b="1" dirty="0" err="1">
                <a:solidFill>
                  <a:srgbClr val="FFFF00"/>
                </a:solidFill>
                <a:latin typeface="Times New Roman" pitchFamily="18" charset="0"/>
              </a:rPr>
              <a:t>Photoperiodism</a:t>
            </a:r>
            <a:endParaRPr lang="en-US" b="1" dirty="0">
              <a:solidFill>
                <a:srgbClr val="FFFF00"/>
              </a:solidFill>
              <a:latin typeface="Times New Roman" pitchFamily="18" charset="0"/>
            </a:endParaRPr>
          </a:p>
          <a:p>
            <a:pPr rtl="0"/>
            <a:endParaRPr lang="en-US" b="1" dirty="0">
              <a:solidFill>
                <a:srgbClr val="FFFF00"/>
              </a:solidFill>
              <a:latin typeface="Times New Roman" pitchFamily="18" charset="0"/>
            </a:endParaRPr>
          </a:p>
          <a:p>
            <a:pPr algn="just" rtl="0"/>
            <a:r>
              <a:rPr lang="en-US" sz="2400" dirty="0">
                <a:solidFill>
                  <a:schemeClr val="bg1"/>
                </a:solidFill>
                <a:latin typeface="Times New Roman" pitchFamily="18" charset="0"/>
                <a:cs typeface="+mj-cs"/>
              </a:rPr>
              <a:t>Plants measure night length using a chemical called </a:t>
            </a:r>
            <a:r>
              <a:rPr lang="en-US" sz="2400" dirty="0" err="1">
                <a:solidFill>
                  <a:schemeClr val="bg1"/>
                </a:solidFill>
                <a:latin typeface="Times New Roman" pitchFamily="18" charset="0"/>
                <a:cs typeface="+mj-cs"/>
              </a:rPr>
              <a:t>phytochrome</a:t>
            </a:r>
            <a:r>
              <a:rPr lang="en-US" sz="2400" dirty="0">
                <a:solidFill>
                  <a:schemeClr val="bg1"/>
                </a:solidFill>
                <a:latin typeface="Times New Roman" pitchFamily="18" charset="0"/>
                <a:cs typeface="+mj-cs"/>
              </a:rPr>
              <a:t>. </a:t>
            </a:r>
            <a:r>
              <a:rPr lang="en-US" sz="2400" dirty="0" err="1">
                <a:solidFill>
                  <a:schemeClr val="bg1"/>
                </a:solidFill>
                <a:latin typeface="Times New Roman" pitchFamily="18" charset="0"/>
                <a:cs typeface="+mj-cs"/>
              </a:rPr>
              <a:t>Phytochrome</a:t>
            </a:r>
            <a:r>
              <a:rPr lang="en-US" sz="2400" dirty="0">
                <a:solidFill>
                  <a:schemeClr val="bg1"/>
                </a:solidFill>
                <a:latin typeface="Times New Roman" pitchFamily="18" charset="0"/>
                <a:cs typeface="+mj-cs"/>
              </a:rPr>
              <a:t> has two chemical forms; </a:t>
            </a:r>
            <a:r>
              <a:rPr lang="en-US" sz="2400" dirty="0" err="1">
                <a:solidFill>
                  <a:schemeClr val="bg1"/>
                </a:solidFill>
                <a:latin typeface="Times New Roman" pitchFamily="18" charset="0"/>
                <a:cs typeface="+mj-cs"/>
              </a:rPr>
              <a:t>phytochrome</a:t>
            </a:r>
            <a:r>
              <a:rPr lang="en-US" sz="2400" dirty="0">
                <a:solidFill>
                  <a:schemeClr val="bg1"/>
                </a:solidFill>
                <a:latin typeface="Times New Roman" pitchFamily="18" charset="0"/>
                <a:cs typeface="+mj-cs"/>
              </a:rPr>
              <a:t> far-red (</a:t>
            </a:r>
            <a:r>
              <a:rPr lang="en-US" sz="2400" dirty="0" err="1">
                <a:solidFill>
                  <a:schemeClr val="bg1"/>
                </a:solidFill>
                <a:latin typeface="Times New Roman" pitchFamily="18" charset="0"/>
                <a:cs typeface="+mj-cs"/>
              </a:rPr>
              <a:t>Pfr</a:t>
            </a:r>
            <a:r>
              <a:rPr lang="en-US" sz="2400" dirty="0">
                <a:solidFill>
                  <a:schemeClr val="bg1"/>
                </a:solidFill>
                <a:latin typeface="Times New Roman" pitchFamily="18" charset="0"/>
                <a:cs typeface="+mj-cs"/>
              </a:rPr>
              <a:t>) and </a:t>
            </a:r>
            <a:r>
              <a:rPr lang="en-US" sz="2400" dirty="0" err="1">
                <a:solidFill>
                  <a:schemeClr val="bg1"/>
                </a:solidFill>
                <a:latin typeface="Times New Roman" pitchFamily="18" charset="0"/>
                <a:cs typeface="+mj-cs"/>
              </a:rPr>
              <a:t>phytochrome</a:t>
            </a:r>
            <a:r>
              <a:rPr lang="en-US" sz="2400" dirty="0">
                <a:solidFill>
                  <a:schemeClr val="bg1"/>
                </a:solidFill>
                <a:latin typeface="Times New Roman" pitchFamily="18" charset="0"/>
                <a:cs typeface="+mj-cs"/>
              </a:rPr>
              <a:t> red (Pr). </a:t>
            </a:r>
          </a:p>
          <a:p>
            <a:pPr algn="just" rtl="0"/>
            <a:endParaRPr lang="en-US" sz="2400" dirty="0">
              <a:solidFill>
                <a:schemeClr val="bg1"/>
              </a:solidFill>
              <a:latin typeface="Times New Roman" pitchFamily="18" charset="0"/>
              <a:cs typeface="+mj-cs"/>
            </a:endParaRPr>
          </a:p>
          <a:p>
            <a:pPr algn="just" rtl="0"/>
            <a:r>
              <a:rPr lang="en-US" sz="2400" dirty="0" err="1">
                <a:solidFill>
                  <a:schemeClr val="bg1"/>
                </a:solidFill>
                <a:latin typeface="Times New Roman" pitchFamily="18" charset="0"/>
                <a:cs typeface="+mj-cs"/>
              </a:rPr>
              <a:t>Phytochrome</a:t>
            </a:r>
            <a:r>
              <a:rPr lang="en-US" sz="2400" dirty="0">
                <a:solidFill>
                  <a:schemeClr val="bg1"/>
                </a:solidFill>
                <a:latin typeface="Times New Roman" pitchFamily="18" charset="0"/>
                <a:cs typeface="+mj-cs"/>
              </a:rPr>
              <a:t> is located in the leaves; so it is the leaves which are responsible for measuring the photoperiod. </a:t>
            </a:r>
          </a:p>
          <a:p>
            <a:pPr algn="just" rtl="0"/>
            <a:endParaRPr lang="en-US" sz="2400" dirty="0">
              <a:solidFill>
                <a:schemeClr val="bg1"/>
              </a:solidFill>
              <a:latin typeface="Times New Roman" pitchFamily="18" charset="0"/>
              <a:cs typeface="+mj-cs"/>
            </a:endParaRPr>
          </a:p>
          <a:p>
            <a:pPr algn="just" rtl="0"/>
            <a:r>
              <a:rPr lang="en-US" sz="2400" dirty="0" err="1">
                <a:solidFill>
                  <a:schemeClr val="bg1"/>
                </a:solidFill>
                <a:latin typeface="Times New Roman" pitchFamily="18" charset="0"/>
                <a:cs typeface="+mj-cs"/>
              </a:rPr>
              <a:t>Phytochrome</a:t>
            </a:r>
            <a:r>
              <a:rPr lang="en-US" sz="2400" dirty="0">
                <a:solidFill>
                  <a:schemeClr val="bg1"/>
                </a:solidFill>
                <a:latin typeface="Times New Roman" pitchFamily="18" charset="0"/>
                <a:cs typeface="+mj-cs"/>
              </a:rPr>
              <a:t> is called a photoreceptor because it is a chemical which absorb light energy. Pr absorb red light energy (666nm) and is chemically converted into </a:t>
            </a:r>
            <a:r>
              <a:rPr lang="en-US" sz="2400" dirty="0" err="1">
                <a:solidFill>
                  <a:schemeClr val="bg1"/>
                </a:solidFill>
                <a:latin typeface="Times New Roman" pitchFamily="18" charset="0"/>
                <a:cs typeface="+mj-cs"/>
              </a:rPr>
              <a:t>Pfr</a:t>
            </a:r>
            <a:r>
              <a:rPr lang="en-US" sz="2400" dirty="0">
                <a:solidFill>
                  <a:schemeClr val="bg1"/>
                </a:solidFill>
                <a:latin typeface="Times New Roman" pitchFamily="18" charset="0"/>
                <a:cs typeface="+mj-cs"/>
              </a:rPr>
              <a:t>. </a:t>
            </a:r>
            <a:r>
              <a:rPr lang="en-US" sz="2400" dirty="0" err="1">
                <a:solidFill>
                  <a:schemeClr val="bg1"/>
                </a:solidFill>
                <a:latin typeface="Times New Roman" pitchFamily="18" charset="0"/>
                <a:cs typeface="+mj-cs"/>
              </a:rPr>
              <a:t>Pfr</a:t>
            </a:r>
            <a:r>
              <a:rPr lang="en-US" sz="2400" dirty="0">
                <a:solidFill>
                  <a:schemeClr val="bg1"/>
                </a:solidFill>
                <a:latin typeface="Times New Roman" pitchFamily="18" charset="0"/>
                <a:cs typeface="+mj-cs"/>
              </a:rPr>
              <a:t> absorbs far-red light (730 nm) and is converted into Pr.</a:t>
            </a:r>
          </a:p>
          <a:p>
            <a:pPr algn="just" rtl="0"/>
            <a:endParaRPr lang="en-US" sz="2400" dirty="0"/>
          </a:p>
          <a:p>
            <a:pPr algn="just" rtl="0"/>
            <a:endParaRPr lang="en-US" sz="2400"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a:p>
            <a:pPr algn="just" rtl="0"/>
            <a:endParaRPr lang="fa-IR" sz="2400" dirty="0">
              <a:solidFill>
                <a:schemeClr val="bg1"/>
              </a:solidFill>
              <a:latin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2050" name="Picture 2" descr="C:\Users\Apple.Me\Pictures\Pfr.gif"/>
          <p:cNvPicPr>
            <a:picLocks noChangeAspect="1" noChangeArrowheads="1"/>
          </p:cNvPicPr>
          <p:nvPr/>
        </p:nvPicPr>
        <p:blipFill>
          <a:blip r:embed="rId2" cstate="print"/>
          <a:srcRect/>
          <a:stretch>
            <a:fillRect/>
          </a:stretch>
        </p:blipFill>
        <p:spPr bwMode="auto">
          <a:xfrm>
            <a:off x="571472" y="1357298"/>
            <a:ext cx="3929090" cy="3643338"/>
          </a:xfrm>
          <a:prstGeom prst="rect">
            <a:avLst/>
          </a:prstGeom>
          <a:noFill/>
        </p:spPr>
      </p:pic>
      <p:pic>
        <p:nvPicPr>
          <p:cNvPr id="2051" name="Picture 3" descr="C:\Users\Apple.Me\Pictures\untitled.png"/>
          <p:cNvPicPr>
            <a:picLocks noChangeAspect="1" noChangeArrowheads="1"/>
          </p:cNvPicPr>
          <p:nvPr/>
        </p:nvPicPr>
        <p:blipFill>
          <a:blip r:embed="rId3" cstate="print"/>
          <a:srcRect/>
          <a:stretch>
            <a:fillRect/>
          </a:stretch>
        </p:blipFill>
        <p:spPr bwMode="auto">
          <a:xfrm>
            <a:off x="4572000" y="1357298"/>
            <a:ext cx="3786214" cy="3643338"/>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endParaRPr lang="en-US" sz="2400" dirty="0">
              <a:solidFill>
                <a:schemeClr val="bg1"/>
              </a:solidFill>
              <a:latin typeface="Times New Roman" pitchFamily="18" charset="0"/>
            </a:endParaRPr>
          </a:p>
          <a:p>
            <a:pPr algn="just" rtl="0"/>
            <a:r>
              <a:rPr lang="en-US" sz="2400" dirty="0" err="1">
                <a:solidFill>
                  <a:schemeClr val="bg1"/>
                </a:solidFill>
                <a:latin typeface="Times New Roman" pitchFamily="18" charset="0"/>
              </a:rPr>
              <a:t>Phytochrome</a:t>
            </a:r>
            <a:r>
              <a:rPr lang="en-US" sz="2400" dirty="0">
                <a:solidFill>
                  <a:schemeClr val="bg1"/>
                </a:solidFill>
                <a:latin typeface="Times New Roman" pitchFamily="18" charset="0"/>
              </a:rPr>
              <a:t> Fr is the biologically active form of </a:t>
            </a:r>
            <a:r>
              <a:rPr lang="en-US" sz="2400" dirty="0" err="1">
                <a:solidFill>
                  <a:schemeClr val="bg1"/>
                </a:solidFill>
                <a:latin typeface="Times New Roman" pitchFamily="18" charset="0"/>
              </a:rPr>
              <a:t>phytochrome</a:t>
            </a:r>
            <a:r>
              <a:rPr lang="en-US" sz="2400" dirty="0">
                <a:solidFill>
                  <a:schemeClr val="bg1"/>
                </a:solidFill>
                <a:latin typeface="Times New Roman" pitchFamily="18" charset="0"/>
              </a:rPr>
              <a:t> but is it </a:t>
            </a:r>
            <a:r>
              <a:rPr lang="en-US" sz="2400" dirty="0" err="1">
                <a:solidFill>
                  <a:schemeClr val="bg1"/>
                </a:solidFill>
                <a:latin typeface="Times New Roman" pitchFamily="18" charset="0"/>
              </a:rPr>
              <a:t>florigen</a:t>
            </a:r>
            <a:r>
              <a:rPr lang="en-US" sz="2400" dirty="0">
                <a:solidFill>
                  <a:schemeClr val="bg1"/>
                </a:solidFill>
                <a:latin typeface="Times New Roman" pitchFamily="18" charset="0"/>
              </a:rPr>
              <a:t>? Most research indicates that </a:t>
            </a:r>
            <a:r>
              <a:rPr lang="en-US" sz="2400" dirty="0" err="1">
                <a:solidFill>
                  <a:schemeClr val="bg1"/>
                </a:solidFill>
                <a:latin typeface="Times New Roman" pitchFamily="18" charset="0"/>
              </a:rPr>
              <a:t>phytochrome</a:t>
            </a:r>
            <a:r>
              <a:rPr lang="en-US" sz="2400" dirty="0">
                <a:solidFill>
                  <a:schemeClr val="bg1"/>
                </a:solidFill>
                <a:latin typeface="Times New Roman" pitchFamily="18" charset="0"/>
              </a:rPr>
              <a:t> cannot move from the leaf cells to the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tissue.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In 2005 a substance, mRNA (FT mRNA) (FLOWERING LOCUS T) was finally isolated that was found to be moving from leaf to flower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This mRNA provides a link between the </a:t>
            </a:r>
            <a:r>
              <a:rPr lang="en-US" sz="2400" dirty="0" err="1">
                <a:solidFill>
                  <a:schemeClr val="bg1"/>
                </a:solidFill>
                <a:latin typeface="Times New Roman" pitchFamily="18" charset="0"/>
              </a:rPr>
              <a:t>phytochrome</a:t>
            </a:r>
            <a:r>
              <a:rPr lang="en-US" sz="2400" dirty="0">
                <a:solidFill>
                  <a:schemeClr val="bg1"/>
                </a:solidFill>
                <a:latin typeface="Times New Roman" pitchFamily="18" charset="0"/>
              </a:rPr>
              <a:t> system (the receptor), its activation of genes in the leaf (mRNA synthesis) and the differentiation of the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into the flower structure. </a:t>
            </a:r>
          </a:p>
          <a:p>
            <a:endParaRPr lang="fa-I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77500" lnSpcReduction="20000"/>
          </a:bodyPr>
          <a:lstStyle/>
          <a:p>
            <a:pPr rtl="0"/>
            <a:r>
              <a:rPr lang="en-US" b="1" dirty="0">
                <a:solidFill>
                  <a:srgbClr val="FFFF00"/>
                </a:solidFill>
                <a:latin typeface="Times New Roman" pitchFamily="18" charset="0"/>
              </a:rPr>
              <a:t>What is a flower</a:t>
            </a:r>
          </a:p>
          <a:p>
            <a:pPr algn="just" rtl="0"/>
            <a:r>
              <a:rPr lang="en-US" dirty="0">
                <a:solidFill>
                  <a:schemeClr val="bg1"/>
                </a:solidFill>
                <a:latin typeface="Times New Roman" pitchFamily="18" charset="0"/>
              </a:rPr>
              <a:t>From a botanist</a:t>
            </a:r>
            <a:r>
              <a:rPr lang="en-US" dirty="0">
                <a:solidFill>
                  <a:schemeClr val="bg1"/>
                </a:solidFill>
                <a:latin typeface="Times New Roman"/>
                <a:cs typeface="Times New Roman"/>
              </a:rPr>
              <a:t>’s view, a flower is defined as </a:t>
            </a:r>
            <a:r>
              <a:rPr lang="en-US" i="1" dirty="0">
                <a:solidFill>
                  <a:srgbClr val="FFFF00"/>
                </a:solidFill>
                <a:latin typeface="Times New Roman"/>
                <a:cs typeface="Times New Roman"/>
              </a:rPr>
              <a:t>the part of a plant with either male or female or both reproductive structures</a:t>
            </a:r>
            <a:r>
              <a:rPr lang="en-US" dirty="0">
                <a:solidFill>
                  <a:schemeClr val="bg1"/>
                </a:solidFill>
                <a:latin typeface="Times New Roman"/>
                <a:cs typeface="Times New Roman"/>
              </a:rPr>
              <a:t>. It is a group of reproductive organs of the flowering plants, which develops fruit and seeds and thus helps in forming new offspring of the plant.</a:t>
            </a:r>
          </a:p>
          <a:p>
            <a:pPr algn="just" rtl="0"/>
            <a:endParaRPr lang="en-US" sz="2400" dirty="0">
              <a:solidFill>
                <a:schemeClr val="bg1"/>
              </a:solidFill>
              <a:latin typeface="Times New Roman"/>
              <a:cs typeface="Times New Roman"/>
            </a:endParaRPr>
          </a:p>
          <a:p>
            <a:pPr algn="just" rtl="0"/>
            <a:r>
              <a:rPr lang="en-US" dirty="0">
                <a:solidFill>
                  <a:schemeClr val="bg1"/>
                </a:solidFill>
                <a:latin typeface="Times New Roman"/>
                <a:cs typeface="Times New Roman"/>
              </a:rPr>
              <a:t>From morphological points of view flower is a </a:t>
            </a:r>
            <a:r>
              <a:rPr lang="en-US" i="1" dirty="0">
                <a:solidFill>
                  <a:srgbClr val="FFFF00"/>
                </a:solidFill>
                <a:latin typeface="Times New Roman"/>
                <a:cs typeface="Times New Roman"/>
              </a:rPr>
              <a:t>highly condensed and modified shoot</a:t>
            </a:r>
            <a:r>
              <a:rPr lang="en-US" dirty="0">
                <a:solidFill>
                  <a:schemeClr val="bg1"/>
                </a:solidFill>
                <a:latin typeface="Times New Roman"/>
                <a:cs typeface="Times New Roman"/>
              </a:rPr>
              <a:t>. Its function is reproduction.</a:t>
            </a:r>
          </a:p>
          <a:p>
            <a:pPr algn="just" rtl="0"/>
            <a:endParaRPr lang="en-US" sz="2400" dirty="0">
              <a:solidFill>
                <a:schemeClr val="bg1"/>
              </a:solidFill>
              <a:latin typeface="Times New Roman"/>
              <a:cs typeface="Times New Roman"/>
            </a:endParaRPr>
          </a:p>
          <a:p>
            <a:pPr algn="just" rtl="0"/>
            <a:r>
              <a:rPr lang="en-US" dirty="0">
                <a:solidFill>
                  <a:schemeClr val="bg1"/>
                </a:solidFill>
                <a:latin typeface="Times New Roman"/>
                <a:cs typeface="Times New Roman"/>
              </a:rPr>
              <a:t>In the course of evolution, plants have developed mechanisms to permit survival in harsh environments; one of these is the ability to flower at a time when environmental conditions will allow fruit and seed maturation.</a:t>
            </a:r>
          </a:p>
          <a:p>
            <a:pPr algn="just" rtl="0"/>
            <a:endParaRPr lang="en-US" sz="2400" dirty="0">
              <a:solidFill>
                <a:schemeClr val="bg1"/>
              </a:solidFill>
              <a:latin typeface="Times New Roman"/>
              <a:cs typeface="Times New Roman"/>
            </a:endParaRPr>
          </a:p>
          <a:p>
            <a:pPr algn="just" rtl="0"/>
            <a:r>
              <a:rPr lang="en-US" dirty="0">
                <a:solidFill>
                  <a:schemeClr val="bg1"/>
                </a:solidFill>
                <a:latin typeface="Times New Roman" pitchFamily="18" charset="0"/>
              </a:rPr>
              <a:t>Flower formation is a transitional phase of the life cycle of a plant and it serves the functions of reproduction, seed production and fruit formation. Flowering plants provide unlimited opportunity for genetic improvement.   </a:t>
            </a:r>
            <a:endParaRPr lang="fa-IR" dirty="0">
              <a:solidFill>
                <a:schemeClr val="bg1"/>
              </a:solidFill>
              <a:latin typeface="Times New Roman" pitchFamily="18" charset="0"/>
            </a:endParaRPr>
          </a:p>
          <a:p>
            <a:pPr algn="just" rtl="0"/>
            <a:endParaRPr lang="en-US" sz="1400" dirty="0">
              <a:solidFill>
                <a:schemeClr val="tx1"/>
              </a:solidFill>
              <a:latin typeface="Times New Roman"/>
              <a:cs typeface="Times New Roman"/>
            </a:endParaRPr>
          </a:p>
          <a:p>
            <a:pPr rtl="0"/>
            <a:endParaRPr lang="en-US" b="1" dirty="0">
              <a:solidFill>
                <a:srgbClr val="FFFF00"/>
              </a:solidFill>
              <a:latin typeface="Times New Roman" pitchFamily="18" charset="0"/>
            </a:endParaRPr>
          </a:p>
          <a:p>
            <a:endParaRPr lang="fa-I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4" name="Picture 2" descr="C:\Users\Apple.Me\Pictures\phytochrome.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92500" lnSpcReduction="20000"/>
          </a:bodyPr>
          <a:lstStyle/>
          <a:p>
            <a:pPr algn="just" rtl="0"/>
            <a:r>
              <a:rPr lang="en-US" sz="2400" dirty="0">
                <a:solidFill>
                  <a:schemeClr val="bg1"/>
                </a:solidFill>
                <a:latin typeface="Times New Roman" pitchFamily="18" charset="0"/>
              </a:rPr>
              <a:t>Night-break experiments are well suited for studying the nature of the photoreceptors involved in the reception of light signals during the photoperiodic response. A night break is a short exposure of light in the middle of the night, which has been shown “cancel out” the effectiveness of the dark period. The inhibition of flowering in SDPs by night breaks was one of the first physiological processes shown to be under the control of </a:t>
            </a:r>
            <a:r>
              <a:rPr lang="en-US" sz="2400" dirty="0" err="1">
                <a:solidFill>
                  <a:schemeClr val="bg1"/>
                </a:solidFill>
                <a:latin typeface="Times New Roman" pitchFamily="18" charset="0"/>
              </a:rPr>
              <a:t>phytochrome</a:t>
            </a:r>
            <a:r>
              <a:rPr lang="en-US" sz="2400" dirty="0">
                <a:solidFill>
                  <a:schemeClr val="bg1"/>
                </a:solidFill>
                <a:latin typeface="Times New Roman" pitchFamily="18" charset="0"/>
              </a:rPr>
              <a:t>. However a short burst of darkness in the middle of the day appears to have no effect.</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Red light inhibit flowering of SDPs when given in the middle of a long dark period, but far-red light has no effect. However if a few minutes of far red light are given immediately after the red light, the plants flower. The red/far red treatments can be repeated several times, flowering/no flowering depending upon the </a:t>
            </a:r>
            <a:r>
              <a:rPr lang="en-US" sz="2400" dirty="0">
                <a:solidFill>
                  <a:srgbClr val="FFFF00"/>
                </a:solidFill>
                <a:latin typeface="Times New Roman" pitchFamily="18" charset="0"/>
              </a:rPr>
              <a:t>last treatment </a:t>
            </a:r>
            <a:r>
              <a:rPr lang="en-US" sz="2400" dirty="0">
                <a:solidFill>
                  <a:schemeClr val="bg1"/>
                </a:solidFill>
                <a:latin typeface="Times New Roman" pitchFamily="18" charset="0"/>
              </a:rPr>
              <a:t>(red </a:t>
            </a:r>
            <a:r>
              <a:rPr lang="en-US" sz="2400" dirty="0" err="1">
                <a:solidFill>
                  <a:schemeClr val="bg1"/>
                </a:solidFill>
                <a:latin typeface="Times New Roman" pitchFamily="18" charset="0"/>
              </a:rPr>
              <a:t>vs</a:t>
            </a:r>
            <a:r>
              <a:rPr lang="en-US" sz="2400" dirty="0">
                <a:solidFill>
                  <a:schemeClr val="bg1"/>
                </a:solidFill>
                <a:latin typeface="Times New Roman" pitchFamily="18" charset="0"/>
              </a:rPr>
              <a:t> far red) </a:t>
            </a:r>
            <a:endParaRPr lang="en-US" sz="2400" dirty="0"/>
          </a:p>
          <a:p>
            <a:pPr algn="just" rtl="0"/>
            <a:endParaRPr lang="en-US" sz="2400" dirty="0">
              <a:solidFill>
                <a:schemeClr val="bg1"/>
              </a:solidFill>
              <a:latin typeface="Times New Roman" pitchFamily="18" charset="0"/>
            </a:endParaRP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Many SDPs will still flower when the days are artificially long, provided that the night is of adequate length also. This demonstrated that in SDPs; it is actually the duration of the dark period that determines whether floral initiation commences. The other evidence comes from experiments using night breaks. </a:t>
            </a:r>
          </a:p>
          <a:p>
            <a:pPr algn="just" rtl="0"/>
            <a:endParaRPr lang="en-US" sz="2400" dirty="0">
              <a:solidFill>
                <a:schemeClr val="bg1"/>
              </a:solidFill>
              <a:latin typeface="Times New Roman" pitchFamily="18" charset="0"/>
            </a:endParaRPr>
          </a:p>
          <a:p>
            <a:pPr algn="just" rtl="0"/>
            <a:endParaRPr lang="en-US" sz="2400" dirty="0"/>
          </a:p>
          <a:p>
            <a:pPr algn="just" rtl="0"/>
            <a:endParaRPr lang="fa-IR"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1026" name="Picture 2" descr="C:\Users\Apple.Me\Pictures\Plant Physiology-626.jpg"/>
          <p:cNvPicPr>
            <a:picLocks noChangeAspect="1" noChangeArrowheads="1"/>
          </p:cNvPicPr>
          <p:nvPr/>
        </p:nvPicPr>
        <p:blipFill>
          <a:blip r:embed="rId2" cstate="print"/>
          <a:srcRect/>
          <a:stretch>
            <a:fillRect/>
          </a:stretch>
        </p:blipFill>
        <p:spPr bwMode="auto">
          <a:xfrm>
            <a:off x="1785919" y="214290"/>
            <a:ext cx="5715040" cy="6286544"/>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2050" name="Picture 2" descr="C:\Users\Apple.Me\Pictures\Plant Physiology-629.jpg"/>
          <p:cNvPicPr>
            <a:picLocks noChangeAspect="1" noChangeArrowheads="1"/>
          </p:cNvPicPr>
          <p:nvPr/>
        </p:nvPicPr>
        <p:blipFill>
          <a:blip r:embed="rId2" cstate="print"/>
          <a:srcRect/>
          <a:stretch>
            <a:fillRect/>
          </a:stretch>
        </p:blipFill>
        <p:spPr bwMode="auto">
          <a:xfrm>
            <a:off x="571472" y="571480"/>
            <a:ext cx="8143931" cy="550072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lnSpcReduction="10000"/>
          </a:bodyPr>
          <a:lstStyle/>
          <a:p>
            <a:pPr algn="just" rtl="0"/>
            <a:endParaRPr lang="en-US" sz="2400" dirty="0">
              <a:cs typeface="+mj-cs"/>
            </a:endParaRPr>
          </a:p>
          <a:p>
            <a:pPr algn="just" rtl="0"/>
            <a:r>
              <a:rPr lang="en-US" sz="2400" dirty="0">
                <a:solidFill>
                  <a:schemeClr val="bg1"/>
                </a:solidFill>
                <a:latin typeface="Times New Roman" pitchFamily="18" charset="0"/>
                <a:cs typeface="+mj-cs"/>
              </a:rPr>
              <a:t>Since the sun produces both red and far-red light, there is constant inter conversion between  Pr and </a:t>
            </a:r>
            <a:r>
              <a:rPr lang="en-US" sz="2400" dirty="0" err="1">
                <a:solidFill>
                  <a:schemeClr val="bg1"/>
                </a:solidFill>
                <a:latin typeface="Times New Roman" pitchFamily="18" charset="0"/>
                <a:cs typeface="+mj-cs"/>
              </a:rPr>
              <a:t>Pfr</a:t>
            </a:r>
            <a:r>
              <a:rPr lang="en-US" sz="2400" dirty="0">
                <a:solidFill>
                  <a:schemeClr val="bg1"/>
                </a:solidFill>
                <a:latin typeface="Times New Roman" pitchFamily="18" charset="0"/>
                <a:cs typeface="+mj-cs"/>
              </a:rPr>
              <a:t> and an equilibrium develops. Conversion of one form to another can occur within milliseconds. </a:t>
            </a:r>
            <a:r>
              <a:rPr lang="en-US" sz="2400" dirty="0" err="1">
                <a:solidFill>
                  <a:schemeClr val="bg1"/>
                </a:solidFill>
                <a:latin typeface="Times New Roman" pitchFamily="18" charset="0"/>
                <a:cs typeface="+mj-cs"/>
              </a:rPr>
              <a:t>Pfr</a:t>
            </a:r>
            <a:r>
              <a:rPr lang="en-US" sz="2400" dirty="0">
                <a:solidFill>
                  <a:schemeClr val="bg1"/>
                </a:solidFill>
                <a:latin typeface="Times New Roman" pitchFamily="18" charset="0"/>
                <a:cs typeface="+mj-cs"/>
              </a:rPr>
              <a:t> is biologically active, while Pr is inactive.</a:t>
            </a:r>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itchFamily="18" charset="0"/>
                <a:cs typeface="+mj-cs"/>
              </a:rPr>
              <a:t>During the night </a:t>
            </a:r>
            <a:r>
              <a:rPr lang="en-US" sz="2400" dirty="0" err="1">
                <a:solidFill>
                  <a:schemeClr val="bg1"/>
                </a:solidFill>
                <a:latin typeface="Times New Roman" pitchFamily="18" charset="0"/>
                <a:cs typeface="+mj-cs"/>
              </a:rPr>
              <a:t>Pfr</a:t>
            </a:r>
            <a:r>
              <a:rPr lang="en-US" sz="2400" dirty="0">
                <a:solidFill>
                  <a:schemeClr val="bg1"/>
                </a:solidFill>
                <a:latin typeface="Times New Roman" pitchFamily="18" charset="0"/>
                <a:cs typeface="+mj-cs"/>
              </a:rPr>
              <a:t> very slowly degrades to Pr in a process called dark reversion so that in the morning there is a lot more  Pr than </a:t>
            </a:r>
            <a:r>
              <a:rPr lang="en-US" sz="2400" dirty="0" err="1">
                <a:solidFill>
                  <a:schemeClr val="bg1"/>
                </a:solidFill>
                <a:latin typeface="Times New Roman" pitchFamily="18" charset="0"/>
                <a:cs typeface="+mj-cs"/>
              </a:rPr>
              <a:t>Pfr</a:t>
            </a:r>
            <a:r>
              <a:rPr lang="en-US" sz="2400" dirty="0">
                <a:solidFill>
                  <a:schemeClr val="bg1"/>
                </a:solidFill>
                <a:latin typeface="Times New Roman" pitchFamily="18" charset="0"/>
                <a:cs typeface="+mj-cs"/>
              </a:rPr>
              <a:t>..</a:t>
            </a:r>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itchFamily="18" charset="0"/>
                <a:cs typeface="+mj-cs"/>
              </a:rPr>
              <a:t>When there is a short day (long night), a lot of </a:t>
            </a:r>
            <a:r>
              <a:rPr lang="en-US" sz="2400" dirty="0" err="1">
                <a:solidFill>
                  <a:schemeClr val="bg1"/>
                </a:solidFill>
                <a:latin typeface="Times New Roman" pitchFamily="18" charset="0"/>
                <a:cs typeface="+mj-cs"/>
              </a:rPr>
              <a:t>Pfr</a:t>
            </a:r>
            <a:r>
              <a:rPr lang="en-US" sz="2400" dirty="0">
                <a:solidFill>
                  <a:schemeClr val="bg1"/>
                </a:solidFill>
                <a:latin typeface="Times New Roman" pitchFamily="18" charset="0"/>
                <a:cs typeface="+mj-cs"/>
              </a:rPr>
              <a:t> will be degraded to Pr.</a:t>
            </a:r>
          </a:p>
          <a:p>
            <a:pPr algn="just" rtl="0"/>
            <a:r>
              <a:rPr lang="en-US" sz="2400" dirty="0">
                <a:solidFill>
                  <a:schemeClr val="bg1"/>
                </a:solidFill>
                <a:latin typeface="Times New Roman" pitchFamily="18" charset="0"/>
              </a:rPr>
              <a:t>When there is a long day (short night), little </a:t>
            </a:r>
            <a:r>
              <a:rPr lang="en-US" sz="2400" dirty="0" err="1">
                <a:solidFill>
                  <a:schemeClr val="bg1"/>
                </a:solidFill>
                <a:latin typeface="Times New Roman" pitchFamily="18" charset="0"/>
              </a:rPr>
              <a:t>Pfr</a:t>
            </a:r>
            <a:r>
              <a:rPr lang="en-US" sz="2400" dirty="0">
                <a:solidFill>
                  <a:schemeClr val="bg1"/>
                </a:solidFill>
                <a:latin typeface="Times New Roman" pitchFamily="18" charset="0"/>
              </a:rPr>
              <a:t> will be degraded to Pr.</a:t>
            </a:r>
          </a:p>
          <a:p>
            <a:pPr algn="just" rtl="0"/>
            <a:endParaRPr lang="en-US" sz="2400" dirty="0">
              <a:solidFill>
                <a:schemeClr val="bg1"/>
              </a:solidFill>
              <a:latin typeface="Times New Roman" pitchFamily="18" charset="0"/>
            </a:endParaRPr>
          </a:p>
          <a:p>
            <a:pPr algn="just" rtl="0"/>
            <a:endParaRPr lang="en-US" sz="2400" dirty="0">
              <a:cs typeface="+mj-cs"/>
            </a:endParaRPr>
          </a:p>
          <a:p>
            <a:pPr algn="just" rtl="0"/>
            <a:r>
              <a:rPr lang="en-US" sz="2400" dirty="0">
                <a:cs typeface="+mj-cs"/>
              </a:rPr>
              <a:t> </a:t>
            </a:r>
            <a:endParaRPr lang="fa-IR" sz="2400" dirty="0">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r>
              <a:rPr lang="en-US" b="1" dirty="0">
                <a:solidFill>
                  <a:srgbClr val="FFFF00"/>
                </a:solidFill>
                <a:latin typeface="Times New Roman" pitchFamily="18" charset="0"/>
              </a:rPr>
              <a:t>VERNALIZATION:</a:t>
            </a:r>
          </a:p>
          <a:p>
            <a:pPr rtl="0"/>
            <a:r>
              <a:rPr lang="en-US" b="1" dirty="0">
                <a:solidFill>
                  <a:srgbClr val="FFFF00"/>
                </a:solidFill>
                <a:latin typeface="Times New Roman" pitchFamily="18" charset="0"/>
              </a:rPr>
              <a:t>PROMOTING FLOWERING WITH COLD</a:t>
            </a:r>
          </a:p>
          <a:p>
            <a:pPr rtl="0"/>
            <a:endParaRPr lang="en-US" b="1" dirty="0">
              <a:solidFill>
                <a:srgbClr val="FFFF00"/>
              </a:solidFill>
              <a:latin typeface="Times New Roman" pitchFamily="18" charset="0"/>
            </a:endParaRPr>
          </a:p>
          <a:p>
            <a:pPr algn="just" rtl="0"/>
            <a:r>
              <a:rPr lang="en-US" sz="2400" b="1" dirty="0">
                <a:solidFill>
                  <a:schemeClr val="bg1"/>
                </a:solidFill>
                <a:latin typeface="Times New Roman" pitchFamily="18" charset="0"/>
              </a:rPr>
              <a:t>Vernalization</a:t>
            </a:r>
            <a:r>
              <a:rPr lang="en-US" sz="2400" dirty="0">
                <a:solidFill>
                  <a:schemeClr val="bg1"/>
                </a:solidFill>
                <a:latin typeface="Times New Roman" pitchFamily="18" charset="0"/>
              </a:rPr>
              <a:t> is the process whereby flowering is promoted by a cold treatment given to a fully hydrated seed (i.e., a seed that has imbibed water) or to a growing plant. Dry seeds do not respond to the cold treatment.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Without the cold treatment, plants that require </a:t>
            </a:r>
            <a:r>
              <a:rPr lang="en-US" sz="2400" dirty="0" err="1">
                <a:solidFill>
                  <a:schemeClr val="bg1"/>
                </a:solidFill>
                <a:latin typeface="Times New Roman" pitchFamily="18" charset="0"/>
              </a:rPr>
              <a:t>vernalization</a:t>
            </a:r>
            <a:r>
              <a:rPr lang="en-US" sz="2400" dirty="0">
                <a:solidFill>
                  <a:schemeClr val="bg1"/>
                </a:solidFill>
                <a:latin typeface="Times New Roman" pitchFamily="18" charset="0"/>
              </a:rPr>
              <a:t> show delayed flowering or remain vegetative. In many cases these plants grow as rosettes with no elongation of the stem</a:t>
            </a:r>
            <a:endParaRPr lang="fa-IR" sz="2400" dirty="0">
              <a:solidFill>
                <a:schemeClr val="bg1"/>
              </a:solidFill>
              <a:latin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1027" name="Picture 3" descr="C:\Users\Apple.Me\Pictures\Plant Physiology-631.jpg"/>
          <p:cNvPicPr>
            <a:picLocks noChangeAspect="1" noChangeArrowheads="1"/>
          </p:cNvPicPr>
          <p:nvPr/>
        </p:nvPicPr>
        <p:blipFill>
          <a:blip r:embed="rId2" cstate="print"/>
          <a:srcRect/>
          <a:stretch>
            <a:fillRect/>
          </a:stretch>
        </p:blipFill>
        <p:spPr bwMode="auto">
          <a:xfrm>
            <a:off x="285720" y="642918"/>
            <a:ext cx="8572560" cy="564360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r>
              <a:rPr lang="en-US" b="1" dirty="0">
                <a:solidFill>
                  <a:srgbClr val="FFFF00"/>
                </a:solidFill>
                <a:latin typeface="Times New Roman" pitchFamily="18" charset="0"/>
                <a:cs typeface="+mj-cs"/>
              </a:rPr>
              <a:t>Vernalization Results in Competence to Flower at the Shoot Apical </a:t>
            </a:r>
            <a:r>
              <a:rPr lang="en-US" b="1" dirty="0" err="1">
                <a:solidFill>
                  <a:srgbClr val="FFFF00"/>
                </a:solidFill>
                <a:latin typeface="Times New Roman" pitchFamily="18" charset="0"/>
                <a:cs typeface="+mj-cs"/>
              </a:rPr>
              <a:t>Meristem</a:t>
            </a:r>
            <a:endParaRPr lang="en-US" b="1" dirty="0">
              <a:solidFill>
                <a:srgbClr val="FFFF00"/>
              </a:solidFill>
              <a:latin typeface="Times New Roman" pitchFamily="18" charset="0"/>
              <a:cs typeface="+mj-cs"/>
            </a:endParaRPr>
          </a:p>
          <a:p>
            <a:endParaRPr lang="en-US" b="1" dirty="0">
              <a:solidFill>
                <a:srgbClr val="FFFF00"/>
              </a:solidFill>
              <a:latin typeface="Times New Roman" pitchFamily="18" charset="0"/>
              <a:cs typeface="+mj-cs"/>
            </a:endParaRPr>
          </a:p>
          <a:p>
            <a:pPr algn="just" rtl="0"/>
            <a:r>
              <a:rPr lang="en-US" sz="2400" dirty="0">
                <a:solidFill>
                  <a:schemeClr val="bg1"/>
                </a:solidFill>
                <a:latin typeface="Times New Roman" pitchFamily="18" charset="0"/>
                <a:cs typeface="+mj-cs"/>
              </a:rPr>
              <a:t>Plants differ considerably in the age at which they become sensitive to </a:t>
            </a:r>
            <a:r>
              <a:rPr lang="en-US" sz="2400" dirty="0" err="1">
                <a:solidFill>
                  <a:schemeClr val="bg1"/>
                </a:solidFill>
                <a:latin typeface="Times New Roman" pitchFamily="18" charset="0"/>
                <a:cs typeface="+mj-cs"/>
              </a:rPr>
              <a:t>vernalization</a:t>
            </a:r>
            <a:r>
              <a:rPr lang="en-US" sz="2400" dirty="0">
                <a:solidFill>
                  <a:schemeClr val="bg1"/>
                </a:solidFill>
                <a:latin typeface="Times New Roman" pitchFamily="18" charset="0"/>
                <a:cs typeface="+mj-cs"/>
              </a:rPr>
              <a:t>. Winter annuals, such as the winter forms of cereals (which are sown in the fall and flower in the following summer), respond to low temperature very early in their life cycle. They can be </a:t>
            </a:r>
            <a:r>
              <a:rPr lang="en-US" sz="2400" dirty="0" err="1">
                <a:solidFill>
                  <a:schemeClr val="bg1"/>
                </a:solidFill>
                <a:latin typeface="Times New Roman" pitchFamily="18" charset="0"/>
                <a:cs typeface="+mj-cs"/>
              </a:rPr>
              <a:t>vernalized</a:t>
            </a:r>
            <a:r>
              <a:rPr lang="en-US" sz="2400" dirty="0">
                <a:solidFill>
                  <a:schemeClr val="bg1"/>
                </a:solidFill>
                <a:latin typeface="Times New Roman" pitchFamily="18" charset="0"/>
                <a:cs typeface="+mj-cs"/>
              </a:rPr>
              <a:t> before germination if the seeds have imbibed water and become metabolically active. </a:t>
            </a:r>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itchFamily="18" charset="0"/>
                <a:cs typeface="+mj-cs"/>
              </a:rPr>
              <a:t>Other plants, including most biennials (which grow as rosettes during the first season after sowing and flower in the following summer), must reach a minimal size before they become sensitive to low temperature for </a:t>
            </a:r>
            <a:r>
              <a:rPr lang="en-US" sz="2400" dirty="0" err="1">
                <a:solidFill>
                  <a:schemeClr val="bg1"/>
                </a:solidFill>
                <a:latin typeface="Times New Roman" pitchFamily="18" charset="0"/>
                <a:cs typeface="+mj-cs"/>
              </a:rPr>
              <a:t>vernalization</a:t>
            </a:r>
            <a:r>
              <a:rPr lang="en-US" sz="2400" dirty="0">
                <a:solidFill>
                  <a:schemeClr val="bg1"/>
                </a:solidFill>
                <a:latin typeface="Times New Roman" pitchFamily="18" charset="0"/>
                <a:cs typeface="+mj-cs"/>
              </a:rPr>
              <a:t>.</a:t>
            </a:r>
            <a:endParaRPr lang="fa-IR" sz="2400" dirty="0">
              <a:solidFill>
                <a:schemeClr val="bg1"/>
              </a:solidFill>
              <a:latin typeface="Times New Roman" pitchFamily="18" charset="0"/>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a:bodyPr>
          <a:lstStyle/>
          <a:p>
            <a:pPr algn="just" rtl="0"/>
            <a:r>
              <a:rPr lang="en-US" sz="2400" dirty="0">
                <a:solidFill>
                  <a:schemeClr val="bg1"/>
                </a:solidFill>
                <a:latin typeface="Times New Roman" pitchFamily="18" charset="0"/>
              </a:rPr>
              <a:t>The effective temperature range for </a:t>
            </a:r>
            <a:r>
              <a:rPr lang="en-US" sz="2400" dirty="0" err="1">
                <a:solidFill>
                  <a:schemeClr val="bg1"/>
                </a:solidFill>
                <a:latin typeface="Times New Roman" pitchFamily="18" charset="0"/>
              </a:rPr>
              <a:t>vernalization</a:t>
            </a:r>
            <a:r>
              <a:rPr lang="en-US" sz="2400" dirty="0">
                <a:solidFill>
                  <a:schemeClr val="bg1"/>
                </a:solidFill>
                <a:latin typeface="Times New Roman" pitchFamily="18" charset="0"/>
              </a:rPr>
              <a:t> is from just below freezing to about 10°C, with a broad optimum usually between about 1 and 7°C. The response usually requires several weeks of exposure to low temperature, but the precise duration varies widely with species and variety.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Flowering only occurs after a prolonged exposure to cold temperatures, and many plants that require </a:t>
            </a:r>
            <a:r>
              <a:rPr lang="en-US" sz="2400" dirty="0" err="1">
                <a:solidFill>
                  <a:schemeClr val="bg1"/>
                </a:solidFill>
                <a:latin typeface="Times New Roman" pitchFamily="18" charset="0"/>
              </a:rPr>
              <a:t>vernalization</a:t>
            </a:r>
            <a:r>
              <a:rPr lang="en-US" sz="2400" dirty="0">
                <a:solidFill>
                  <a:schemeClr val="bg1"/>
                </a:solidFill>
                <a:latin typeface="Times New Roman" pitchFamily="18" charset="0"/>
              </a:rPr>
              <a:t> require a subsequent photoperiodic response in order to flower.</a:t>
            </a:r>
            <a:r>
              <a:rPr lang="en-US" sz="2400" dirty="0"/>
              <a:t> </a:t>
            </a:r>
          </a:p>
          <a:p>
            <a:pPr algn="just" rtl="0"/>
            <a:endParaRPr lang="en-US" sz="2400" dirty="0"/>
          </a:p>
          <a:p>
            <a:pPr algn="just" rtl="0"/>
            <a:endParaRPr lang="en-US" sz="2400" dirty="0">
              <a:solidFill>
                <a:schemeClr val="bg1"/>
              </a:solidFill>
              <a:latin typeface="Times New Roman" pitchFamily="18" charset="0"/>
              <a:cs typeface="+mj-cs"/>
            </a:endParaRPr>
          </a:p>
          <a:p>
            <a:pPr algn="just" rtl="0"/>
            <a:r>
              <a:rPr lang="en-US" sz="2400" dirty="0">
                <a:solidFill>
                  <a:schemeClr val="bg1"/>
                </a:solidFill>
                <a:latin typeface="Times New Roman" pitchFamily="18" charset="0"/>
                <a:cs typeface="+mj-cs"/>
              </a:rPr>
              <a:t>However, plants exposed to inductive photoperiods will flower after an extended period after the </a:t>
            </a:r>
            <a:r>
              <a:rPr lang="en-US" sz="2400" dirty="0" err="1">
                <a:solidFill>
                  <a:schemeClr val="bg1"/>
                </a:solidFill>
                <a:latin typeface="Times New Roman" pitchFamily="18" charset="0"/>
                <a:cs typeface="+mj-cs"/>
              </a:rPr>
              <a:t>vernalization</a:t>
            </a:r>
            <a:r>
              <a:rPr lang="en-US" sz="2400" dirty="0">
                <a:solidFill>
                  <a:schemeClr val="bg1"/>
                </a:solidFill>
                <a:latin typeface="Times New Roman" pitchFamily="18" charset="0"/>
                <a:cs typeface="+mj-cs"/>
              </a:rPr>
              <a:t> </a:t>
            </a:r>
            <a:r>
              <a:rPr lang="en-US" sz="2400" dirty="0" err="1">
                <a:solidFill>
                  <a:schemeClr val="bg1"/>
                </a:solidFill>
                <a:latin typeface="Times New Roman" pitchFamily="18" charset="0"/>
                <a:cs typeface="+mj-cs"/>
              </a:rPr>
              <a:t>event.normal</a:t>
            </a:r>
            <a:r>
              <a:rPr lang="en-US" sz="2400" dirty="0">
                <a:solidFill>
                  <a:schemeClr val="bg1"/>
                </a:solidFill>
                <a:latin typeface="Times New Roman" pitchFamily="18" charset="0"/>
                <a:cs typeface="+mj-cs"/>
              </a:rPr>
              <a:t> vegetative growth continues. </a:t>
            </a:r>
          </a:p>
          <a:p>
            <a:pPr algn="just" rtl="0"/>
            <a:endParaRPr lang="en-US" sz="2400" dirty="0">
              <a:solidFill>
                <a:schemeClr val="bg1"/>
              </a:solidFill>
              <a:latin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pPr algn="just" rtl="0"/>
            <a:r>
              <a:rPr lang="en-US" sz="2400" dirty="0">
                <a:solidFill>
                  <a:schemeClr val="bg1"/>
                </a:solidFill>
                <a:latin typeface="Times New Roman" pitchFamily="18" charset="0"/>
              </a:rPr>
              <a:t>Vernalization appears to take place primarily in the shoot apical </a:t>
            </a:r>
            <a:r>
              <a:rPr lang="en-US" sz="2400" dirty="0" err="1">
                <a:solidFill>
                  <a:schemeClr val="bg1"/>
                </a:solidFill>
                <a:latin typeface="Times New Roman" pitchFamily="18" charset="0"/>
              </a:rPr>
              <a:t>meristem</a:t>
            </a:r>
            <a:r>
              <a:rPr lang="en-US" sz="2400" dirty="0">
                <a:solidFill>
                  <a:schemeClr val="bg1"/>
                </a:solidFill>
                <a:latin typeface="Times New Roman" pitchFamily="18" charset="0"/>
              </a:rPr>
              <a:t>. Cooling causes flowering when only the stem apex is chilled, and this effect appears to be largely independent of the temperature experienced by the rest of the plant.</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Grafting leaves from plants induced to flower by </a:t>
            </a:r>
            <a:r>
              <a:rPr lang="en-US" sz="2400" dirty="0" err="1">
                <a:solidFill>
                  <a:schemeClr val="bg1"/>
                </a:solidFill>
                <a:latin typeface="Times New Roman" pitchFamily="18" charset="0"/>
              </a:rPr>
              <a:t>vernalization</a:t>
            </a:r>
            <a:r>
              <a:rPr lang="en-US" sz="2400" dirty="0">
                <a:solidFill>
                  <a:schemeClr val="bg1"/>
                </a:solidFill>
                <a:latin typeface="Times New Roman" pitchFamily="18" charset="0"/>
              </a:rPr>
              <a:t> to non-induced recipients did not accelerate flowering time, indicating that the site of cold perception is the SAM and not the leaves.</a:t>
            </a:r>
            <a:endParaRPr lang="fa-IR" sz="2400" dirty="0">
              <a:solidFill>
                <a:schemeClr val="bg1"/>
              </a:solidFill>
              <a:latin typeface="Times New Roman" pitchFamily="18" charset="0"/>
            </a:endParaRPr>
          </a:p>
          <a:p>
            <a:endParaRPr lang="fa-I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572560" cy="6429420"/>
          </a:xfrm>
        </p:spPr>
        <p:txBody>
          <a:bodyPr>
            <a:normAutofit fontScale="92500"/>
          </a:bodyPr>
          <a:lstStyle/>
          <a:p>
            <a:pPr algn="just" rtl="0"/>
            <a:r>
              <a:rPr lang="en-US" sz="2400" dirty="0">
                <a:solidFill>
                  <a:schemeClr val="bg1"/>
                </a:solidFill>
                <a:latin typeface="Times New Roman" pitchFamily="18" charset="0"/>
              </a:rPr>
              <a:t>Flowers of angiosperms are generally composed of four distinct floral organ types with outer two sterile and inner two fertile sets of organs.</a:t>
            </a:r>
          </a:p>
          <a:p>
            <a:pPr algn="just" rtl="0"/>
            <a:r>
              <a:rPr lang="en-US" sz="2400" dirty="0">
                <a:solidFill>
                  <a:schemeClr val="bg1"/>
                </a:solidFill>
                <a:latin typeface="Times New Roman" pitchFamily="18" charset="0"/>
              </a:rPr>
              <a:t> </a:t>
            </a:r>
          </a:p>
          <a:p>
            <a:pPr algn="just" rtl="0"/>
            <a:r>
              <a:rPr lang="en-US" sz="2400" dirty="0">
                <a:solidFill>
                  <a:schemeClr val="bg1"/>
                </a:solidFill>
                <a:latin typeface="Times New Roman" pitchFamily="18" charset="0"/>
              </a:rPr>
              <a:t>The outer (1</a:t>
            </a:r>
            <a:r>
              <a:rPr lang="en-US" sz="2400" baseline="30000" dirty="0">
                <a:solidFill>
                  <a:schemeClr val="bg1"/>
                </a:solidFill>
                <a:latin typeface="Times New Roman" pitchFamily="18" charset="0"/>
              </a:rPr>
              <a:t>st</a:t>
            </a:r>
            <a:r>
              <a:rPr lang="en-US" sz="2400" dirty="0">
                <a:solidFill>
                  <a:schemeClr val="bg1"/>
                </a:solidFill>
                <a:latin typeface="Times New Roman" pitchFamily="18" charset="0"/>
              </a:rPr>
              <a:t> whorl) is usually comprised of bract-like, protective sepals and photosynthetic, constituting the calyx.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2</a:t>
            </a:r>
            <a:r>
              <a:rPr lang="en-US" sz="2400" baseline="30000" dirty="0">
                <a:solidFill>
                  <a:schemeClr val="bg1"/>
                </a:solidFill>
                <a:latin typeface="Times New Roman" pitchFamily="18" charset="0"/>
              </a:rPr>
              <a:t>nd</a:t>
            </a:r>
            <a:r>
              <a:rPr lang="en-US" sz="2400" dirty="0">
                <a:solidFill>
                  <a:schemeClr val="bg1"/>
                </a:solidFill>
                <a:latin typeface="Times New Roman" pitchFamily="18" charset="0"/>
              </a:rPr>
              <a:t> whorl is usually comprised of showy, attractive petals, constituting the corolla and often contain differentiated pigmented. Together the calyx and corolla constitute the </a:t>
            </a:r>
            <a:r>
              <a:rPr lang="en-US" sz="2400" dirty="0" err="1">
                <a:solidFill>
                  <a:schemeClr val="bg1"/>
                </a:solidFill>
                <a:latin typeface="Times New Roman" pitchFamily="18" charset="0"/>
              </a:rPr>
              <a:t>perianth</a:t>
            </a:r>
            <a:r>
              <a:rPr lang="en-US" sz="2400" dirty="0">
                <a:solidFill>
                  <a:schemeClr val="bg1"/>
                </a:solidFill>
                <a:latin typeface="Times New Roman" pitchFamily="18" charset="0"/>
              </a:rPr>
              <a:t>. </a:t>
            </a:r>
          </a:p>
          <a:p>
            <a:pPr algn="just" rtl="0"/>
            <a:endParaRPr lang="en-US" sz="2400" dirty="0">
              <a:solidFill>
                <a:schemeClr val="bg1"/>
              </a:solidFill>
              <a:latin typeface="Times New Roman" pitchFamily="18" charset="0"/>
            </a:endParaRPr>
          </a:p>
          <a:p>
            <a:pPr algn="just" rtl="0"/>
            <a:r>
              <a:rPr lang="en-US" sz="2400" dirty="0">
                <a:solidFill>
                  <a:schemeClr val="bg1"/>
                </a:solidFill>
                <a:latin typeface="Times New Roman" pitchFamily="18" charset="0"/>
              </a:rPr>
              <a:t>The 3</a:t>
            </a:r>
            <a:r>
              <a:rPr lang="en-US" sz="2400" baseline="30000" dirty="0">
                <a:solidFill>
                  <a:schemeClr val="bg1"/>
                </a:solidFill>
                <a:latin typeface="Times New Roman" pitchFamily="18" charset="0"/>
              </a:rPr>
              <a:t>rd</a:t>
            </a:r>
            <a:r>
              <a:rPr lang="en-US" sz="2400" dirty="0">
                <a:solidFill>
                  <a:schemeClr val="bg1"/>
                </a:solidFill>
                <a:latin typeface="Times New Roman" pitchFamily="18" charset="0"/>
              </a:rPr>
              <a:t> whorl is comprised of pollen-bearing structures, the </a:t>
            </a:r>
            <a:r>
              <a:rPr lang="en-US" sz="2400" dirty="0" err="1">
                <a:solidFill>
                  <a:schemeClr val="bg1"/>
                </a:solidFill>
                <a:latin typeface="Times New Roman" pitchFamily="18" charset="0"/>
              </a:rPr>
              <a:t>androecium</a:t>
            </a:r>
            <a:r>
              <a:rPr lang="en-US" sz="2400" dirty="0">
                <a:solidFill>
                  <a:schemeClr val="bg1"/>
                </a:solidFill>
                <a:latin typeface="Times New Roman" pitchFamily="18" charset="0"/>
              </a:rPr>
              <a:t>, is made up of the stamens, which are responsible for the formation and spreading of the pollen grains. </a:t>
            </a:r>
          </a:p>
          <a:p>
            <a:pPr algn="just" rtl="0"/>
            <a:endParaRPr lang="en-US" sz="2400" dirty="0">
              <a:solidFill>
                <a:schemeClr val="bg1"/>
              </a:solidFill>
              <a:latin typeface="Times New Roman" pitchFamily="18" charset="0"/>
            </a:endParaRPr>
          </a:p>
          <a:p>
            <a:pPr algn="just" rtl="0"/>
            <a:r>
              <a:rPr lang="en-US" sz="2400" dirty="0" err="1">
                <a:solidFill>
                  <a:schemeClr val="bg1"/>
                </a:solidFill>
                <a:latin typeface="Times New Roman" pitchFamily="18" charset="0"/>
              </a:rPr>
              <a:t>Gynoecium</a:t>
            </a:r>
            <a:r>
              <a:rPr lang="en-US" sz="2400" dirty="0">
                <a:solidFill>
                  <a:schemeClr val="bg1"/>
                </a:solidFill>
                <a:latin typeface="Times New Roman" pitchFamily="18" charset="0"/>
              </a:rPr>
              <a:t> (pistil) is the innermost organ, 4</a:t>
            </a:r>
            <a:r>
              <a:rPr lang="en-US" sz="2400" baseline="30000" dirty="0">
                <a:solidFill>
                  <a:schemeClr val="bg1"/>
                </a:solidFill>
                <a:latin typeface="Times New Roman" pitchFamily="18" charset="0"/>
              </a:rPr>
              <a:t>th</a:t>
            </a:r>
            <a:r>
              <a:rPr lang="en-US" sz="2400" dirty="0">
                <a:solidFill>
                  <a:schemeClr val="bg1"/>
                </a:solidFill>
                <a:latin typeface="Times New Roman" pitchFamily="18" charset="0"/>
              </a:rPr>
              <a:t> whorl is comprised of ovule-bearing structures. Each gynoecium is made up of one or more </a:t>
            </a:r>
            <a:r>
              <a:rPr lang="en-US" sz="2400" dirty="0" err="1">
                <a:solidFill>
                  <a:schemeClr val="bg1"/>
                </a:solidFill>
                <a:latin typeface="Times New Roman" pitchFamily="18" charset="0"/>
              </a:rPr>
              <a:t>megasporophyll</a:t>
            </a:r>
            <a:r>
              <a:rPr lang="en-US" sz="2400" dirty="0">
                <a:solidFill>
                  <a:schemeClr val="bg1"/>
                </a:solidFill>
                <a:latin typeface="Times New Roman" pitchFamily="18" charset="0"/>
              </a:rPr>
              <a:t> (carpel).</a:t>
            </a:r>
            <a:endParaRPr lang="fa-IR" sz="2400" dirty="0">
              <a:solidFill>
                <a:schemeClr val="bg1"/>
              </a:solidFill>
              <a:latin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normAutofit fontScale="47500" lnSpcReduction="20000"/>
          </a:bodyPr>
          <a:lstStyle/>
          <a:p>
            <a:pPr rtl="0"/>
            <a:r>
              <a:rPr lang="en-US" sz="5100" b="1" dirty="0">
                <a:solidFill>
                  <a:srgbClr val="FFFF00"/>
                </a:solidFill>
                <a:latin typeface="Times New Roman" pitchFamily="18" charset="0"/>
              </a:rPr>
              <a:t>Vernalization May Involve Epigenetic Changes in</a:t>
            </a:r>
          </a:p>
          <a:p>
            <a:pPr rtl="0"/>
            <a:r>
              <a:rPr lang="en-US" sz="5100" b="1" dirty="0">
                <a:solidFill>
                  <a:srgbClr val="FFFF00"/>
                </a:solidFill>
                <a:latin typeface="Times New Roman" pitchFamily="18" charset="0"/>
              </a:rPr>
              <a:t>Gene Expression</a:t>
            </a:r>
          </a:p>
          <a:p>
            <a:pPr rtl="0"/>
            <a:endParaRPr lang="en-US" b="1" dirty="0">
              <a:solidFill>
                <a:srgbClr val="FFFF00"/>
              </a:solidFill>
              <a:latin typeface="Times New Roman" pitchFamily="18" charset="0"/>
            </a:endParaRPr>
          </a:p>
          <a:p>
            <a:pPr algn="just" rtl="0"/>
            <a:r>
              <a:rPr lang="en-US" sz="4600" dirty="0">
                <a:solidFill>
                  <a:schemeClr val="bg1"/>
                </a:solidFill>
                <a:latin typeface="Times New Roman" pitchFamily="18" charset="0"/>
              </a:rPr>
              <a:t>One model for how </a:t>
            </a:r>
            <a:r>
              <a:rPr lang="en-US" sz="4600" dirty="0" err="1">
                <a:solidFill>
                  <a:schemeClr val="bg1"/>
                </a:solidFill>
                <a:latin typeface="Times New Roman" pitchFamily="18" charset="0"/>
              </a:rPr>
              <a:t>vernalization</a:t>
            </a:r>
            <a:r>
              <a:rPr lang="en-US" sz="4600" dirty="0">
                <a:solidFill>
                  <a:schemeClr val="bg1"/>
                </a:solidFill>
                <a:latin typeface="Times New Roman" pitchFamily="18" charset="0"/>
              </a:rPr>
              <a:t> affects competence is that there are stable changes in the pattern of gene expression in the </a:t>
            </a:r>
            <a:r>
              <a:rPr lang="en-US" sz="4600" dirty="0" err="1">
                <a:solidFill>
                  <a:schemeClr val="bg1"/>
                </a:solidFill>
                <a:latin typeface="Times New Roman" pitchFamily="18" charset="0"/>
              </a:rPr>
              <a:t>meristem</a:t>
            </a:r>
            <a:r>
              <a:rPr lang="en-US" sz="4600" dirty="0">
                <a:solidFill>
                  <a:schemeClr val="bg1"/>
                </a:solidFill>
                <a:latin typeface="Times New Roman" pitchFamily="18" charset="0"/>
              </a:rPr>
              <a:t> after cold treatment. </a:t>
            </a:r>
          </a:p>
          <a:p>
            <a:pPr algn="just" rtl="0"/>
            <a:endParaRPr lang="en-US" sz="4600" dirty="0">
              <a:solidFill>
                <a:schemeClr val="bg1"/>
              </a:solidFill>
              <a:latin typeface="Times New Roman" pitchFamily="18" charset="0"/>
            </a:endParaRPr>
          </a:p>
          <a:p>
            <a:pPr algn="just" rtl="0"/>
            <a:r>
              <a:rPr lang="en-US" sz="4600" dirty="0">
                <a:solidFill>
                  <a:schemeClr val="bg1"/>
                </a:solidFill>
                <a:latin typeface="Times New Roman" pitchFamily="18" charset="0"/>
              </a:rPr>
              <a:t>Changes in gene expression that are stable even after the signal that induced the change (in this case cold) is removed are known as </a:t>
            </a:r>
            <a:r>
              <a:rPr lang="en-US" sz="4600" b="1" dirty="0">
                <a:solidFill>
                  <a:schemeClr val="bg1"/>
                </a:solidFill>
                <a:latin typeface="Times New Roman" pitchFamily="18" charset="0"/>
              </a:rPr>
              <a:t>epigenetic regulation.</a:t>
            </a:r>
          </a:p>
          <a:p>
            <a:pPr algn="just" rtl="0"/>
            <a:endParaRPr lang="en-US" sz="4600" b="1" dirty="0">
              <a:solidFill>
                <a:schemeClr val="bg1"/>
              </a:solidFill>
              <a:latin typeface="Times New Roman" pitchFamily="18" charset="0"/>
            </a:endParaRPr>
          </a:p>
          <a:p>
            <a:pPr algn="just" rtl="0"/>
            <a:r>
              <a:rPr lang="en-US" sz="4600" dirty="0">
                <a:solidFill>
                  <a:schemeClr val="bg1"/>
                </a:solidFill>
                <a:latin typeface="Times New Roman" pitchFamily="18" charset="0"/>
              </a:rPr>
              <a:t>The involvement of epigenetic regulation in the </a:t>
            </a:r>
            <a:r>
              <a:rPr lang="en-US" sz="4600" dirty="0" err="1">
                <a:solidFill>
                  <a:schemeClr val="bg1"/>
                </a:solidFill>
                <a:latin typeface="Times New Roman" pitchFamily="18" charset="0"/>
              </a:rPr>
              <a:t>vernalization</a:t>
            </a:r>
            <a:r>
              <a:rPr lang="en-US" sz="4600" dirty="0">
                <a:solidFill>
                  <a:schemeClr val="bg1"/>
                </a:solidFill>
                <a:latin typeface="Times New Roman" pitchFamily="18" charset="0"/>
              </a:rPr>
              <a:t> process has been confirmed in the LDP </a:t>
            </a:r>
            <a:r>
              <a:rPr lang="en-US" sz="4600" i="1" dirty="0">
                <a:solidFill>
                  <a:schemeClr val="bg1"/>
                </a:solidFill>
                <a:latin typeface="Times New Roman" pitchFamily="18" charset="0"/>
              </a:rPr>
              <a:t>Arabidopsis. </a:t>
            </a:r>
            <a:r>
              <a:rPr lang="en-US" sz="4600" dirty="0">
                <a:solidFill>
                  <a:schemeClr val="bg1"/>
                </a:solidFill>
                <a:latin typeface="Times New Roman" pitchFamily="18" charset="0"/>
              </a:rPr>
              <a:t>In winter-annual ecotypes of </a:t>
            </a:r>
            <a:r>
              <a:rPr lang="en-US" sz="4600" i="1" dirty="0">
                <a:solidFill>
                  <a:schemeClr val="bg1"/>
                </a:solidFill>
                <a:latin typeface="Times New Roman" pitchFamily="18" charset="0"/>
              </a:rPr>
              <a:t>Arabidopsis </a:t>
            </a:r>
            <a:r>
              <a:rPr lang="en-US" sz="4600" dirty="0">
                <a:solidFill>
                  <a:schemeClr val="bg1"/>
                </a:solidFill>
                <a:latin typeface="Times New Roman" pitchFamily="18" charset="0"/>
              </a:rPr>
              <a:t>that require both</a:t>
            </a:r>
            <a:r>
              <a:rPr lang="en-US" sz="4600" i="1" dirty="0">
                <a:solidFill>
                  <a:schemeClr val="bg1"/>
                </a:solidFill>
                <a:latin typeface="Times New Roman" pitchFamily="18" charset="0"/>
              </a:rPr>
              <a:t> </a:t>
            </a:r>
            <a:r>
              <a:rPr lang="en-US" sz="4600" dirty="0" err="1">
                <a:solidFill>
                  <a:schemeClr val="bg1"/>
                </a:solidFill>
                <a:latin typeface="Times New Roman" pitchFamily="18" charset="0"/>
              </a:rPr>
              <a:t>vernalization</a:t>
            </a:r>
            <a:r>
              <a:rPr lang="en-US" sz="4600" dirty="0">
                <a:solidFill>
                  <a:schemeClr val="bg1"/>
                </a:solidFill>
                <a:latin typeface="Times New Roman" pitchFamily="18" charset="0"/>
              </a:rPr>
              <a:t> and long days to flower, a gene that acts as a repressor of flowering has been identified: </a:t>
            </a:r>
            <a:r>
              <a:rPr lang="en-US" sz="4600" b="1" i="1" dirty="0">
                <a:solidFill>
                  <a:schemeClr val="bg1"/>
                </a:solidFill>
                <a:latin typeface="Times New Roman" pitchFamily="18" charset="0"/>
              </a:rPr>
              <a:t>FLOWERING LOCUS C (FLC). </a:t>
            </a:r>
          </a:p>
          <a:p>
            <a:pPr algn="just" rtl="0"/>
            <a:endParaRPr lang="en-US" sz="4600" b="1" i="1" dirty="0">
              <a:solidFill>
                <a:schemeClr val="bg1"/>
              </a:solidFill>
              <a:latin typeface="Times New Roman" pitchFamily="18" charset="0"/>
            </a:endParaRPr>
          </a:p>
          <a:p>
            <a:pPr algn="just" rtl="0"/>
            <a:r>
              <a:rPr lang="en-US" sz="4600" b="1" dirty="0">
                <a:solidFill>
                  <a:schemeClr val="bg1"/>
                </a:solidFill>
                <a:latin typeface="Times New Roman" pitchFamily="18" charset="0"/>
              </a:rPr>
              <a:t>FLC is highly expressed in </a:t>
            </a:r>
            <a:r>
              <a:rPr lang="en-US" sz="4600" b="1" dirty="0" err="1">
                <a:solidFill>
                  <a:schemeClr val="bg1"/>
                </a:solidFill>
                <a:latin typeface="Times New Roman" pitchFamily="18" charset="0"/>
              </a:rPr>
              <a:t>nonvernalized</a:t>
            </a:r>
            <a:r>
              <a:rPr lang="en-US" sz="4600" b="1" dirty="0">
                <a:solidFill>
                  <a:schemeClr val="bg1"/>
                </a:solidFill>
                <a:latin typeface="Times New Roman" pitchFamily="18" charset="0"/>
              </a:rPr>
              <a:t> </a:t>
            </a:r>
            <a:r>
              <a:rPr lang="en-US" sz="4600" dirty="0">
                <a:solidFill>
                  <a:schemeClr val="bg1"/>
                </a:solidFill>
                <a:latin typeface="Times New Roman" pitchFamily="18" charset="0"/>
              </a:rPr>
              <a:t>shoot apical meristems. </a:t>
            </a:r>
          </a:p>
          <a:p>
            <a:pPr algn="just" rtl="0"/>
            <a:endParaRPr lang="en-US" sz="4600" dirty="0">
              <a:solidFill>
                <a:schemeClr val="bg1"/>
              </a:solidFill>
              <a:latin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pPr algn="just" rtl="0"/>
            <a:r>
              <a:rPr lang="en-US" sz="2400" dirty="0">
                <a:solidFill>
                  <a:schemeClr val="bg1"/>
                </a:solidFill>
                <a:latin typeface="Times New Roman" pitchFamily="18" charset="0"/>
              </a:rPr>
              <a:t>After </a:t>
            </a:r>
            <a:r>
              <a:rPr lang="en-US" sz="2400" dirty="0" err="1">
                <a:solidFill>
                  <a:schemeClr val="bg1"/>
                </a:solidFill>
                <a:latin typeface="Times New Roman" pitchFamily="18" charset="0"/>
              </a:rPr>
              <a:t>vernalization</a:t>
            </a:r>
            <a:r>
              <a:rPr lang="en-US" sz="2400" dirty="0">
                <a:solidFill>
                  <a:schemeClr val="bg1"/>
                </a:solidFill>
                <a:latin typeface="Times New Roman" pitchFamily="18" charset="0"/>
              </a:rPr>
              <a:t>, this gene is epigenetically switched off by an unknown mechanism for the remainder of the plant’s life cycle, permitting flowering in response to long days to occur.</a:t>
            </a:r>
            <a:r>
              <a:rPr lang="en-US" sz="2400" dirty="0"/>
              <a:t> </a:t>
            </a:r>
            <a:r>
              <a:rPr lang="en-US" sz="2400" dirty="0">
                <a:solidFill>
                  <a:schemeClr val="bg1"/>
                </a:solidFill>
                <a:latin typeface="Times New Roman" pitchFamily="18" charset="0"/>
              </a:rPr>
              <a:t>In the next generation, however, the gene is switched on again, restoring the requirement for cold.</a:t>
            </a:r>
            <a:endParaRPr lang="fa-IR" sz="2400" dirty="0">
              <a:solidFill>
                <a:schemeClr val="bg1"/>
              </a:solidFill>
              <a:latin typeface="Times New Roman" pitchFamily="18" charset="0"/>
            </a:endParaRPr>
          </a:p>
          <a:p>
            <a:endParaRPr lang="fa-I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14290"/>
            <a:ext cx="8643998" cy="6357982"/>
          </a:xfrm>
        </p:spPr>
        <p:txBody>
          <a:bodyPr>
            <a:normAutofit/>
          </a:bodyPr>
          <a:lstStyle/>
          <a:p>
            <a:pPr algn="just" rtl="0"/>
            <a:endParaRPr lang="fa-IR" sz="2400" dirty="0"/>
          </a:p>
        </p:txBody>
      </p:sp>
      <p:pic>
        <p:nvPicPr>
          <p:cNvPr id="4" name="Picture 2" descr="http://www.enchantedlearning.com/subjects/plants/gifs/Floweranatomy_bw.GIF">
            <a:hlinkClick r:id="rId2"/>
          </p:cNvPr>
          <p:cNvPicPr>
            <a:picLocks noChangeAspect="1" noChangeArrowheads="1"/>
          </p:cNvPicPr>
          <p:nvPr/>
        </p:nvPicPr>
        <p:blipFill>
          <a:blip r:embed="rId3" cstate="print"/>
          <a:srcRect/>
          <a:stretch>
            <a:fillRect/>
          </a:stretch>
        </p:blipFill>
        <p:spPr bwMode="auto">
          <a:xfrm>
            <a:off x="642910" y="500042"/>
            <a:ext cx="7643866" cy="53578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214290"/>
            <a:ext cx="8715436" cy="6429420"/>
          </a:xfrm>
        </p:spPr>
        <p:txBody>
          <a:bodyPr/>
          <a:lstStyle/>
          <a:p>
            <a:endParaRPr lang="fa-IR" dirty="0"/>
          </a:p>
        </p:txBody>
      </p:sp>
      <p:pic>
        <p:nvPicPr>
          <p:cNvPr id="2050" name="Picture 2" descr="C:\Users\Apple.Me\Pictures\Introduction to Plant Physiology-453.jpg"/>
          <p:cNvPicPr>
            <a:picLocks noChangeAspect="1" noChangeArrowheads="1"/>
          </p:cNvPicPr>
          <p:nvPr/>
        </p:nvPicPr>
        <p:blipFill>
          <a:blip r:embed="rId2" cstate="print"/>
          <a:srcRect/>
          <a:stretch>
            <a:fillRect/>
          </a:stretch>
        </p:blipFill>
        <p:spPr bwMode="auto">
          <a:xfrm>
            <a:off x="642910" y="1142984"/>
            <a:ext cx="7786742" cy="442915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4380</TotalTime>
  <Words>5872</Words>
  <Application>Microsoft Office PowerPoint</Application>
  <PresentationFormat>On-screen Show (4:3)</PresentationFormat>
  <Paragraphs>376</Paragraphs>
  <Slides>71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Times New Roman</vt:lpstr>
      <vt:lpstr>Office Theme</vt:lpstr>
      <vt:lpstr>The Physiology of Flowering</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user f</cp:lastModifiedBy>
  <cp:revision>149</cp:revision>
  <dcterms:created xsi:type="dcterms:W3CDTF">2014-02-03T09:18:39Z</dcterms:created>
  <dcterms:modified xsi:type="dcterms:W3CDTF">2023-02-24T20:58:45Z</dcterms:modified>
</cp:coreProperties>
</file>