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7"/>
  </p:notesMasterIdLst>
  <p:sldIdLst>
    <p:sldId id="256" r:id="rId2"/>
    <p:sldId id="257" r:id="rId3"/>
    <p:sldId id="312"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1" r:id="rId26"/>
    <p:sldId id="314" r:id="rId27"/>
    <p:sldId id="282" r:id="rId28"/>
    <p:sldId id="283" r:id="rId29"/>
    <p:sldId id="284" r:id="rId30"/>
    <p:sldId id="286" r:id="rId31"/>
    <p:sldId id="287" r:id="rId32"/>
    <p:sldId id="288" r:id="rId33"/>
    <p:sldId id="289" r:id="rId34"/>
    <p:sldId id="290" r:id="rId35"/>
    <p:sldId id="291"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3"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88F90E-95BC-4002-BD60-8F3E3C4BECB3}" type="datetimeFigureOut">
              <a:rPr lang="fa-IR" smtClean="0"/>
              <a:pPr/>
              <a:t>11/21/1431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BF4AB2C-7286-4D8D-8C11-979F09C65AB3}"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10</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11</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12</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13</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14</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15</a:t>
            </a:fld>
            <a:endParaRPr 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16</a:t>
            </a:fld>
            <a:endParaRPr 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17</a:t>
            </a:fld>
            <a:endParaRPr lang="fa-I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18</a:t>
            </a:fld>
            <a:endParaRPr lang="fa-I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19</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2</a:t>
            </a:fld>
            <a:endParaRPr lang="fa-I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20</a:t>
            </a:fld>
            <a:endParaRPr lang="fa-I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21</a:t>
            </a:fld>
            <a:endParaRPr lang="fa-I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22</a:t>
            </a:fld>
            <a:endParaRPr lang="fa-I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23</a:t>
            </a:fld>
            <a:endParaRPr lang="fa-I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24</a:t>
            </a:fld>
            <a:endParaRPr lang="fa-I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25</a:t>
            </a:fld>
            <a:endParaRPr lang="fa-I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27</a:t>
            </a:fld>
            <a:endParaRPr lang="fa-I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28</a:t>
            </a:fld>
            <a:endParaRPr lang="fa-I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29</a:t>
            </a:fld>
            <a:endParaRPr lang="fa-I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BF4AB2C-7286-4D8D-8C11-979F09C65AB3}" type="slidenum">
              <a:rPr lang="fa-IR" smtClean="0"/>
              <a:pPr/>
              <a:t>30</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3</a:t>
            </a:fld>
            <a:endParaRPr lang="fa-I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31</a:t>
            </a:fld>
            <a:endParaRPr lang="fa-I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32</a:t>
            </a:fld>
            <a:endParaRPr lang="fa-I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33</a:t>
            </a:fld>
            <a:endParaRPr lang="fa-I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34</a:t>
            </a:fld>
            <a:endParaRPr lang="fa-I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35</a:t>
            </a:fld>
            <a:endParaRPr lang="fa-I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36</a:t>
            </a:fld>
            <a:endParaRPr lang="fa-I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37</a:t>
            </a:fld>
            <a:endParaRPr lang="fa-I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38</a:t>
            </a:fld>
            <a:endParaRPr lang="fa-I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39</a:t>
            </a:fld>
            <a:endParaRPr lang="fa-I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40</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4</a:t>
            </a:fld>
            <a:endParaRPr lang="fa-I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41</a:t>
            </a:fld>
            <a:endParaRPr lang="fa-I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42</a:t>
            </a:fld>
            <a:endParaRPr lang="fa-I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43</a:t>
            </a:fld>
            <a:endParaRPr lang="fa-I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44</a:t>
            </a:fld>
            <a:endParaRPr lang="fa-I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45</a:t>
            </a:fld>
            <a:endParaRPr lang="fa-I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46</a:t>
            </a:fld>
            <a:endParaRPr lang="fa-I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47</a:t>
            </a:fld>
            <a:endParaRPr lang="fa-I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48</a:t>
            </a:fld>
            <a:endParaRPr lang="fa-I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49</a:t>
            </a:fld>
            <a:endParaRPr lang="fa-I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50</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5</a:t>
            </a:fld>
            <a:endParaRPr lang="fa-I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51</a:t>
            </a:fld>
            <a:endParaRPr lang="fa-I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52</a:t>
            </a:fld>
            <a:endParaRPr lang="fa-I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53</a:t>
            </a:fld>
            <a:endParaRPr lang="fa-I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54</a:t>
            </a:fld>
            <a:endParaRPr lang="fa-I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55</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6</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7</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8</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BF4AB2C-7286-4D8D-8C11-979F09C65AB3}" type="slidenum">
              <a:rPr lang="fa-IR" smtClean="0"/>
              <a:pPr/>
              <a:t>9</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87D2AF0-EA7B-44E4-B01B-E25C1BA2AE02}" type="datetimeFigureOut">
              <a:rPr lang="en-US" smtClean="0"/>
              <a:pPr/>
              <a:t>10/28/2010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713BACF-8F1A-4427-BCD6-23C1AEC37620}" type="slidenum">
              <a:rPr lang="en-US" smtClean="0"/>
              <a:pPr/>
              <a:t>‹#›</a:t>
            </a:fld>
            <a:endParaRPr lang="en-US"/>
          </a:p>
        </p:txBody>
      </p:sp>
    </p:spTree>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7D2AF0-EA7B-44E4-B01B-E25C1BA2AE02}" type="datetimeFigureOut">
              <a:rPr lang="en-US" smtClean="0"/>
              <a:pPr/>
              <a:t>10/28/2010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13BACF-8F1A-4427-BCD6-23C1AEC37620}" type="slidenum">
              <a:rPr lang="en-US" smtClean="0"/>
              <a:pPr/>
              <a:t>‹#›</a:t>
            </a:fld>
            <a:endParaRPr lang="en-US"/>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7D2AF0-EA7B-44E4-B01B-E25C1BA2AE02}" type="datetimeFigureOut">
              <a:rPr lang="en-US" smtClean="0"/>
              <a:pPr/>
              <a:t>10/28/2010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13BACF-8F1A-4427-BCD6-23C1AEC37620}" type="slidenum">
              <a:rPr lang="en-US" smtClean="0"/>
              <a:pPr/>
              <a:t>‹#›</a:t>
            </a:fld>
            <a:endParaRPr lang="en-US"/>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7D2AF0-EA7B-44E4-B01B-E25C1BA2AE02}" type="datetimeFigureOut">
              <a:rPr lang="en-US" smtClean="0"/>
              <a:pPr/>
              <a:t>10/28/2010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13BACF-8F1A-4427-BCD6-23C1AEC3762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7D2AF0-EA7B-44E4-B01B-E25C1BA2AE02}" type="datetimeFigureOut">
              <a:rPr lang="en-US" smtClean="0"/>
              <a:pPr/>
              <a:t>10/28/2010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13BACF-8F1A-4427-BCD6-23C1AEC3762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7D2AF0-EA7B-44E4-B01B-E25C1BA2AE02}" type="datetimeFigureOut">
              <a:rPr lang="en-US" smtClean="0"/>
              <a:pPr/>
              <a:t>10/28/2010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13BACF-8F1A-4427-BCD6-23C1AEC3762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7D2AF0-EA7B-44E4-B01B-E25C1BA2AE02}" type="datetimeFigureOut">
              <a:rPr lang="en-US" smtClean="0"/>
              <a:pPr/>
              <a:t>10/28/2010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713BACF-8F1A-4427-BCD6-23C1AEC37620}" type="slidenum">
              <a:rPr lang="en-US" smtClean="0"/>
              <a:pPr/>
              <a:t>‹#›</a:t>
            </a:fld>
            <a:endParaRPr lang="en-US"/>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87D2AF0-EA7B-44E4-B01B-E25C1BA2AE02}" type="datetimeFigureOut">
              <a:rPr lang="en-US" smtClean="0"/>
              <a:pPr/>
              <a:t>10/28/2010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13BACF-8F1A-4427-BCD6-23C1AEC3762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87D2AF0-EA7B-44E4-B01B-E25C1BA2AE02}" type="datetimeFigureOut">
              <a:rPr lang="en-US" smtClean="0"/>
              <a:pPr/>
              <a:t>10/28/2010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13BACF-8F1A-4427-BCD6-23C1AEC37620}" type="slidenum">
              <a:rPr lang="en-US" smtClean="0"/>
              <a:pPr/>
              <a:t>‹#›</a:t>
            </a:fld>
            <a:endParaRPr lang="en-US"/>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87D2AF0-EA7B-44E4-B01B-E25C1BA2AE02}" type="datetimeFigureOut">
              <a:rPr lang="en-US" smtClean="0"/>
              <a:pPr/>
              <a:t>10/28/2010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13BACF-8F1A-4427-BCD6-23C1AEC37620}" type="slidenum">
              <a:rPr lang="en-US" smtClean="0"/>
              <a:pPr/>
              <a:t>‹#›</a:t>
            </a:fld>
            <a:endParaRPr lang="en-US"/>
          </a:p>
        </p:txBody>
      </p:sp>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87D2AF0-EA7B-44E4-B01B-E25C1BA2AE02}" type="datetimeFigureOut">
              <a:rPr lang="en-US" smtClean="0"/>
              <a:pPr/>
              <a:t>10/28/2010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713BACF-8F1A-4427-BCD6-23C1AEC3762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7D2AF0-EA7B-44E4-B01B-E25C1BA2AE02}" type="datetimeFigureOut">
              <a:rPr lang="en-US" smtClean="0"/>
              <a:pPr/>
              <a:t>10/28/2010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713BACF-8F1A-4427-BCD6-23C1AEC376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zoom/>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solidFill>
            <a:schemeClr val="accent1">
              <a:lumMod val="60000"/>
              <a:lumOff val="40000"/>
            </a:schemeClr>
          </a:solidFill>
        </p:spPr>
        <p:txBody>
          <a:bodyPr/>
          <a:lstStyle/>
          <a:p>
            <a:pPr algn="r" rtl="1">
              <a:lnSpc>
                <a:spcPct val="150000"/>
              </a:lnSpc>
              <a:buNone/>
            </a:pPr>
            <a:r>
              <a:rPr lang="fa-IR" dirty="0" smtClean="0"/>
              <a:t>مشاوره گروهی (راهبردها و مهارتها)</a:t>
            </a:r>
          </a:p>
          <a:p>
            <a:pPr algn="r" rtl="1">
              <a:lnSpc>
                <a:spcPct val="150000"/>
              </a:lnSpc>
            </a:pPr>
            <a:r>
              <a:rPr lang="fa-IR" dirty="0" smtClean="0"/>
              <a:t>فصل پنجم: 			</a:t>
            </a:r>
          </a:p>
          <a:p>
            <a:pPr algn="r" rtl="1">
              <a:lnSpc>
                <a:spcPct val="150000"/>
              </a:lnSpc>
              <a:buNone/>
            </a:pPr>
            <a:r>
              <a:rPr lang="fa-IR" dirty="0"/>
              <a:t>	</a:t>
            </a:r>
            <a:r>
              <a:rPr lang="fa-IR" dirty="0" smtClean="0"/>
              <a:t>			</a:t>
            </a:r>
          </a:p>
          <a:p>
            <a:pPr algn="r" rtl="1">
              <a:lnSpc>
                <a:spcPct val="150000"/>
              </a:lnSpc>
              <a:buNone/>
            </a:pPr>
            <a:r>
              <a:rPr lang="fa-IR" dirty="0"/>
              <a:t>	</a:t>
            </a:r>
            <a:r>
              <a:rPr lang="fa-IR" dirty="0" smtClean="0"/>
              <a:t>		شروع کردن:</a:t>
            </a:r>
          </a:p>
          <a:p>
            <a:pPr algn="r" rtl="1">
              <a:lnSpc>
                <a:spcPct val="150000"/>
              </a:lnSpc>
              <a:buNone/>
            </a:pPr>
            <a:r>
              <a:rPr lang="fa-IR" dirty="0" smtClean="0"/>
              <a:t>				</a:t>
            </a:r>
          </a:p>
          <a:p>
            <a:pPr algn="r" rtl="1">
              <a:lnSpc>
                <a:spcPct val="150000"/>
              </a:lnSpc>
              <a:buNone/>
            </a:pPr>
            <a:r>
              <a:rPr lang="fa-IR" dirty="0" smtClean="0"/>
              <a:t>					 گام آغاز و مرحله آغاز</a:t>
            </a:r>
            <a:endParaRPr lang="en-US" dirty="0"/>
          </a:p>
        </p:txBody>
      </p:sp>
      <p:sp>
        <p:nvSpPr>
          <p:cNvPr id="8" name="Title 7"/>
          <p:cNvSpPr>
            <a:spLocks noGrp="1"/>
          </p:cNvSpPr>
          <p:nvPr>
            <p:ph type="title"/>
          </p:nvPr>
        </p:nvSpPr>
        <p:spPr>
          <a:solidFill>
            <a:schemeClr val="tx2">
              <a:lumMod val="75000"/>
            </a:schemeClr>
          </a:solidFill>
        </p:spPr>
        <p:txBody>
          <a:bodyPr/>
          <a:lstStyle/>
          <a:p>
            <a:pPr algn="ctr"/>
            <a:r>
              <a:rPr lang="fa-IR" dirty="0" smtClean="0">
                <a:solidFill>
                  <a:schemeClr val="bg1"/>
                </a:solidFill>
              </a:rPr>
              <a:t>به نام خدا</a:t>
            </a:r>
            <a:endParaRPr lang="en-US" dirty="0">
              <a:solidFill>
                <a:schemeClr val="bg1"/>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anim calcmode="lin" valueType="num">
                                      <p:cBhvr>
                                        <p:cTn id="8" dur="3000" fill="hold"/>
                                        <p:tgtEl>
                                          <p:spTgt spid="8"/>
                                        </p:tgtEl>
                                        <p:attrNameLst>
                                          <p:attrName>ppt_x</p:attrName>
                                        </p:attrNameLst>
                                      </p:cBhvr>
                                      <p:tavLst>
                                        <p:tav tm="0">
                                          <p:val>
                                            <p:strVal val="#ppt_x"/>
                                          </p:val>
                                        </p:tav>
                                        <p:tav tm="100000">
                                          <p:val>
                                            <p:strVal val="#ppt_x"/>
                                          </p:val>
                                        </p:tav>
                                      </p:tavLst>
                                    </p:anim>
                                    <p:anim calcmode="lin" valueType="num">
                                      <p:cBhvr>
                                        <p:cTn id="9" dur="3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bg/>
                                          </p:spTgt>
                                        </p:tgtEl>
                                        <p:attrNameLst>
                                          <p:attrName>style.visibility</p:attrName>
                                        </p:attrNameLst>
                                      </p:cBhvr>
                                      <p:to>
                                        <p:strVal val="visible"/>
                                      </p:to>
                                    </p:set>
                                    <p:animEffect transition="in" filter="fade">
                                      <p:cBhvr>
                                        <p:cTn id="14" dur="1000"/>
                                        <p:tgtEl>
                                          <p:spTgt spid="9">
                                            <p:bg/>
                                          </p:spTgt>
                                        </p:tgtEl>
                                      </p:cBhvr>
                                    </p:animEffect>
                                    <p:anim calcmode="lin" valueType="num">
                                      <p:cBhvr>
                                        <p:cTn id="15" dur="1000" fill="hold"/>
                                        <p:tgtEl>
                                          <p:spTgt spid="9">
                                            <p:bg/>
                                          </p:spTgt>
                                        </p:tgtEl>
                                        <p:attrNameLst>
                                          <p:attrName>ppt_x</p:attrName>
                                        </p:attrNameLst>
                                      </p:cBhvr>
                                      <p:tavLst>
                                        <p:tav tm="0">
                                          <p:val>
                                            <p:strVal val="#ppt_x"/>
                                          </p:val>
                                        </p:tav>
                                        <p:tav tm="100000">
                                          <p:val>
                                            <p:strVal val="#ppt_x"/>
                                          </p:val>
                                        </p:tav>
                                      </p:tavLst>
                                    </p:anim>
                                    <p:anim calcmode="lin" valueType="num">
                                      <p:cBhvr>
                                        <p:cTn id="16"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1000"/>
                                        <p:tgtEl>
                                          <p:spTgt spid="9">
                                            <p:txEl>
                                              <p:pRg st="1" end="1"/>
                                            </p:txEl>
                                          </p:spTgt>
                                        </p:tgtEl>
                                      </p:cBhvr>
                                    </p:animEffect>
                                    <p:anim calcmode="lin" valueType="num">
                                      <p:cBhvr>
                                        <p:cTn id="2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Effect transition="in" filter="fade">
                                      <p:cBhvr>
                                        <p:cTn id="35" dur="1000"/>
                                        <p:tgtEl>
                                          <p:spTgt spid="9">
                                            <p:txEl>
                                              <p:pRg st="2" end="2"/>
                                            </p:txEl>
                                          </p:spTgt>
                                        </p:tgtEl>
                                      </p:cBhvr>
                                    </p:animEffect>
                                    <p:anim calcmode="lin" valueType="num">
                                      <p:cBhvr>
                                        <p:cTn id="3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fade">
                                      <p:cBhvr>
                                        <p:cTn id="42" dur="1000"/>
                                        <p:tgtEl>
                                          <p:spTgt spid="9">
                                            <p:txEl>
                                              <p:pRg st="3" end="3"/>
                                            </p:txEl>
                                          </p:spTgt>
                                        </p:tgtEl>
                                      </p:cBhvr>
                                    </p:animEffect>
                                    <p:anim calcmode="lin" valueType="num">
                                      <p:cBhvr>
                                        <p:cTn id="4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Effect transition="in" filter="fade">
                                      <p:cBhvr>
                                        <p:cTn id="49" dur="1000"/>
                                        <p:tgtEl>
                                          <p:spTgt spid="9">
                                            <p:txEl>
                                              <p:pRg st="4" end="4"/>
                                            </p:txEl>
                                          </p:spTgt>
                                        </p:tgtEl>
                                      </p:cBhvr>
                                    </p:animEffect>
                                    <p:anim calcmode="lin" valueType="num">
                                      <p:cBhvr>
                                        <p:cTn id="50"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xEl>
                                              <p:pRg st="5" end="5"/>
                                            </p:txEl>
                                          </p:spTgt>
                                        </p:tgtEl>
                                        <p:attrNameLst>
                                          <p:attrName>style.visibility</p:attrName>
                                        </p:attrNameLst>
                                      </p:cBhvr>
                                      <p:to>
                                        <p:strVal val="visible"/>
                                      </p:to>
                                    </p:set>
                                    <p:animEffect transition="in" filter="fade">
                                      <p:cBhvr>
                                        <p:cTn id="56" dur="1000"/>
                                        <p:tgtEl>
                                          <p:spTgt spid="9">
                                            <p:txEl>
                                              <p:pRg st="5" end="5"/>
                                            </p:txEl>
                                          </p:spTgt>
                                        </p:tgtEl>
                                      </p:cBhvr>
                                    </p:animEffect>
                                    <p:anim calcmode="lin" valueType="num">
                                      <p:cBhvr>
                                        <p:cTn id="57"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lnSpcReduction="10000"/>
          </a:bodyPr>
          <a:lstStyle/>
          <a:p>
            <a:pPr algn="just" rtl="1">
              <a:lnSpc>
                <a:spcPct val="150000"/>
              </a:lnSpc>
              <a:buNone/>
            </a:pPr>
            <a:r>
              <a:rPr lang="fa-IR" dirty="0" smtClean="0"/>
              <a:t>      </a:t>
            </a:r>
            <a:r>
              <a:rPr lang="fa-IR" sz="2400" dirty="0" smtClean="0">
                <a:cs typeface="B Jadid" pitchFamily="2" charset="-78"/>
              </a:rPr>
              <a:t>3- با توضیحات طولانی شروع کنید سپس وارد محتوای گروه شوید.</a:t>
            </a:r>
          </a:p>
          <a:p>
            <a:pPr algn="just" rtl="1">
              <a:lnSpc>
                <a:spcPct val="150000"/>
              </a:lnSpc>
            </a:pPr>
            <a:r>
              <a:rPr lang="fa-IR" dirty="0" smtClean="0"/>
              <a:t>   این روش بیشتر در گروههای بحث، آموزش و تکلیف که اعضا قبلا یکدیگر را می شناسند یا در گروههایی که مشارکت شخصی وجود ندارد و یا بسیار کم است استفاده می شود .</a:t>
            </a:r>
          </a:p>
          <a:p>
            <a:pPr algn="just" rtl="1">
              <a:lnSpc>
                <a:spcPct val="150000"/>
              </a:lnSpc>
            </a:pPr>
            <a:r>
              <a:rPr lang="fa-IR" dirty="0" smtClean="0"/>
              <a:t>  در این روش چون صحبتهای رهبر طولانی است باید از محتوای کاربردی و آموزنده ای تشکیل شود تا اعضای گروه را ترغیب به ادامه حضور در گروه نموده و به سخنان او گوش دهند و احساس کنند که این مطالب برایشان مفید است.</a:t>
            </a:r>
          </a:p>
          <a:p>
            <a:pPr algn="just" rtl="1">
              <a:lnSpc>
                <a:spcPct val="150000"/>
              </a:lnSpc>
              <a:buNone/>
            </a:pP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3000"/>
                                        <p:tgtEl>
                                          <p:spTgt spid="9">
                                            <p:txEl>
                                              <p:pRg st="0" end="0"/>
                                            </p:txEl>
                                          </p:spTgt>
                                        </p:tgtEl>
                                      </p:cBhvr>
                                    </p:animEffect>
                                    <p:anim calcmode="lin" valueType="num">
                                      <p:cBhvr>
                                        <p:cTn id="14"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3000"/>
                                        <p:tgtEl>
                                          <p:spTgt spid="9">
                                            <p:txEl>
                                              <p:pRg st="1" end="1"/>
                                            </p:txEl>
                                          </p:spTgt>
                                        </p:tgtEl>
                                      </p:cBhvr>
                                    </p:animEffect>
                                    <p:anim calcmode="lin" valueType="num">
                                      <p:cBhvr>
                                        <p:cTn id="20"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3000"/>
                                        <p:tgtEl>
                                          <p:spTgt spid="9">
                                            <p:txEl>
                                              <p:pRg st="2" end="2"/>
                                            </p:txEl>
                                          </p:spTgt>
                                        </p:tgtEl>
                                      </p:cBhvr>
                                    </p:animEffect>
                                    <p:anim calcmode="lin" valueType="num">
                                      <p:cBhvr>
                                        <p:cTn id="27"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8"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lnSpcReduction="10000"/>
          </a:bodyPr>
          <a:lstStyle/>
          <a:p>
            <a:pPr algn="just" rtl="1">
              <a:lnSpc>
                <a:spcPct val="150000"/>
              </a:lnSpc>
              <a:buNone/>
            </a:pPr>
            <a:r>
              <a:rPr lang="fa-IR" dirty="0" smtClean="0"/>
              <a:t>      </a:t>
            </a:r>
            <a:r>
              <a:rPr lang="fa-IR" sz="2400" dirty="0" smtClean="0">
                <a:cs typeface="B Jadid" pitchFamily="2" charset="-78"/>
              </a:rPr>
              <a:t>4- با بیان مختصری درباره گروه شروع کنید و سپس وارد محتوای گروه شوید.</a:t>
            </a:r>
          </a:p>
          <a:p>
            <a:pPr algn="just" rtl="1">
              <a:lnSpc>
                <a:spcPct val="150000"/>
              </a:lnSpc>
            </a:pPr>
            <a:r>
              <a:rPr lang="fa-IR" dirty="0" smtClean="0"/>
              <a:t>   این روش بیشتر در زماني بكار مي رود كه آشنايي ها لازم نيست و يا اعضا قبلا یکدیگر را می شناسند و هدف گروه از قبل براي اعضا روشن است</a:t>
            </a:r>
          </a:p>
          <a:p>
            <a:pPr algn="just" rtl="1">
              <a:lnSpc>
                <a:spcPct val="150000"/>
              </a:lnSpc>
            </a:pPr>
            <a:r>
              <a:rPr lang="fa-IR" dirty="0" smtClean="0"/>
              <a:t>اين روش براي بسياري از گروههاي بحث، آموزش و تكليف بكار مي رود</a:t>
            </a:r>
          </a:p>
          <a:p>
            <a:pPr algn="just" rtl="1">
              <a:lnSpc>
                <a:spcPct val="150000"/>
              </a:lnSpc>
            </a:pPr>
            <a:r>
              <a:rPr lang="fa-IR" dirty="0" smtClean="0"/>
              <a:t>در این روش جلسه يك دوره كوتاه مدت است كه  معمولا بيش از يك ساعت طول نمي كشد</a:t>
            </a: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3000"/>
                                        <p:tgtEl>
                                          <p:spTgt spid="9">
                                            <p:txEl>
                                              <p:pRg st="0" end="0"/>
                                            </p:txEl>
                                          </p:spTgt>
                                        </p:tgtEl>
                                      </p:cBhvr>
                                    </p:animEffect>
                                    <p:anim calcmode="lin" valueType="num">
                                      <p:cBhvr>
                                        <p:cTn id="14"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3000"/>
                                        <p:tgtEl>
                                          <p:spTgt spid="9">
                                            <p:txEl>
                                              <p:pRg st="1" end="1"/>
                                            </p:txEl>
                                          </p:spTgt>
                                        </p:tgtEl>
                                      </p:cBhvr>
                                    </p:animEffect>
                                    <p:anim calcmode="lin" valueType="num">
                                      <p:cBhvr>
                                        <p:cTn id="20"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3000"/>
                                        <p:tgtEl>
                                          <p:spTgt spid="9">
                                            <p:txEl>
                                              <p:pRg st="2" end="2"/>
                                            </p:txEl>
                                          </p:spTgt>
                                        </p:tgtEl>
                                      </p:cBhvr>
                                    </p:animEffect>
                                    <p:anim calcmode="lin" valueType="num">
                                      <p:cBhvr>
                                        <p:cTn id="27"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8"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Effect transition="in" filter="fade">
                                      <p:cBhvr>
                                        <p:cTn id="33" dur="3000"/>
                                        <p:tgtEl>
                                          <p:spTgt spid="9">
                                            <p:txEl>
                                              <p:pRg st="3" end="3"/>
                                            </p:txEl>
                                          </p:spTgt>
                                        </p:tgtEl>
                                      </p:cBhvr>
                                    </p:animEffect>
                                    <p:anim calcmode="lin" valueType="num">
                                      <p:cBhvr>
                                        <p:cTn id="34"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5"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fontScale="85000" lnSpcReduction="20000"/>
          </a:bodyPr>
          <a:lstStyle/>
          <a:p>
            <a:pPr algn="just" rtl="1">
              <a:lnSpc>
                <a:spcPct val="150000"/>
              </a:lnSpc>
              <a:buNone/>
            </a:pPr>
            <a:r>
              <a:rPr lang="fa-IR" dirty="0" smtClean="0"/>
              <a:t>      </a:t>
            </a:r>
            <a:r>
              <a:rPr lang="fa-IR" sz="2400" dirty="0" smtClean="0">
                <a:cs typeface="B Jadid" pitchFamily="2" charset="-78"/>
              </a:rPr>
              <a:t>5- با بیان مختصری درباره گروه شروع کنید و سپس</a:t>
            </a:r>
            <a:r>
              <a:rPr lang="en-US" sz="2400" dirty="0" smtClean="0">
                <a:cs typeface="B Jadid" pitchFamily="2" charset="-78"/>
              </a:rPr>
              <a:t> </a:t>
            </a:r>
            <a:r>
              <a:rPr lang="fa-IR" sz="2400" dirty="0" smtClean="0">
                <a:cs typeface="B Jadid" pitchFamily="2" charset="-78"/>
              </a:rPr>
              <a:t> از اعضا بخواهید گروههای دو نفری تشکیل بدهند .</a:t>
            </a:r>
          </a:p>
          <a:p>
            <a:pPr algn="just" rtl="1">
              <a:lnSpc>
                <a:spcPct val="150000"/>
              </a:lnSpc>
            </a:pPr>
            <a:r>
              <a:rPr lang="fa-IR" dirty="0" smtClean="0"/>
              <a:t>   این نوع شروع  زمانی توسط رهبران استفاده می شود که نیازی به تمرین آشنایی نباشد .</a:t>
            </a:r>
          </a:p>
          <a:p>
            <a:pPr algn="just" rtl="1">
              <a:lnSpc>
                <a:spcPct val="150000"/>
              </a:lnSpc>
            </a:pPr>
            <a:r>
              <a:rPr lang="fa-IR" dirty="0" smtClean="0"/>
              <a:t>   این نوع شروع زمانی مفید است که هدف قبلا برای اعضا روشن باشد و به طور منطقی برای حضور در گروه راحت باشند.</a:t>
            </a:r>
          </a:p>
          <a:p>
            <a:pPr algn="just" rtl="1">
              <a:lnSpc>
                <a:spcPct val="150000"/>
              </a:lnSpc>
            </a:pPr>
            <a:r>
              <a:rPr lang="fa-IR" dirty="0" smtClean="0"/>
              <a:t>   این روش نیز بیشتر در گروههای بحث، آموزش، تکلیف  و حمایت استفاده می شود .</a:t>
            </a:r>
          </a:p>
          <a:p>
            <a:pPr algn="just" rtl="1">
              <a:lnSpc>
                <a:spcPct val="150000"/>
              </a:lnSpc>
            </a:pPr>
            <a:r>
              <a:rPr lang="fa-IR" dirty="0" smtClean="0"/>
              <a:t>   در این روش اعضای گروه به گروههای دو نفری تقسیم می شوند و در مورد محتوای گروه و یا علت آمدن خود به این گروه بحث می کنند</a:t>
            </a:r>
          </a:p>
          <a:p>
            <a:pPr algn="just" rtl="1">
              <a:lnSpc>
                <a:spcPct val="150000"/>
              </a:lnSpc>
              <a:buNone/>
            </a:pPr>
            <a:r>
              <a:rPr lang="fa-IR" dirty="0" smtClean="0"/>
              <a:t>  </a:t>
            </a: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3000"/>
                                        <p:tgtEl>
                                          <p:spTgt spid="9">
                                            <p:txEl>
                                              <p:pRg st="0" end="0"/>
                                            </p:txEl>
                                          </p:spTgt>
                                        </p:tgtEl>
                                      </p:cBhvr>
                                    </p:animEffect>
                                    <p:anim calcmode="lin" valueType="num">
                                      <p:cBhvr>
                                        <p:cTn id="14"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3000"/>
                                        <p:tgtEl>
                                          <p:spTgt spid="9">
                                            <p:txEl>
                                              <p:pRg st="1" end="1"/>
                                            </p:txEl>
                                          </p:spTgt>
                                        </p:tgtEl>
                                      </p:cBhvr>
                                    </p:animEffect>
                                    <p:anim calcmode="lin" valueType="num">
                                      <p:cBhvr>
                                        <p:cTn id="20"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9000"/>
                            </p:stCondLst>
                            <p:childTnLst>
                              <p:par>
                                <p:cTn id="23" presetID="42" presetClass="entr" presetSubtype="0" fill="hold" grpId="0"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3000"/>
                                        <p:tgtEl>
                                          <p:spTgt spid="9">
                                            <p:txEl>
                                              <p:pRg st="2" end="2"/>
                                            </p:txEl>
                                          </p:spTgt>
                                        </p:tgtEl>
                                      </p:cBhvr>
                                    </p:animEffect>
                                    <p:anim calcmode="lin" valueType="num">
                                      <p:cBhvr>
                                        <p:cTn id="26"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2000"/>
                            </p:stCondLst>
                            <p:childTnLst>
                              <p:par>
                                <p:cTn id="29" presetID="42" presetClass="entr" presetSubtype="0" fill="hold" grpId="0" nodeType="after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3000"/>
                                        <p:tgtEl>
                                          <p:spTgt spid="9">
                                            <p:txEl>
                                              <p:pRg st="3" end="3"/>
                                            </p:txEl>
                                          </p:spTgt>
                                        </p:tgtEl>
                                      </p:cBhvr>
                                    </p:animEffect>
                                    <p:anim calcmode="lin" valueType="num">
                                      <p:cBhvr>
                                        <p:cTn id="32"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Effect transition="in" filter="fade">
                                      <p:cBhvr>
                                        <p:cTn id="38" dur="3000"/>
                                        <p:tgtEl>
                                          <p:spTgt spid="9">
                                            <p:txEl>
                                              <p:pRg st="4" end="4"/>
                                            </p:txEl>
                                          </p:spTgt>
                                        </p:tgtEl>
                                      </p:cBhvr>
                                    </p:animEffect>
                                    <p:anim calcmode="lin" valueType="num">
                                      <p:cBhvr>
                                        <p:cTn id="39" dur="3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0" dur="3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animEffect transition="in" filter="fade">
                                      <p:cBhvr>
                                        <p:cTn id="44" dur="3000"/>
                                        <p:tgtEl>
                                          <p:spTgt spid="9">
                                            <p:txEl>
                                              <p:pRg st="5" end="5"/>
                                            </p:txEl>
                                          </p:spTgt>
                                        </p:tgtEl>
                                      </p:cBhvr>
                                    </p:animEffect>
                                    <p:anim calcmode="lin" valueType="num">
                                      <p:cBhvr>
                                        <p:cTn id="45" dur="3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6" dur="3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fontScale="92500" lnSpcReduction="10000"/>
          </a:bodyPr>
          <a:lstStyle/>
          <a:p>
            <a:pPr algn="just" rtl="1">
              <a:lnSpc>
                <a:spcPct val="150000"/>
              </a:lnSpc>
              <a:buNone/>
            </a:pPr>
            <a:r>
              <a:rPr lang="fa-IR" dirty="0" smtClean="0"/>
              <a:t>      </a:t>
            </a:r>
            <a:r>
              <a:rPr lang="fa-IR" sz="2400" dirty="0" smtClean="0">
                <a:cs typeface="B Jadid" pitchFamily="2" charset="-78"/>
              </a:rPr>
              <a:t>6- با بیان مختصری درباره گروه شروع کنید و سپس</a:t>
            </a:r>
            <a:r>
              <a:rPr lang="en-US" sz="2400" dirty="0" smtClean="0">
                <a:cs typeface="B Jadid" pitchFamily="2" charset="-78"/>
              </a:rPr>
              <a:t> </a:t>
            </a:r>
            <a:r>
              <a:rPr lang="fa-IR" sz="2400" dirty="0" smtClean="0">
                <a:cs typeface="B Jadid" pitchFamily="2" charset="-78"/>
              </a:rPr>
              <a:t> از اعضا بخواهید تا فرم کوتاه جملات ناتمام را تکمیل کنند .</a:t>
            </a:r>
          </a:p>
          <a:p>
            <a:pPr algn="just" rtl="1">
              <a:lnSpc>
                <a:spcPct val="150000"/>
              </a:lnSpc>
            </a:pPr>
            <a:r>
              <a:rPr lang="fa-IR" dirty="0" smtClean="0"/>
              <a:t>   این نوع شروع  زمانی توسط رهبران استفاده می شود که هیچ گونه مقدماتی لازم نیست.</a:t>
            </a:r>
          </a:p>
          <a:p>
            <a:pPr algn="just" rtl="1">
              <a:lnSpc>
                <a:spcPct val="150000"/>
              </a:lnSpc>
            </a:pPr>
            <a:r>
              <a:rPr lang="fa-IR" dirty="0" smtClean="0"/>
              <a:t>   این نوع شروع، روش عالی برای شروع انواع گروههای خاص است زیرا به تمرکز اعضا کمک می کند.</a:t>
            </a:r>
          </a:p>
          <a:p>
            <a:pPr algn="just" rtl="1">
              <a:lnSpc>
                <a:spcPct val="150000"/>
              </a:lnSpc>
            </a:pPr>
            <a:r>
              <a:rPr lang="fa-IR" dirty="0" smtClean="0"/>
              <a:t>  این نوع شروع کردن در رهبری گروههای تکلیف، بحث و برخی از گروههای آموزش، همچنین در گروههای رشد و درمان که اعضا همدیگر را از قبل می شناسند مفید است.</a:t>
            </a:r>
          </a:p>
          <a:p>
            <a:pPr algn="just" rtl="1">
              <a:lnSpc>
                <a:spcPct val="150000"/>
              </a:lnSpc>
              <a:buNone/>
            </a:pPr>
            <a:r>
              <a:rPr lang="fa-IR" dirty="0" smtClean="0"/>
              <a:t>  </a:t>
            </a: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3000"/>
                                        <p:tgtEl>
                                          <p:spTgt spid="9">
                                            <p:txEl>
                                              <p:pRg st="0" end="0"/>
                                            </p:txEl>
                                          </p:spTgt>
                                        </p:tgtEl>
                                      </p:cBhvr>
                                    </p:animEffect>
                                    <p:anim calcmode="lin" valueType="num">
                                      <p:cBhvr>
                                        <p:cTn id="14"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3000"/>
                                        <p:tgtEl>
                                          <p:spTgt spid="9">
                                            <p:txEl>
                                              <p:pRg st="1" end="1"/>
                                            </p:txEl>
                                          </p:spTgt>
                                        </p:tgtEl>
                                      </p:cBhvr>
                                    </p:animEffect>
                                    <p:anim calcmode="lin" valueType="num">
                                      <p:cBhvr>
                                        <p:cTn id="20"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9000"/>
                            </p:stCondLst>
                            <p:childTnLst>
                              <p:par>
                                <p:cTn id="23" presetID="42" presetClass="entr" presetSubtype="0" fill="hold" grpId="0"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3000"/>
                                        <p:tgtEl>
                                          <p:spTgt spid="9">
                                            <p:txEl>
                                              <p:pRg st="2" end="2"/>
                                            </p:txEl>
                                          </p:spTgt>
                                        </p:tgtEl>
                                      </p:cBhvr>
                                    </p:animEffect>
                                    <p:anim calcmode="lin" valueType="num">
                                      <p:cBhvr>
                                        <p:cTn id="26"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2000"/>
                            </p:stCondLst>
                            <p:childTnLst>
                              <p:par>
                                <p:cTn id="29" presetID="42" presetClass="entr" presetSubtype="0" fill="hold" grpId="0" nodeType="after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3000"/>
                                        <p:tgtEl>
                                          <p:spTgt spid="9">
                                            <p:txEl>
                                              <p:pRg st="3" end="3"/>
                                            </p:txEl>
                                          </p:spTgt>
                                        </p:tgtEl>
                                      </p:cBhvr>
                                    </p:animEffect>
                                    <p:anim calcmode="lin" valueType="num">
                                      <p:cBhvr>
                                        <p:cTn id="32"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5000"/>
                            </p:stCondLst>
                            <p:childTnLst>
                              <p:par>
                                <p:cTn id="35" presetID="42" presetClass="entr" presetSubtype="0" fill="hold" grpId="0" nodeType="after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3000"/>
                                        <p:tgtEl>
                                          <p:spTgt spid="9">
                                            <p:txEl>
                                              <p:pRg st="4" end="4"/>
                                            </p:txEl>
                                          </p:spTgt>
                                        </p:tgtEl>
                                      </p:cBhvr>
                                    </p:animEffect>
                                    <p:anim calcmode="lin" valueType="num">
                                      <p:cBhvr>
                                        <p:cTn id="38" dur="3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9" dur="3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a:bodyPr>
          <a:lstStyle/>
          <a:p>
            <a:pPr algn="just" rtl="1">
              <a:lnSpc>
                <a:spcPct val="150000"/>
              </a:lnSpc>
              <a:buNone/>
            </a:pPr>
            <a:r>
              <a:rPr lang="fa-IR" dirty="0" smtClean="0"/>
              <a:t>      </a:t>
            </a:r>
            <a:r>
              <a:rPr lang="fa-IR" sz="2400" dirty="0" smtClean="0">
                <a:cs typeface="B Jadid" pitchFamily="2" charset="-78"/>
              </a:rPr>
              <a:t>7- با یک تمرین آشنایی شروع کنید.</a:t>
            </a:r>
          </a:p>
          <a:p>
            <a:pPr algn="just" rtl="1">
              <a:lnSpc>
                <a:spcPct val="150000"/>
              </a:lnSpc>
            </a:pPr>
            <a:r>
              <a:rPr lang="fa-IR" dirty="0" smtClean="0"/>
              <a:t>   شروع  با یک تمرین آشنایی به جای صحبت درباره گروه، زمانی توسط رهبران گروهها استفاده می شود که اعضا تصور و درک روشنی از هدف گروه دارند.</a:t>
            </a:r>
          </a:p>
          <a:p>
            <a:pPr algn="just" rtl="1">
              <a:lnSpc>
                <a:spcPct val="150000"/>
              </a:lnSpc>
            </a:pPr>
            <a:r>
              <a:rPr lang="fa-IR" dirty="0" smtClean="0"/>
              <a:t>  دراین نوع شروع، اگر یک تمرین آشنایی مناسب بکار رود، شروع می تواند به عنوان یک هدف دو وجهی عمل نماید:</a:t>
            </a:r>
          </a:p>
          <a:p>
            <a:pPr algn="just" rtl="1">
              <a:lnSpc>
                <a:spcPct val="150000"/>
              </a:lnSpc>
            </a:pPr>
            <a:r>
              <a:rPr lang="fa-IR" dirty="0" smtClean="0"/>
              <a:t>1- اعضا می توانند خودشان را معرفی کنند</a:t>
            </a:r>
          </a:p>
          <a:p>
            <a:pPr algn="just" rtl="1">
              <a:lnSpc>
                <a:spcPct val="150000"/>
              </a:lnSpc>
            </a:pPr>
            <a:r>
              <a:rPr lang="fa-IR" dirty="0" smtClean="0"/>
              <a:t>2- فورا بر محتوای گروه تمرکز یابند.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3000"/>
                                        <p:tgtEl>
                                          <p:spTgt spid="9">
                                            <p:txEl>
                                              <p:pRg st="0" end="0"/>
                                            </p:txEl>
                                          </p:spTgt>
                                        </p:tgtEl>
                                      </p:cBhvr>
                                    </p:animEffect>
                                    <p:anim calcmode="lin" valueType="num">
                                      <p:cBhvr>
                                        <p:cTn id="14"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3000"/>
                                        <p:tgtEl>
                                          <p:spTgt spid="9">
                                            <p:txEl>
                                              <p:pRg st="1" end="1"/>
                                            </p:txEl>
                                          </p:spTgt>
                                        </p:tgtEl>
                                      </p:cBhvr>
                                    </p:animEffect>
                                    <p:anim calcmode="lin" valueType="num">
                                      <p:cBhvr>
                                        <p:cTn id="20"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9000"/>
                            </p:stCondLst>
                            <p:childTnLst>
                              <p:par>
                                <p:cTn id="23" presetID="42" presetClass="entr" presetSubtype="0" fill="hold" grpId="0"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3000"/>
                                        <p:tgtEl>
                                          <p:spTgt spid="9">
                                            <p:txEl>
                                              <p:pRg st="2" end="2"/>
                                            </p:txEl>
                                          </p:spTgt>
                                        </p:tgtEl>
                                      </p:cBhvr>
                                    </p:animEffect>
                                    <p:anim calcmode="lin" valueType="num">
                                      <p:cBhvr>
                                        <p:cTn id="26"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2000"/>
                            </p:stCondLst>
                            <p:childTnLst>
                              <p:par>
                                <p:cTn id="29" presetID="42" presetClass="entr" presetSubtype="0" fill="hold" grpId="0" nodeType="after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3000"/>
                                        <p:tgtEl>
                                          <p:spTgt spid="9">
                                            <p:txEl>
                                              <p:pRg st="3" end="3"/>
                                            </p:txEl>
                                          </p:spTgt>
                                        </p:tgtEl>
                                      </p:cBhvr>
                                    </p:animEffect>
                                    <p:anim calcmode="lin" valueType="num">
                                      <p:cBhvr>
                                        <p:cTn id="32"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5000"/>
                            </p:stCondLst>
                            <p:childTnLst>
                              <p:par>
                                <p:cTn id="35" presetID="42" presetClass="entr" presetSubtype="0" fill="hold" grpId="0" nodeType="after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3000"/>
                                        <p:tgtEl>
                                          <p:spTgt spid="9">
                                            <p:txEl>
                                              <p:pRg st="4" end="4"/>
                                            </p:txEl>
                                          </p:spTgt>
                                        </p:tgtEl>
                                      </p:cBhvr>
                                    </p:animEffect>
                                    <p:anim calcmode="lin" valueType="num">
                                      <p:cBhvr>
                                        <p:cTn id="38" dur="3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9" dur="3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lnSpcReduction="10000"/>
          </a:bodyPr>
          <a:lstStyle/>
          <a:p>
            <a:pPr algn="just" rtl="1">
              <a:lnSpc>
                <a:spcPct val="150000"/>
              </a:lnSpc>
              <a:buNone/>
            </a:pPr>
            <a:r>
              <a:rPr lang="fa-IR" dirty="0" smtClean="0"/>
              <a:t>      </a:t>
            </a:r>
            <a:r>
              <a:rPr lang="fa-IR" sz="2400" dirty="0" smtClean="0">
                <a:cs typeface="B Jadid" pitchFamily="2" charset="-78"/>
              </a:rPr>
              <a:t>8- با یک آغاز غیر عادی شروع کنید.</a:t>
            </a:r>
          </a:p>
          <a:p>
            <a:pPr algn="just" rtl="1">
              <a:lnSpc>
                <a:spcPct val="150000"/>
              </a:lnSpc>
            </a:pPr>
            <a:r>
              <a:rPr lang="fa-IR" dirty="0" smtClean="0"/>
              <a:t>   گاهی ممکن است رهبر برای جلب توجه اعضا از یک شروع خلاقانه استفاده کند، مخصوصا زمانی که رهبر اعتقاد دارد که اعضا برای حضور در جلسه متعهد نیستند.</a:t>
            </a:r>
          </a:p>
          <a:p>
            <a:pPr algn="just" rtl="1">
              <a:lnSpc>
                <a:spcPct val="150000"/>
              </a:lnSpc>
            </a:pPr>
            <a:r>
              <a:rPr lang="fa-IR" dirty="0" smtClean="0"/>
              <a:t>  این نوع شروع  برای ایجاد علاقه در اعضا برای حضور در گروه استفاده می شود و به تعبیری اعضا را به چنگ می اندازد زیرا این شروع می تواند جالب باشد و آهنگ مناسبی برای جلسه تعیین نماید.</a:t>
            </a:r>
          </a:p>
          <a:p>
            <a:pPr algn="just" rtl="1">
              <a:lnSpc>
                <a:spcPct val="150000"/>
              </a:lnSpc>
            </a:pPr>
            <a:r>
              <a:rPr lang="fa-IR" dirty="0" smtClean="0"/>
              <a:t>به خاطر داشته باشید، همراه شدن نوع صحیح شروع با اشتیاق رهبر اثر مثبت زیادی بر چگونگی شروع گروه دارد.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3000"/>
                                        <p:tgtEl>
                                          <p:spTgt spid="9">
                                            <p:txEl>
                                              <p:pRg st="0" end="0"/>
                                            </p:txEl>
                                          </p:spTgt>
                                        </p:tgtEl>
                                      </p:cBhvr>
                                    </p:animEffect>
                                    <p:anim calcmode="lin" valueType="num">
                                      <p:cBhvr>
                                        <p:cTn id="14"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3000"/>
                                        <p:tgtEl>
                                          <p:spTgt spid="9">
                                            <p:txEl>
                                              <p:pRg st="1" end="1"/>
                                            </p:txEl>
                                          </p:spTgt>
                                        </p:tgtEl>
                                      </p:cBhvr>
                                    </p:animEffect>
                                    <p:anim calcmode="lin" valueType="num">
                                      <p:cBhvr>
                                        <p:cTn id="20"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9000"/>
                            </p:stCondLst>
                            <p:childTnLst>
                              <p:par>
                                <p:cTn id="23" presetID="42" presetClass="entr" presetSubtype="0" fill="hold" grpId="0"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3000"/>
                                        <p:tgtEl>
                                          <p:spTgt spid="9">
                                            <p:txEl>
                                              <p:pRg st="2" end="2"/>
                                            </p:txEl>
                                          </p:spTgt>
                                        </p:tgtEl>
                                      </p:cBhvr>
                                    </p:animEffect>
                                    <p:anim calcmode="lin" valueType="num">
                                      <p:cBhvr>
                                        <p:cTn id="26"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fade">
                                      <p:cBhvr>
                                        <p:cTn id="32" dur="3000"/>
                                        <p:tgtEl>
                                          <p:spTgt spid="9">
                                            <p:txEl>
                                              <p:pRg st="3" end="3"/>
                                            </p:txEl>
                                          </p:spTgt>
                                        </p:tgtEl>
                                      </p:cBhvr>
                                    </p:animEffect>
                                    <p:anim calcmode="lin" valueType="num">
                                      <p:cBhvr>
                                        <p:cTn id="33"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4"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fontScale="77500" lnSpcReduction="20000"/>
          </a:bodyPr>
          <a:lstStyle/>
          <a:p>
            <a:pPr algn="just" rtl="1">
              <a:lnSpc>
                <a:spcPct val="150000"/>
              </a:lnSpc>
              <a:buNone/>
            </a:pPr>
            <a:r>
              <a:rPr lang="fa-IR" dirty="0" smtClean="0"/>
              <a:t>      </a:t>
            </a:r>
            <a:r>
              <a:rPr lang="fa-IR" sz="2400" dirty="0" smtClean="0">
                <a:cs typeface="B Jadid" pitchFamily="2" charset="-78"/>
              </a:rPr>
              <a:t> کمک به اعضا برای آشنا شدن با یکدیگر</a:t>
            </a:r>
          </a:p>
          <a:p>
            <a:pPr algn="just" rtl="1">
              <a:lnSpc>
                <a:spcPct val="150000"/>
              </a:lnSpc>
            </a:pPr>
            <a:r>
              <a:rPr lang="fa-IR" dirty="0" smtClean="0"/>
              <a:t>   در جلسه اول، رهبر باید بررسی کند که اعضا چگونه به یکدیگر معرفی شوند.</a:t>
            </a:r>
          </a:p>
          <a:p>
            <a:pPr algn="just" rtl="1">
              <a:lnSpc>
                <a:spcPct val="150000"/>
              </a:lnSpc>
            </a:pPr>
            <a:r>
              <a:rPr lang="fa-IR" dirty="0" smtClean="0"/>
              <a:t>زمانی که اعضا یکدیگر را نمی شناسند، بسیار مفید است که به زودی بعد از شروع جلسه از اعضا خواسته شود که خود را معرفی کنند؛ زیرا اعضا پس از یادگیری اسامی یکدیگر احساس راحتی در گروه می کنند.</a:t>
            </a:r>
          </a:p>
          <a:p>
            <a:pPr algn="just" rtl="1">
              <a:lnSpc>
                <a:spcPct val="150000"/>
              </a:lnSpc>
            </a:pPr>
            <a:r>
              <a:rPr lang="fa-IR" dirty="0" smtClean="0"/>
              <a:t>مقدار زمان صرف شده برای آشنایی اعضا با یکدیگر بر اساس هدف گروه تعیین می شود.</a:t>
            </a:r>
          </a:p>
          <a:p>
            <a:pPr algn="just" rtl="1">
              <a:lnSpc>
                <a:spcPct val="150000"/>
              </a:lnSpc>
            </a:pPr>
            <a:r>
              <a:rPr lang="fa-IR" dirty="0" smtClean="0"/>
              <a:t>در گروههایی که مشارکت شخصی لازم است، رهبر وقت بیشتری را برای آشنایی و معرفی اعضا صرف می کند. زیرا افراد برای طرح مسائل شخصی خود با دیگران محتاط هستند.</a:t>
            </a:r>
          </a:p>
          <a:p>
            <a:pPr algn="just" rtl="1">
              <a:lnSpc>
                <a:spcPct val="150000"/>
              </a:lnSpc>
            </a:pPr>
            <a:r>
              <a:rPr lang="fa-IR" dirty="0" smtClean="0"/>
              <a:t>در اغلب گروههای آموزش و بحث و در بسیاری از گروههای تکلیف فقط مقدار زمان اندکی صرف معرفی افراد می شود، زیرا مسایل شخصی در گروه مطرح نمی شود.</a:t>
            </a:r>
          </a:p>
          <a:p>
            <a:pPr algn="just" rtl="1">
              <a:lnSpc>
                <a:spcPct val="150000"/>
              </a:lnSpc>
              <a:buNone/>
            </a:pPr>
            <a:endParaRPr lang="fa-IR" dirty="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3000"/>
                                        <p:tgtEl>
                                          <p:spTgt spid="9">
                                            <p:txEl>
                                              <p:pRg st="0" end="0"/>
                                            </p:txEl>
                                          </p:spTgt>
                                        </p:tgtEl>
                                      </p:cBhvr>
                                    </p:animEffect>
                                    <p:anim calcmode="lin" valueType="num">
                                      <p:cBhvr>
                                        <p:cTn id="14"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3000"/>
                                        <p:tgtEl>
                                          <p:spTgt spid="9">
                                            <p:txEl>
                                              <p:pRg st="1" end="1"/>
                                            </p:txEl>
                                          </p:spTgt>
                                        </p:tgtEl>
                                      </p:cBhvr>
                                    </p:animEffect>
                                    <p:anim calcmode="lin" valueType="num">
                                      <p:cBhvr>
                                        <p:cTn id="20"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9000"/>
                            </p:stCondLst>
                            <p:childTnLst>
                              <p:par>
                                <p:cTn id="23" presetID="42" presetClass="entr" presetSubtype="0" fill="hold" grpId="0"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3000"/>
                                        <p:tgtEl>
                                          <p:spTgt spid="9">
                                            <p:txEl>
                                              <p:pRg st="2" end="2"/>
                                            </p:txEl>
                                          </p:spTgt>
                                        </p:tgtEl>
                                      </p:cBhvr>
                                    </p:animEffect>
                                    <p:anim calcmode="lin" valueType="num">
                                      <p:cBhvr>
                                        <p:cTn id="26"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2000"/>
                            </p:stCondLst>
                            <p:childTnLst>
                              <p:par>
                                <p:cTn id="29" presetID="42" presetClass="entr" presetSubtype="0" fill="hold" grpId="0" nodeType="after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3000"/>
                                        <p:tgtEl>
                                          <p:spTgt spid="9">
                                            <p:txEl>
                                              <p:pRg st="3" end="3"/>
                                            </p:txEl>
                                          </p:spTgt>
                                        </p:tgtEl>
                                      </p:cBhvr>
                                    </p:animEffect>
                                    <p:anim calcmode="lin" valueType="num">
                                      <p:cBhvr>
                                        <p:cTn id="32"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5000"/>
                            </p:stCondLst>
                            <p:childTnLst>
                              <p:par>
                                <p:cTn id="35" presetID="42" presetClass="entr" presetSubtype="0" fill="hold" grpId="0" nodeType="after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3000"/>
                                        <p:tgtEl>
                                          <p:spTgt spid="9">
                                            <p:txEl>
                                              <p:pRg st="4" end="4"/>
                                            </p:txEl>
                                          </p:spTgt>
                                        </p:tgtEl>
                                      </p:cBhvr>
                                    </p:animEffect>
                                    <p:anim calcmode="lin" valueType="num">
                                      <p:cBhvr>
                                        <p:cTn id="38" dur="3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9" dur="3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animEffect transition="in" filter="fade">
                                      <p:cBhvr>
                                        <p:cTn id="44" dur="3000"/>
                                        <p:tgtEl>
                                          <p:spTgt spid="9">
                                            <p:txEl>
                                              <p:pRg st="5" end="5"/>
                                            </p:txEl>
                                          </p:spTgt>
                                        </p:tgtEl>
                                      </p:cBhvr>
                                    </p:animEffect>
                                    <p:anim calcmode="lin" valueType="num">
                                      <p:cBhvr>
                                        <p:cTn id="45" dur="3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6" dur="3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fontScale="62500" lnSpcReduction="20000"/>
          </a:bodyPr>
          <a:lstStyle/>
          <a:p>
            <a:pPr algn="just" rtl="1">
              <a:lnSpc>
                <a:spcPct val="150000"/>
              </a:lnSpc>
              <a:buNone/>
            </a:pPr>
            <a:r>
              <a:rPr lang="fa-IR" dirty="0" smtClean="0"/>
              <a:t>     </a:t>
            </a:r>
            <a:r>
              <a:rPr lang="fa-IR" sz="2400" dirty="0" smtClean="0">
                <a:cs typeface="B Jadid" pitchFamily="2" charset="-78"/>
              </a:rPr>
              <a:t> نکات دیگر تمرین آشنایی </a:t>
            </a:r>
          </a:p>
          <a:p>
            <a:pPr algn="just" rtl="1">
              <a:lnSpc>
                <a:spcPct val="150000"/>
              </a:lnSpc>
            </a:pPr>
            <a:r>
              <a:rPr lang="fa-IR" dirty="0" smtClean="0"/>
              <a:t>در گروههایی با اعضایی که زمینه های فرهنگی مختلفی دارند زمان بیشتری برای آشنایی صرف می شود.</a:t>
            </a:r>
          </a:p>
          <a:p>
            <a:pPr algn="just" rtl="1">
              <a:lnSpc>
                <a:spcPct val="150000"/>
              </a:lnSpc>
            </a:pPr>
            <a:r>
              <a:rPr lang="fa-IR" dirty="0" smtClean="0"/>
              <a:t>اندازه گروه، نقش مهمی در تعیین نوع تمرین آشنایی دارد. در گروه های بیشتر از 10 عضو رهبر نباید تمرین آشنایی طولانی مدت را انتخاب نماید.</a:t>
            </a:r>
          </a:p>
          <a:p>
            <a:pPr algn="just" rtl="1">
              <a:lnSpc>
                <a:spcPct val="150000"/>
              </a:lnSpc>
            </a:pPr>
            <a:r>
              <a:rPr lang="fa-IR" dirty="0" smtClean="0"/>
              <a:t>در گروههای آموزش، بحث و تکلیف و گروههایی که فقط یک جلسه تشکیل می شود، رهبر نباید از تمرین آشنایی که بیشتر از 5 دقیقه طول می کشد استفاده کند.</a:t>
            </a:r>
          </a:p>
          <a:p>
            <a:pPr algn="just" rtl="1">
              <a:lnSpc>
                <a:spcPct val="150000"/>
              </a:lnSpc>
            </a:pPr>
            <a:r>
              <a:rPr lang="fa-IR" b="1" dirty="0" smtClean="0"/>
              <a:t>مهمترین عامل در تعیین نوع تمرین آشنایی، هدف گروه است</a:t>
            </a:r>
          </a:p>
          <a:p>
            <a:pPr algn="just" rtl="1">
              <a:lnSpc>
                <a:spcPct val="150000"/>
              </a:lnSpc>
            </a:pPr>
            <a:r>
              <a:rPr lang="fa-IR" dirty="0" smtClean="0"/>
              <a:t>  در گروههایی که با اهداف آموزشی تشکیل می شود، ممکن است رهبر تمرین آشنایی را بکار ببرد که به اعضا کمک  کند تا اسامی را به یاد بیاورند</a:t>
            </a:r>
          </a:p>
          <a:p>
            <a:pPr algn="just" rtl="1">
              <a:lnSpc>
                <a:spcPct val="150000"/>
              </a:lnSpc>
            </a:pPr>
            <a:r>
              <a:rPr lang="fa-IR" dirty="0" smtClean="0"/>
              <a:t>در گروههای رشد، تکلیف، حمایت و درمان ، ممکن است رهبر روشی را انتخاب کند که اعضا برای درمیان گذاشتن اطلاعات مناسب درباره خودشان تشویق و ترغیب شوند.</a:t>
            </a:r>
          </a:p>
          <a:p>
            <a:pPr algn="just" rtl="1">
              <a:lnSpc>
                <a:spcPct val="150000"/>
              </a:lnSpc>
            </a:pPr>
            <a:r>
              <a:rPr lang="fa-IR" dirty="0" smtClean="0"/>
              <a:t>رهبر می تواند از اعضا بخواهد واکنش هایشان رابرای حضور در گروه و یا احساسات و انگیزه ها و انتظارات خود را از جلسه مطرح کنند.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3000"/>
                                        <p:tgtEl>
                                          <p:spTgt spid="9">
                                            <p:txEl>
                                              <p:pRg st="0" end="0"/>
                                            </p:txEl>
                                          </p:spTgt>
                                        </p:tgtEl>
                                      </p:cBhvr>
                                    </p:animEffect>
                                    <p:anim calcmode="lin" valueType="num">
                                      <p:cBhvr>
                                        <p:cTn id="14"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6000"/>
                            </p:stCondLst>
                            <p:childTnLst>
                              <p:par>
                                <p:cTn id="17" presetID="42" presetClass="entr" presetSubtype="0" fill="hold" grpId="0"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3000"/>
                                        <p:tgtEl>
                                          <p:spTgt spid="9">
                                            <p:txEl>
                                              <p:pRg st="1" end="1"/>
                                            </p:txEl>
                                          </p:spTgt>
                                        </p:tgtEl>
                                      </p:cBhvr>
                                    </p:animEffect>
                                    <p:anim calcmode="lin" valueType="num">
                                      <p:cBhvr>
                                        <p:cTn id="20"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9000"/>
                            </p:stCondLst>
                            <p:childTnLst>
                              <p:par>
                                <p:cTn id="23" presetID="42" presetClass="entr" presetSubtype="0" fill="hold" grpId="0"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3000"/>
                                        <p:tgtEl>
                                          <p:spTgt spid="9">
                                            <p:txEl>
                                              <p:pRg st="2" end="2"/>
                                            </p:txEl>
                                          </p:spTgt>
                                        </p:tgtEl>
                                      </p:cBhvr>
                                    </p:animEffect>
                                    <p:anim calcmode="lin" valueType="num">
                                      <p:cBhvr>
                                        <p:cTn id="26"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7"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2000"/>
                            </p:stCondLst>
                            <p:childTnLst>
                              <p:par>
                                <p:cTn id="29" presetID="42" presetClass="entr" presetSubtype="0" fill="hold" grpId="0" nodeType="after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3000"/>
                                        <p:tgtEl>
                                          <p:spTgt spid="9">
                                            <p:txEl>
                                              <p:pRg st="3" end="3"/>
                                            </p:txEl>
                                          </p:spTgt>
                                        </p:tgtEl>
                                      </p:cBhvr>
                                    </p:animEffect>
                                    <p:anim calcmode="lin" valueType="num">
                                      <p:cBhvr>
                                        <p:cTn id="32"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5000"/>
                            </p:stCondLst>
                            <p:childTnLst>
                              <p:par>
                                <p:cTn id="35" presetID="42" presetClass="entr" presetSubtype="0" fill="hold" grpId="0" nodeType="after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3000"/>
                                        <p:tgtEl>
                                          <p:spTgt spid="9">
                                            <p:txEl>
                                              <p:pRg st="4" end="4"/>
                                            </p:txEl>
                                          </p:spTgt>
                                        </p:tgtEl>
                                      </p:cBhvr>
                                    </p:animEffect>
                                    <p:anim calcmode="lin" valueType="num">
                                      <p:cBhvr>
                                        <p:cTn id="38" dur="3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9" dur="3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18000"/>
                            </p:stCondLst>
                            <p:childTnLst>
                              <p:par>
                                <p:cTn id="41" presetID="42" presetClass="entr" presetSubtype="0" fill="hold" grpId="0" nodeType="after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fade">
                                      <p:cBhvr>
                                        <p:cTn id="43" dur="3000"/>
                                        <p:tgtEl>
                                          <p:spTgt spid="9">
                                            <p:txEl>
                                              <p:pRg st="5" end="5"/>
                                            </p:txEl>
                                          </p:spTgt>
                                        </p:tgtEl>
                                      </p:cBhvr>
                                    </p:animEffect>
                                    <p:anim calcmode="lin" valueType="num">
                                      <p:cBhvr>
                                        <p:cTn id="44" dur="3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5" dur="3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21000"/>
                            </p:stCondLst>
                            <p:childTnLst>
                              <p:par>
                                <p:cTn id="47" presetID="42" presetClass="entr" presetSubtype="0" fill="hold" grpId="0" nodeType="after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Effect transition="in" filter="fade">
                                      <p:cBhvr>
                                        <p:cTn id="49" dur="3000"/>
                                        <p:tgtEl>
                                          <p:spTgt spid="9">
                                            <p:txEl>
                                              <p:pRg st="6" end="6"/>
                                            </p:txEl>
                                          </p:spTgt>
                                        </p:tgtEl>
                                      </p:cBhvr>
                                    </p:animEffect>
                                    <p:anim calcmode="lin" valueType="num">
                                      <p:cBhvr>
                                        <p:cTn id="50" dur="3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1" dur="3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24000"/>
                            </p:stCondLst>
                            <p:childTnLst>
                              <p:par>
                                <p:cTn id="53" presetID="42" presetClass="entr" presetSubtype="0" fill="hold" grpId="0" nodeType="afterEffect">
                                  <p:stCondLst>
                                    <p:cond delay="0"/>
                                  </p:stCondLst>
                                  <p:childTnLst>
                                    <p:set>
                                      <p:cBhvr>
                                        <p:cTn id="54" dur="1" fill="hold">
                                          <p:stCondLst>
                                            <p:cond delay="0"/>
                                          </p:stCondLst>
                                        </p:cTn>
                                        <p:tgtEl>
                                          <p:spTgt spid="9">
                                            <p:txEl>
                                              <p:pRg st="7" end="7"/>
                                            </p:txEl>
                                          </p:spTgt>
                                        </p:tgtEl>
                                        <p:attrNameLst>
                                          <p:attrName>style.visibility</p:attrName>
                                        </p:attrNameLst>
                                      </p:cBhvr>
                                      <p:to>
                                        <p:strVal val="visible"/>
                                      </p:to>
                                    </p:set>
                                    <p:animEffect transition="in" filter="fade">
                                      <p:cBhvr>
                                        <p:cTn id="55" dur="3000"/>
                                        <p:tgtEl>
                                          <p:spTgt spid="9">
                                            <p:txEl>
                                              <p:pRg st="7" end="7"/>
                                            </p:txEl>
                                          </p:spTgt>
                                        </p:tgtEl>
                                      </p:cBhvr>
                                    </p:animEffect>
                                    <p:anim calcmode="lin" valueType="num">
                                      <p:cBhvr>
                                        <p:cTn id="56" dur="3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7" dur="3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fontScale="77500" lnSpcReduction="20000"/>
          </a:bodyPr>
          <a:lstStyle/>
          <a:p>
            <a:pPr algn="just" rtl="1">
              <a:lnSpc>
                <a:spcPct val="150000"/>
              </a:lnSpc>
              <a:buNone/>
            </a:pPr>
            <a:r>
              <a:rPr lang="fa-IR" dirty="0" smtClean="0"/>
              <a:t>     </a:t>
            </a:r>
            <a:r>
              <a:rPr lang="fa-IR" sz="2400" dirty="0" smtClean="0">
                <a:cs typeface="B Jadid" pitchFamily="2" charset="-78"/>
              </a:rPr>
              <a:t> موارد زیر چندین نوع از تمرین آشنایی را بیان می کند</a:t>
            </a:r>
          </a:p>
          <a:p>
            <a:pPr marL="566928" indent="-457200" algn="just" rtl="1">
              <a:lnSpc>
                <a:spcPct val="150000"/>
              </a:lnSpc>
              <a:buNone/>
            </a:pPr>
            <a:r>
              <a:rPr lang="fa-IR" sz="2400" dirty="0" smtClean="0">
                <a:cs typeface="B Jadid" pitchFamily="2" charset="-78"/>
              </a:rPr>
              <a:t>الف- دور زدن نام</a:t>
            </a:r>
          </a:p>
          <a:p>
            <a:pPr algn="just" rtl="1">
              <a:lnSpc>
                <a:spcPct val="150000"/>
              </a:lnSpc>
            </a:pPr>
            <a:r>
              <a:rPr lang="fa-IR" dirty="0" smtClean="0"/>
              <a:t>رایج ترین تمرین آشنایی است که برای یادگیری اسامی افراد بکار می رود.</a:t>
            </a:r>
          </a:p>
          <a:p>
            <a:pPr algn="just" rtl="1">
              <a:lnSpc>
                <a:spcPct val="150000"/>
              </a:lnSpc>
            </a:pPr>
            <a:r>
              <a:rPr lang="fa-IR" dirty="0" smtClean="0"/>
              <a:t>گاهی در این روش، افراد صرفا خودشان را معرفی می کنند و یا فقط اسم خود را عنوان می کنند ولی اغلب اطلاعات اضافی نیز ارائه می گردد.</a:t>
            </a:r>
          </a:p>
          <a:p>
            <a:pPr algn="just" rtl="1">
              <a:lnSpc>
                <a:spcPct val="150000"/>
              </a:lnSpc>
            </a:pPr>
            <a:r>
              <a:rPr lang="fa-IR" dirty="0" smtClean="0"/>
              <a:t>بطور طبیعی آنچه که اعضا در معرفی خود مطرح می کنند به هدف گروه بستگی دارد.</a:t>
            </a:r>
          </a:p>
          <a:p>
            <a:pPr algn="just" rtl="1">
              <a:lnSpc>
                <a:spcPct val="150000"/>
              </a:lnSpc>
            </a:pPr>
            <a:r>
              <a:rPr lang="fa-IR" dirty="0" smtClean="0"/>
              <a:t>ارائه اطلاعات نامربوط توسط اعضا یکی از اشتباهات رایج رهبران مبتدی است.</a:t>
            </a:r>
          </a:p>
          <a:p>
            <a:pPr algn="just" rtl="1">
              <a:lnSpc>
                <a:spcPct val="150000"/>
              </a:lnSpc>
            </a:pPr>
            <a:r>
              <a:rPr lang="fa-IR" dirty="0" smtClean="0"/>
              <a:t>رهبر بر حسب میزان جدی بودن موضوع گروه و یا با توجه به سن شرکت کنندگان یک فعالیت آشنایی (شوخی و یا جدی) را انتخاب می کند.</a:t>
            </a:r>
          </a:p>
          <a:p>
            <a:pPr algn="just" rtl="1">
              <a:lnSpc>
                <a:spcPct val="150000"/>
              </a:lnSpc>
            </a:pPr>
            <a:r>
              <a:rPr lang="fa-IR" dirty="0" smtClean="0"/>
              <a:t>اجازه دادن به اعضا برای معرفی طولانی مدت یکی دیگر از اشتباهات رهبران است، زیرا ممکن است جلسه را کسالت آور و خسته کننده نماید.</a:t>
            </a:r>
          </a:p>
          <a:p>
            <a:pPr algn="just" rtl="1">
              <a:lnSpc>
                <a:spcPct val="150000"/>
              </a:lnSpc>
            </a:pPr>
            <a:endParaRPr lang="fa-IR" dirty="0" smtClean="0"/>
          </a:p>
          <a:p>
            <a:pPr algn="just" rtl="1">
              <a:lnSpc>
                <a:spcPct val="150000"/>
              </a:lnSpc>
              <a:buNone/>
            </a:pPr>
            <a:endParaRPr lang="fa-IR" dirty="0" smtClean="0"/>
          </a:p>
          <a:p>
            <a:pPr algn="just" rtl="1">
              <a:lnSpc>
                <a:spcPct val="150000"/>
              </a:lnSpc>
            </a:pPr>
            <a:endParaRPr lang="fa-IR" dirty="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3000"/>
                                        <p:tgtEl>
                                          <p:spTgt spid="9">
                                            <p:txEl>
                                              <p:pRg st="0" end="0"/>
                                            </p:txEl>
                                          </p:spTgt>
                                        </p:tgtEl>
                                      </p:cBhvr>
                                    </p:animEffect>
                                    <p:anim calcmode="lin" valueType="num">
                                      <p:cBhvr>
                                        <p:cTn id="14"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3000"/>
                                        <p:tgtEl>
                                          <p:spTgt spid="9">
                                            <p:txEl>
                                              <p:pRg st="1" end="1"/>
                                            </p:txEl>
                                          </p:spTgt>
                                        </p:tgtEl>
                                      </p:cBhvr>
                                    </p:animEffect>
                                    <p:anim calcmode="lin" valueType="num">
                                      <p:cBhvr>
                                        <p:cTn id="21"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2"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3000"/>
                                        <p:tgtEl>
                                          <p:spTgt spid="9">
                                            <p:txEl>
                                              <p:pRg st="2" end="2"/>
                                            </p:txEl>
                                          </p:spTgt>
                                        </p:tgtEl>
                                      </p:cBhvr>
                                    </p:animEffect>
                                    <p:anim calcmode="lin" valueType="num">
                                      <p:cBhvr>
                                        <p:cTn id="27"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8"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Effect transition="in" filter="fade">
                                      <p:cBhvr>
                                        <p:cTn id="33" dur="3000"/>
                                        <p:tgtEl>
                                          <p:spTgt spid="9">
                                            <p:txEl>
                                              <p:pRg st="3" end="3"/>
                                            </p:txEl>
                                          </p:spTgt>
                                        </p:tgtEl>
                                      </p:cBhvr>
                                    </p:animEffect>
                                    <p:anim calcmode="lin" valueType="num">
                                      <p:cBhvr>
                                        <p:cTn id="34"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5"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fade">
                                      <p:cBhvr>
                                        <p:cTn id="40" dur="3000"/>
                                        <p:tgtEl>
                                          <p:spTgt spid="9">
                                            <p:txEl>
                                              <p:pRg st="4" end="4"/>
                                            </p:txEl>
                                          </p:spTgt>
                                        </p:tgtEl>
                                      </p:cBhvr>
                                    </p:animEffect>
                                    <p:anim calcmode="lin" valueType="num">
                                      <p:cBhvr>
                                        <p:cTn id="41" dur="3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2" dur="3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Effect transition="in" filter="fade">
                                      <p:cBhvr>
                                        <p:cTn id="47" dur="3000"/>
                                        <p:tgtEl>
                                          <p:spTgt spid="9">
                                            <p:txEl>
                                              <p:pRg st="5" end="5"/>
                                            </p:txEl>
                                          </p:spTgt>
                                        </p:tgtEl>
                                      </p:cBhvr>
                                    </p:animEffect>
                                    <p:anim calcmode="lin" valueType="num">
                                      <p:cBhvr>
                                        <p:cTn id="48" dur="3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9" dur="3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9">
                                            <p:txEl>
                                              <p:pRg st="6" end="6"/>
                                            </p:txEl>
                                          </p:spTgt>
                                        </p:tgtEl>
                                        <p:attrNameLst>
                                          <p:attrName>style.visibility</p:attrName>
                                        </p:attrNameLst>
                                      </p:cBhvr>
                                      <p:to>
                                        <p:strVal val="visible"/>
                                      </p:to>
                                    </p:set>
                                    <p:animEffect transition="in" filter="fade">
                                      <p:cBhvr>
                                        <p:cTn id="54" dur="3000"/>
                                        <p:tgtEl>
                                          <p:spTgt spid="9">
                                            <p:txEl>
                                              <p:pRg st="6" end="6"/>
                                            </p:txEl>
                                          </p:spTgt>
                                        </p:tgtEl>
                                      </p:cBhvr>
                                    </p:animEffect>
                                    <p:anim calcmode="lin" valueType="num">
                                      <p:cBhvr>
                                        <p:cTn id="55" dur="3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6" dur="3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9">
                                            <p:txEl>
                                              <p:pRg st="7" end="7"/>
                                            </p:txEl>
                                          </p:spTgt>
                                        </p:tgtEl>
                                        <p:attrNameLst>
                                          <p:attrName>style.visibility</p:attrName>
                                        </p:attrNameLst>
                                      </p:cBhvr>
                                      <p:to>
                                        <p:strVal val="visible"/>
                                      </p:to>
                                    </p:set>
                                    <p:animEffect transition="in" filter="fade">
                                      <p:cBhvr>
                                        <p:cTn id="61" dur="3000"/>
                                        <p:tgtEl>
                                          <p:spTgt spid="9">
                                            <p:txEl>
                                              <p:pRg st="7" end="7"/>
                                            </p:txEl>
                                          </p:spTgt>
                                        </p:tgtEl>
                                      </p:cBhvr>
                                    </p:animEffect>
                                    <p:anim calcmode="lin" valueType="num">
                                      <p:cBhvr>
                                        <p:cTn id="62" dur="3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63" dur="3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a:bodyPr>
          <a:lstStyle/>
          <a:p>
            <a:pPr algn="just" rtl="1">
              <a:lnSpc>
                <a:spcPct val="150000"/>
              </a:lnSpc>
              <a:buNone/>
            </a:pPr>
            <a:r>
              <a:rPr lang="fa-IR" sz="2400" dirty="0" smtClean="0">
                <a:cs typeface="B Jadid" pitchFamily="2" charset="-78"/>
              </a:rPr>
              <a:t>ب- دور زدن تکراری</a:t>
            </a:r>
          </a:p>
          <a:p>
            <a:pPr algn="just" rtl="1">
              <a:lnSpc>
                <a:spcPct val="150000"/>
              </a:lnSpc>
            </a:pPr>
            <a:r>
              <a:rPr lang="fa-IR" dirty="0" smtClean="0"/>
              <a:t>این روش، یک تمرین نام است که عضو اول اسم خود را می گوید و عضو دوم، ابتدا اسم عضو اول و سپس اسم خود را می گوید و تا آخر به همین صورت افراد معرفی می شوند.</a:t>
            </a:r>
          </a:p>
          <a:p>
            <a:pPr algn="just" rtl="1">
              <a:lnSpc>
                <a:spcPct val="150000"/>
              </a:lnSpc>
            </a:pPr>
            <a:r>
              <a:rPr lang="fa-IR" dirty="0" smtClean="0"/>
              <a:t>این تمرین به اعضا کمک می کند تا اسم همه را به خاطر بسپارند و در طول جلسه به یاد بیاورند.</a:t>
            </a:r>
          </a:p>
          <a:p>
            <a:pPr algn="just" rtl="1">
              <a:lnSpc>
                <a:spcPct val="150000"/>
              </a:lnSpc>
            </a:pPr>
            <a:r>
              <a:rPr lang="fa-IR" dirty="0" smtClean="0"/>
              <a:t>این تمرین برای گروههایی که با رده سنی پایین ( مدرسه) تشکیل می شود بسیار خوشایند است.</a:t>
            </a:r>
          </a:p>
          <a:p>
            <a:pPr algn="just" rtl="1">
              <a:lnSpc>
                <a:spcPct val="150000"/>
              </a:lnSpc>
              <a:buNone/>
            </a:pPr>
            <a:endParaRPr lang="fa-IR" dirty="0" smtClean="0"/>
          </a:p>
          <a:p>
            <a:pPr algn="just" rtl="1">
              <a:lnSpc>
                <a:spcPct val="150000"/>
              </a:lnSpc>
              <a:buNone/>
            </a:pPr>
            <a:endParaRPr lang="fa-IR" dirty="0" smtClean="0"/>
          </a:p>
          <a:p>
            <a:pPr algn="just" rtl="1">
              <a:lnSpc>
                <a:spcPct val="150000"/>
              </a:lnSpc>
            </a:pPr>
            <a:endParaRPr lang="fa-IR" dirty="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3000"/>
                                        <p:tgtEl>
                                          <p:spTgt spid="9">
                                            <p:txEl>
                                              <p:pRg st="0" end="0"/>
                                            </p:txEl>
                                          </p:spTgt>
                                        </p:tgtEl>
                                      </p:cBhvr>
                                    </p:animEffect>
                                    <p:anim calcmode="lin" valueType="num">
                                      <p:cBhvr>
                                        <p:cTn id="15"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3000"/>
                            </p:stCondLst>
                            <p:childTnLst>
                              <p:par>
                                <p:cTn id="18" presetID="42" presetClass="entr" presetSubtype="0" fill="hold" grpId="0" nodeType="after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3000"/>
                                        <p:tgtEl>
                                          <p:spTgt spid="9">
                                            <p:txEl>
                                              <p:pRg st="1" end="1"/>
                                            </p:txEl>
                                          </p:spTgt>
                                        </p:tgtEl>
                                      </p:cBhvr>
                                    </p:animEffect>
                                    <p:anim calcmode="lin" valueType="num">
                                      <p:cBhvr>
                                        <p:cTn id="21"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2"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6000"/>
                            </p:stCondLst>
                            <p:childTnLst>
                              <p:par>
                                <p:cTn id="24" presetID="42" presetClass="entr" presetSubtype="0" fill="hold" grpId="0" nodeType="after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3000"/>
                                        <p:tgtEl>
                                          <p:spTgt spid="9">
                                            <p:txEl>
                                              <p:pRg st="2" end="2"/>
                                            </p:txEl>
                                          </p:spTgt>
                                        </p:tgtEl>
                                      </p:cBhvr>
                                    </p:animEffect>
                                    <p:anim calcmode="lin" valueType="num">
                                      <p:cBhvr>
                                        <p:cTn id="27"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8"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animEffect transition="in" filter="fade">
                                      <p:cBhvr>
                                        <p:cTn id="33" dur="3000"/>
                                        <p:tgtEl>
                                          <p:spTgt spid="9">
                                            <p:txEl>
                                              <p:pRg st="3" end="3"/>
                                            </p:txEl>
                                          </p:spTgt>
                                        </p:tgtEl>
                                      </p:cBhvr>
                                    </p:animEffect>
                                    <p:anim calcmode="lin" valueType="num">
                                      <p:cBhvr>
                                        <p:cTn id="34"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5"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solidFill>
            <a:schemeClr val="accent1">
              <a:lumMod val="60000"/>
              <a:lumOff val="40000"/>
            </a:schemeClr>
          </a:solidFill>
        </p:spPr>
        <p:txBody>
          <a:bodyPr>
            <a:normAutofit fontScale="85000" lnSpcReduction="10000"/>
          </a:bodyPr>
          <a:lstStyle/>
          <a:p>
            <a:pPr algn="just" rtl="1">
              <a:lnSpc>
                <a:spcPct val="200000"/>
              </a:lnSpc>
              <a:buNone/>
            </a:pPr>
            <a:r>
              <a:rPr lang="fa-IR" dirty="0" smtClean="0"/>
              <a:t>   جلسه اول مهمترین و اغلب مشکل ترین جلسه برای رهبری کردن می باشد، زیرا:</a:t>
            </a:r>
          </a:p>
          <a:p>
            <a:pPr marL="624078" indent="-514350" algn="just" rtl="1">
              <a:lnSpc>
                <a:spcPct val="200000"/>
              </a:lnSpc>
              <a:buFont typeface="+mj-lt"/>
              <a:buAutoNum type="arabicParenR"/>
            </a:pPr>
            <a:r>
              <a:rPr lang="fa-IR" dirty="0" smtClean="0"/>
              <a:t> رهبر باید پویایی ها و نیروهای بسیار متفاوتی را در گروه کنترل نماید</a:t>
            </a:r>
          </a:p>
          <a:p>
            <a:pPr marL="624078" indent="-514350" algn="just" rtl="1">
              <a:lnSpc>
                <a:spcPct val="200000"/>
              </a:lnSpc>
              <a:buFont typeface="+mj-lt"/>
              <a:buAutoNum type="arabicParenR"/>
            </a:pPr>
            <a:r>
              <a:rPr lang="fa-IR" dirty="0" smtClean="0"/>
              <a:t>بر نگراني هاي خود (اينكه گروه چگونه از آب درخواهد آمد، آيا به خوبي از عهده رخدادهاي گروه برخواهد آمد، آيا مي تواند در گروه فضاي الفت ، اعتماد و امنيت را ايجاد نمايد) شد نيز فائق آيد.</a:t>
            </a:r>
          </a:p>
          <a:p>
            <a:pPr algn="just" rtl="1">
              <a:lnSpc>
                <a:spcPct val="200000"/>
              </a:lnSpc>
              <a:buNone/>
            </a:pPr>
            <a:r>
              <a:rPr lang="fa-IR" dirty="0" smtClean="0"/>
              <a:t>جلسه اول براي اعضا نيز با اضطراب شروع مي شود اين نگرانيها عبارتند از :</a:t>
            </a:r>
          </a:p>
          <a:p>
            <a:pPr algn="just" rtl="1">
              <a:lnSpc>
                <a:spcPct val="200000"/>
              </a:lnSpc>
              <a:buNone/>
            </a:pPr>
            <a:endParaRPr lang="fa-IR" dirty="0" smtClean="0"/>
          </a:p>
          <a:p>
            <a:pPr algn="r" rtl="1">
              <a:buNone/>
            </a:pPr>
            <a:endParaRPr lang="fa-IR" dirty="0" smtClean="0"/>
          </a:p>
          <a:p>
            <a:pPr algn="r" rtl="1">
              <a:buNone/>
            </a:pPr>
            <a:endParaRPr lang="en-US" dirty="0"/>
          </a:p>
        </p:txBody>
      </p:sp>
      <p:sp>
        <p:nvSpPr>
          <p:cNvPr id="8" name="Title 7"/>
          <p:cNvSpPr>
            <a:spLocks noGrp="1"/>
          </p:cNvSpPr>
          <p:nvPr>
            <p:ph type="title"/>
          </p:nvPr>
        </p:nvSpPr>
        <p:spPr>
          <a:solidFill>
            <a:schemeClr val="tx2">
              <a:lumMod val="75000"/>
            </a:schemeClr>
          </a:solidFill>
        </p:spPr>
        <p:txBody>
          <a:bodyPr/>
          <a:lstStyle/>
          <a:p>
            <a:pPr algn="ctr"/>
            <a:r>
              <a:rPr lang="fa-IR" dirty="0" smtClean="0">
                <a:solidFill>
                  <a:schemeClr val="bg1"/>
                </a:solidFill>
              </a:rPr>
              <a:t>جلسه</a:t>
            </a:r>
            <a:r>
              <a:rPr lang="fa-IR" dirty="0" smtClean="0"/>
              <a:t> </a:t>
            </a:r>
            <a:r>
              <a:rPr lang="fa-IR" dirty="0" smtClean="0">
                <a:solidFill>
                  <a:schemeClr val="bg1"/>
                </a:solidFill>
              </a:rPr>
              <a:t>اول</a:t>
            </a:r>
            <a:endParaRPr lang="en-US" dirty="0">
              <a:solidFill>
                <a:schemeClr val="bg1"/>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anim calcmode="lin" valueType="num">
                                      <p:cBhvr>
                                        <p:cTn id="8" dur="3000" fill="hold"/>
                                        <p:tgtEl>
                                          <p:spTgt spid="8"/>
                                        </p:tgtEl>
                                        <p:attrNameLst>
                                          <p:attrName>ppt_x</p:attrName>
                                        </p:attrNameLst>
                                      </p:cBhvr>
                                      <p:tavLst>
                                        <p:tav tm="0">
                                          <p:val>
                                            <p:strVal val="#ppt_x"/>
                                          </p:val>
                                        </p:tav>
                                        <p:tav tm="100000">
                                          <p:val>
                                            <p:strVal val="#ppt_x"/>
                                          </p:val>
                                        </p:tav>
                                      </p:tavLst>
                                    </p:anim>
                                    <p:anim calcmode="lin" valueType="num">
                                      <p:cBhvr>
                                        <p:cTn id="9" dur="3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bg/>
                                          </p:spTgt>
                                        </p:tgtEl>
                                        <p:attrNameLst>
                                          <p:attrName>style.visibility</p:attrName>
                                        </p:attrNameLst>
                                      </p:cBhvr>
                                      <p:to>
                                        <p:strVal val="visible"/>
                                      </p:to>
                                    </p:set>
                                    <p:animEffect transition="in" filter="fade">
                                      <p:cBhvr>
                                        <p:cTn id="14" dur="1000"/>
                                        <p:tgtEl>
                                          <p:spTgt spid="9">
                                            <p:bg/>
                                          </p:spTgt>
                                        </p:tgtEl>
                                      </p:cBhvr>
                                    </p:animEffect>
                                    <p:anim calcmode="lin" valueType="num">
                                      <p:cBhvr>
                                        <p:cTn id="15" dur="1000" fill="hold"/>
                                        <p:tgtEl>
                                          <p:spTgt spid="9">
                                            <p:bg/>
                                          </p:spTgt>
                                        </p:tgtEl>
                                        <p:attrNameLst>
                                          <p:attrName>ppt_x</p:attrName>
                                        </p:attrNameLst>
                                      </p:cBhvr>
                                      <p:tavLst>
                                        <p:tav tm="0">
                                          <p:val>
                                            <p:strVal val="#ppt_x"/>
                                          </p:val>
                                        </p:tav>
                                        <p:tav tm="100000">
                                          <p:val>
                                            <p:strVal val="#ppt_x"/>
                                          </p:val>
                                        </p:tav>
                                      </p:tavLst>
                                    </p:anim>
                                    <p:anim calcmode="lin" valueType="num">
                                      <p:cBhvr>
                                        <p:cTn id="16"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1000"/>
                                        <p:tgtEl>
                                          <p:spTgt spid="9">
                                            <p:txEl>
                                              <p:pRg st="1" end="1"/>
                                            </p:txEl>
                                          </p:spTgt>
                                        </p:tgtEl>
                                      </p:cBhvr>
                                    </p:animEffect>
                                    <p:anim calcmode="lin" valueType="num">
                                      <p:cBhvr>
                                        <p:cTn id="2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Effect transition="in" filter="fade">
                                      <p:cBhvr>
                                        <p:cTn id="35" dur="1000"/>
                                        <p:tgtEl>
                                          <p:spTgt spid="9">
                                            <p:txEl>
                                              <p:pRg st="2" end="2"/>
                                            </p:txEl>
                                          </p:spTgt>
                                        </p:tgtEl>
                                      </p:cBhvr>
                                    </p:animEffect>
                                    <p:anim calcmode="lin" valueType="num">
                                      <p:cBhvr>
                                        <p:cTn id="3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fade">
                                      <p:cBhvr>
                                        <p:cTn id="42" dur="1000"/>
                                        <p:tgtEl>
                                          <p:spTgt spid="9">
                                            <p:txEl>
                                              <p:pRg st="3" end="3"/>
                                            </p:txEl>
                                          </p:spTgt>
                                        </p:tgtEl>
                                      </p:cBhvr>
                                    </p:animEffect>
                                    <p:anim calcmode="lin" valueType="num">
                                      <p:cBhvr>
                                        <p:cTn id="4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a:bodyPr>
          <a:lstStyle/>
          <a:p>
            <a:pPr algn="just" rtl="1">
              <a:lnSpc>
                <a:spcPct val="150000"/>
              </a:lnSpc>
              <a:buNone/>
            </a:pPr>
            <a:r>
              <a:rPr lang="fa-IR" sz="2400" dirty="0" smtClean="0">
                <a:cs typeface="B Jadid" pitchFamily="2" charset="-78"/>
              </a:rPr>
              <a:t>ج-آشنایی گروه دو نفری</a:t>
            </a:r>
          </a:p>
          <a:p>
            <a:pPr algn="just" rtl="1">
              <a:lnSpc>
                <a:spcPct val="150000"/>
              </a:lnSpc>
            </a:pPr>
            <a:r>
              <a:rPr lang="fa-IR" sz="2400" dirty="0" smtClean="0">
                <a:cs typeface="B Jadid" pitchFamily="2" charset="-78"/>
              </a:rPr>
              <a:t> </a:t>
            </a:r>
            <a:r>
              <a:rPr lang="fa-IR" dirty="0" smtClean="0"/>
              <a:t>دراین روش، اعضا به گروههای دو نفره تقسیم شده و اطلاعاتی را در مورد خودشان که معمولا بر اساس پیشنهاد رهبر می باشد، به یکدیگرارائه می دهند. سپس اعضا در گروه اصلی گرد آمده و هر کس  شریک خود را به دیگران معرفی می کند.</a:t>
            </a:r>
          </a:p>
          <a:p>
            <a:pPr algn="just" rtl="1">
              <a:lnSpc>
                <a:spcPct val="150000"/>
              </a:lnSpc>
            </a:pPr>
            <a:r>
              <a:rPr lang="fa-IR" dirty="0" smtClean="0"/>
              <a:t>این روش تمرین مناسبی برای یادگیری گوش دادن به دیگران و شناخت بهتر اعضای دیگر است.</a:t>
            </a:r>
          </a:p>
          <a:p>
            <a:pPr algn="just" rtl="1">
              <a:lnSpc>
                <a:spcPct val="150000"/>
              </a:lnSpc>
              <a:buNone/>
            </a:pPr>
            <a:endParaRPr lang="fa-IR" dirty="0" smtClean="0"/>
          </a:p>
          <a:p>
            <a:pPr algn="just" rtl="1">
              <a:lnSpc>
                <a:spcPct val="150000"/>
              </a:lnSpc>
              <a:buNone/>
            </a:pPr>
            <a:endParaRPr lang="fa-IR" dirty="0" smtClean="0"/>
          </a:p>
          <a:p>
            <a:pPr algn="just" rtl="1">
              <a:lnSpc>
                <a:spcPct val="150000"/>
              </a:lnSpc>
            </a:pPr>
            <a:endParaRPr lang="fa-IR" dirty="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3000"/>
                                        <p:tgtEl>
                                          <p:spTgt spid="9">
                                            <p:txEl>
                                              <p:pRg st="0" end="0"/>
                                            </p:txEl>
                                          </p:spTgt>
                                        </p:tgtEl>
                                      </p:cBhvr>
                                    </p:animEffect>
                                    <p:anim calcmode="lin" valueType="num">
                                      <p:cBhvr>
                                        <p:cTn id="15"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3000"/>
                                        <p:tgtEl>
                                          <p:spTgt spid="9">
                                            <p:txEl>
                                              <p:pRg st="1" end="1"/>
                                            </p:txEl>
                                          </p:spTgt>
                                        </p:tgtEl>
                                      </p:cBhvr>
                                    </p:animEffect>
                                    <p:anim calcmode="lin" valueType="num">
                                      <p:cBhvr>
                                        <p:cTn id="22"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3000"/>
                                        <p:tgtEl>
                                          <p:spTgt spid="9">
                                            <p:txEl>
                                              <p:pRg st="2" end="2"/>
                                            </p:txEl>
                                          </p:spTgt>
                                        </p:tgtEl>
                                      </p:cBhvr>
                                    </p:animEffect>
                                    <p:anim calcmode="lin" valueType="num">
                                      <p:cBhvr>
                                        <p:cTn id="28"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9"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fontScale="92500"/>
          </a:bodyPr>
          <a:lstStyle/>
          <a:p>
            <a:pPr algn="just" rtl="1">
              <a:lnSpc>
                <a:spcPct val="150000"/>
              </a:lnSpc>
              <a:buNone/>
            </a:pPr>
            <a:r>
              <a:rPr lang="fa-IR" sz="2400" dirty="0" smtClean="0">
                <a:cs typeface="B Jadid" pitchFamily="2" charset="-78"/>
              </a:rPr>
              <a:t>د- گروه دو نفری تکرار شده</a:t>
            </a:r>
          </a:p>
          <a:p>
            <a:pPr algn="just" rtl="1">
              <a:lnSpc>
                <a:spcPct val="150000"/>
              </a:lnSpc>
            </a:pPr>
            <a:r>
              <a:rPr lang="fa-IR" sz="2400" dirty="0" smtClean="0">
                <a:cs typeface="B Jadid" pitchFamily="2" charset="-78"/>
              </a:rPr>
              <a:t> </a:t>
            </a:r>
            <a:r>
              <a:rPr lang="fa-IR" dirty="0" smtClean="0"/>
              <a:t>دراین روش، اعضا با هر عضو دیگر گروه، جفت شده و 2 الی 5 دقیقه درمورد چیزهایی مانند علت حضور در گروه و انتظاراتشان از گروه صحبت می کنند.</a:t>
            </a:r>
          </a:p>
          <a:p>
            <a:pPr algn="just" rtl="1">
              <a:lnSpc>
                <a:spcPct val="150000"/>
              </a:lnSpc>
            </a:pPr>
            <a:r>
              <a:rPr lang="fa-IR" dirty="0" smtClean="0"/>
              <a:t>این تمرین برای گروههای خاص همچون حمایت، رشد و درمان مناسب است.</a:t>
            </a:r>
          </a:p>
          <a:p>
            <a:pPr algn="just" rtl="1">
              <a:lnSpc>
                <a:spcPct val="150000"/>
              </a:lnSpc>
            </a:pPr>
            <a:r>
              <a:rPr lang="fa-IR" dirty="0" smtClean="0"/>
              <a:t>این تمرین فقط زمانی استفاده می شود که گروه کمتر از شش عضو داشته باشد و جلسه حداقل یک ساعت و نیم طول بکشد، زیرا فرصت دادن به هر عضو برای تشکیل گروه دو نفری تکراری وقت زیادی می گیرد.</a:t>
            </a:r>
          </a:p>
          <a:p>
            <a:pPr algn="just" rtl="1">
              <a:lnSpc>
                <a:spcPct val="150000"/>
              </a:lnSpc>
              <a:buNone/>
            </a:pPr>
            <a:endParaRPr lang="fa-IR" dirty="0" smtClean="0"/>
          </a:p>
          <a:p>
            <a:pPr algn="just" rtl="1">
              <a:lnSpc>
                <a:spcPct val="150000"/>
              </a:lnSpc>
              <a:buNone/>
            </a:pPr>
            <a:endParaRPr lang="fa-IR" dirty="0" smtClean="0"/>
          </a:p>
          <a:p>
            <a:pPr algn="just" rtl="1">
              <a:lnSpc>
                <a:spcPct val="150000"/>
              </a:lnSpc>
            </a:pPr>
            <a:endParaRPr lang="fa-IR" dirty="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3000"/>
                                        <p:tgtEl>
                                          <p:spTgt spid="9">
                                            <p:txEl>
                                              <p:pRg st="0" end="0"/>
                                            </p:txEl>
                                          </p:spTgt>
                                        </p:tgtEl>
                                      </p:cBhvr>
                                    </p:animEffect>
                                    <p:anim calcmode="lin" valueType="num">
                                      <p:cBhvr>
                                        <p:cTn id="15"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3000"/>
                                        <p:tgtEl>
                                          <p:spTgt spid="9">
                                            <p:txEl>
                                              <p:pRg st="1" end="1"/>
                                            </p:txEl>
                                          </p:spTgt>
                                        </p:tgtEl>
                                      </p:cBhvr>
                                    </p:animEffect>
                                    <p:anim calcmode="lin" valueType="num">
                                      <p:cBhvr>
                                        <p:cTn id="22"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3000"/>
                                        <p:tgtEl>
                                          <p:spTgt spid="9">
                                            <p:txEl>
                                              <p:pRg st="2" end="2"/>
                                            </p:txEl>
                                          </p:spTgt>
                                        </p:tgtEl>
                                      </p:cBhvr>
                                    </p:animEffect>
                                    <p:anim calcmode="lin" valueType="num">
                                      <p:cBhvr>
                                        <p:cTn id="29"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3000"/>
                                        <p:tgtEl>
                                          <p:spTgt spid="9">
                                            <p:txEl>
                                              <p:pRg st="3" end="3"/>
                                            </p:txEl>
                                          </p:spTgt>
                                        </p:tgtEl>
                                      </p:cBhvr>
                                    </p:animEffect>
                                    <p:anim calcmode="lin" valueType="num">
                                      <p:cBhvr>
                                        <p:cTn id="36"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a:bodyPr>
          <a:lstStyle/>
          <a:p>
            <a:pPr algn="just" rtl="1">
              <a:lnSpc>
                <a:spcPct val="150000"/>
              </a:lnSpc>
              <a:buNone/>
            </a:pPr>
            <a:r>
              <a:rPr lang="fa-IR" sz="2400" dirty="0" smtClean="0">
                <a:cs typeface="B Jadid" pitchFamily="2" charset="-78"/>
              </a:rPr>
              <a:t>ه- دور هم گشتن</a:t>
            </a:r>
          </a:p>
          <a:p>
            <a:pPr algn="just" rtl="1">
              <a:lnSpc>
                <a:spcPct val="150000"/>
              </a:lnSpc>
            </a:pPr>
            <a:r>
              <a:rPr lang="fa-IR" sz="2400" dirty="0" smtClean="0">
                <a:cs typeface="B Jadid" pitchFamily="2" charset="-78"/>
              </a:rPr>
              <a:t> </a:t>
            </a:r>
            <a:r>
              <a:rPr lang="fa-IR" dirty="0" smtClean="0"/>
              <a:t>درگروه های دارای 12 عضو و بیشتر، می توان از اعضا خواست که دور زده و یکدیگر را در 4 تا 5 دقیقه ابتدای جلسه اول ملاقات نمایند و نام هر کس و علت حضورش را در گروه یاد بگیرند؛ </a:t>
            </a:r>
          </a:p>
          <a:p>
            <a:pPr algn="just" rtl="1">
              <a:lnSpc>
                <a:spcPct val="150000"/>
              </a:lnSpc>
            </a:pPr>
            <a:r>
              <a:rPr lang="fa-IR" dirty="0" smtClean="0"/>
              <a:t>این روش، برای اعضا فرصتی فراهم می کند تا با یکدیگر ارتباط برقرار کرده و فرایند آشنایی را سرعت می بخشد.</a:t>
            </a:r>
          </a:p>
          <a:p>
            <a:pPr algn="just" rtl="1">
              <a:lnSpc>
                <a:spcPct val="150000"/>
              </a:lnSpc>
            </a:pPr>
            <a:r>
              <a:rPr lang="fa-IR" dirty="0" smtClean="0"/>
              <a:t>این روش زمانی مناسب است که رهبر منتظر رسیدن بعضی از اعضای گروه باشد و افراد حاضر ساکت و به تنهایی نشسته اند.</a:t>
            </a:r>
          </a:p>
          <a:p>
            <a:pPr algn="just" rtl="1">
              <a:lnSpc>
                <a:spcPct val="150000"/>
              </a:lnSpc>
              <a:buNone/>
            </a:pPr>
            <a:endParaRPr lang="fa-IR" dirty="0" smtClean="0"/>
          </a:p>
          <a:p>
            <a:pPr algn="just" rtl="1">
              <a:lnSpc>
                <a:spcPct val="150000"/>
              </a:lnSpc>
              <a:buNone/>
            </a:pPr>
            <a:endParaRPr lang="fa-IR" dirty="0" smtClean="0"/>
          </a:p>
          <a:p>
            <a:pPr algn="just" rtl="1">
              <a:lnSpc>
                <a:spcPct val="150000"/>
              </a:lnSpc>
            </a:pPr>
            <a:endParaRPr lang="fa-IR" dirty="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3000"/>
                                        <p:tgtEl>
                                          <p:spTgt spid="9">
                                            <p:txEl>
                                              <p:pRg st="0" end="0"/>
                                            </p:txEl>
                                          </p:spTgt>
                                        </p:tgtEl>
                                      </p:cBhvr>
                                    </p:animEffect>
                                    <p:anim calcmode="lin" valueType="num">
                                      <p:cBhvr>
                                        <p:cTn id="15"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3000"/>
                                        <p:tgtEl>
                                          <p:spTgt spid="9">
                                            <p:txEl>
                                              <p:pRg st="1" end="1"/>
                                            </p:txEl>
                                          </p:spTgt>
                                        </p:tgtEl>
                                      </p:cBhvr>
                                    </p:animEffect>
                                    <p:anim calcmode="lin" valueType="num">
                                      <p:cBhvr>
                                        <p:cTn id="22"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3000"/>
                                        <p:tgtEl>
                                          <p:spTgt spid="9">
                                            <p:txEl>
                                              <p:pRg st="2" end="2"/>
                                            </p:txEl>
                                          </p:spTgt>
                                        </p:tgtEl>
                                      </p:cBhvr>
                                    </p:animEffect>
                                    <p:anim calcmode="lin" valueType="num">
                                      <p:cBhvr>
                                        <p:cTn id="29"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3000"/>
                                        <p:tgtEl>
                                          <p:spTgt spid="9">
                                            <p:txEl>
                                              <p:pRg st="3" end="3"/>
                                            </p:txEl>
                                          </p:spTgt>
                                        </p:tgtEl>
                                      </p:cBhvr>
                                    </p:animEffect>
                                    <p:anim calcmode="lin" valueType="num">
                                      <p:cBhvr>
                                        <p:cTn id="36"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a:bodyPr>
          <a:lstStyle/>
          <a:p>
            <a:pPr algn="just" rtl="1">
              <a:lnSpc>
                <a:spcPct val="150000"/>
              </a:lnSpc>
              <a:buNone/>
            </a:pPr>
            <a:r>
              <a:rPr lang="fa-IR" sz="2400" dirty="0" smtClean="0">
                <a:cs typeface="B Jadid" pitchFamily="2" charset="-78"/>
              </a:rPr>
              <a:t> ویژگیهای اصلی یک تمرین آشنایی مناسب</a:t>
            </a:r>
          </a:p>
          <a:p>
            <a:pPr marL="624078" indent="-514350" algn="just" rtl="1">
              <a:lnSpc>
                <a:spcPct val="150000"/>
              </a:lnSpc>
              <a:buFont typeface="+mj-lt"/>
              <a:buAutoNum type="arabicPeriod"/>
            </a:pPr>
            <a:r>
              <a:rPr lang="fa-IR" dirty="0" smtClean="0"/>
              <a:t>متناسب با نوع و هدف گروه باشد</a:t>
            </a:r>
          </a:p>
          <a:p>
            <a:pPr marL="624078" indent="-514350" algn="just" rtl="1">
              <a:lnSpc>
                <a:spcPct val="150000"/>
              </a:lnSpc>
              <a:buFont typeface="+mj-lt"/>
              <a:buAutoNum type="arabicPeriod"/>
            </a:pPr>
            <a:r>
              <a:rPr lang="fa-IR" dirty="0" smtClean="0"/>
              <a:t>متناسب با زمان تشکیل جلسه و مدت جلسه باشد.</a:t>
            </a:r>
          </a:p>
          <a:p>
            <a:pPr algn="just" rtl="1">
              <a:lnSpc>
                <a:spcPct val="150000"/>
              </a:lnSpc>
            </a:pPr>
            <a:r>
              <a:rPr lang="fa-IR" b="1" dirty="0" smtClean="0"/>
              <a:t>ساده ترین و راحت ترین راه آشنایی اعضای گروه و به خاطر سپردن نام اعضای دیگر، استفاده از برچسب های بزرگی است که نام هر یک در آن درج شده است.</a:t>
            </a:r>
          </a:p>
          <a:p>
            <a:pPr algn="just" rtl="1">
              <a:lnSpc>
                <a:spcPct val="150000"/>
              </a:lnSpc>
              <a:buNone/>
            </a:pPr>
            <a:endParaRPr lang="fa-IR" dirty="0" smtClean="0"/>
          </a:p>
          <a:p>
            <a:pPr algn="just" rtl="1">
              <a:lnSpc>
                <a:spcPct val="150000"/>
              </a:lnSpc>
            </a:pPr>
            <a:endParaRPr lang="fa-IR" dirty="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3000"/>
                                        <p:tgtEl>
                                          <p:spTgt spid="9">
                                            <p:bg/>
                                          </p:spTgt>
                                        </p:tgtEl>
                                      </p:cBhvr>
                                    </p:animEffect>
                                    <p:anim calcmode="lin" valueType="num">
                                      <p:cBhvr>
                                        <p:cTn id="8" dur="3000" fill="hold"/>
                                        <p:tgtEl>
                                          <p:spTgt spid="9">
                                            <p:bg/>
                                          </p:spTgt>
                                        </p:tgtEl>
                                        <p:attrNameLst>
                                          <p:attrName>ppt_x</p:attrName>
                                        </p:attrNameLst>
                                      </p:cBhvr>
                                      <p:tavLst>
                                        <p:tav tm="0">
                                          <p:val>
                                            <p:strVal val="#ppt_x"/>
                                          </p:val>
                                        </p:tav>
                                        <p:tav tm="100000">
                                          <p:val>
                                            <p:strVal val="#ppt_x"/>
                                          </p:val>
                                        </p:tav>
                                      </p:tavLst>
                                    </p:anim>
                                    <p:anim calcmode="lin" valueType="num">
                                      <p:cBhvr>
                                        <p:cTn id="9" dur="3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3000"/>
                                        <p:tgtEl>
                                          <p:spTgt spid="9">
                                            <p:txEl>
                                              <p:pRg st="0" end="0"/>
                                            </p:txEl>
                                          </p:spTgt>
                                        </p:tgtEl>
                                      </p:cBhvr>
                                    </p:animEffect>
                                    <p:anim calcmode="lin" valueType="num">
                                      <p:cBhvr>
                                        <p:cTn id="15" dur="3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3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3000"/>
                                        <p:tgtEl>
                                          <p:spTgt spid="9">
                                            <p:txEl>
                                              <p:pRg st="1" end="1"/>
                                            </p:txEl>
                                          </p:spTgt>
                                        </p:tgtEl>
                                      </p:cBhvr>
                                    </p:animEffect>
                                    <p:anim calcmode="lin" valueType="num">
                                      <p:cBhvr>
                                        <p:cTn id="22" dur="3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3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3000"/>
                                        <p:tgtEl>
                                          <p:spTgt spid="9">
                                            <p:txEl>
                                              <p:pRg st="2" end="2"/>
                                            </p:txEl>
                                          </p:spTgt>
                                        </p:tgtEl>
                                      </p:cBhvr>
                                    </p:animEffect>
                                    <p:anim calcmode="lin" valueType="num">
                                      <p:cBhvr>
                                        <p:cTn id="29"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3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3000"/>
                                        <p:tgtEl>
                                          <p:spTgt spid="9">
                                            <p:txEl>
                                              <p:pRg st="3" end="3"/>
                                            </p:txEl>
                                          </p:spTgt>
                                        </p:tgtEl>
                                      </p:cBhvr>
                                    </p:animEffect>
                                    <p:anim calcmode="lin" valueType="num">
                                      <p:cBhvr>
                                        <p:cTn id="36" dur="3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3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fontScale="92500" lnSpcReduction="20000"/>
          </a:bodyPr>
          <a:lstStyle/>
          <a:p>
            <a:pPr algn="r" rtl="1">
              <a:lnSpc>
                <a:spcPct val="150000"/>
              </a:lnSpc>
              <a:buNone/>
            </a:pPr>
            <a:r>
              <a:rPr lang="fa-IR" dirty="0" smtClean="0">
                <a:cs typeface="B Jadid" pitchFamily="2" charset="-78"/>
              </a:rPr>
              <a:t>چگونگی ایجاد فضای مثبت:</a:t>
            </a:r>
          </a:p>
          <a:p>
            <a:pPr algn="r" rtl="1">
              <a:lnSpc>
                <a:spcPct val="150000"/>
              </a:lnSpc>
              <a:buNone/>
            </a:pPr>
            <a:r>
              <a:rPr lang="fa-IR" dirty="0" smtClean="0"/>
              <a:t>یکی از وظایف مهم رهبر در طول جلسات اول و دوم ایجاد یک فضای مثبت (گرم) برای گروه است. این امر به چند عامل بستگی دارد:</a:t>
            </a:r>
          </a:p>
          <a:p>
            <a:pPr marL="624078" indent="-514350" algn="r" rtl="1">
              <a:lnSpc>
                <a:spcPct val="150000"/>
              </a:lnSpc>
              <a:buFont typeface="+mj-lt"/>
              <a:buAutoNum type="arabicParenR"/>
            </a:pPr>
            <a:r>
              <a:rPr lang="fa-IR" dirty="0" smtClean="0"/>
              <a:t>اشتیاق و علاقه مندی رهبر</a:t>
            </a:r>
          </a:p>
          <a:p>
            <a:pPr marL="624078" indent="-514350" algn="r" rtl="1">
              <a:lnSpc>
                <a:spcPct val="150000"/>
              </a:lnSpc>
              <a:buFont typeface="+mj-lt"/>
              <a:buAutoNum type="arabicParenR"/>
            </a:pPr>
            <a:r>
              <a:rPr lang="fa-IR" dirty="0" smtClean="0"/>
              <a:t>روشن سازی هدف</a:t>
            </a:r>
          </a:p>
          <a:p>
            <a:pPr marL="624078" indent="-514350" algn="r" rtl="1">
              <a:lnSpc>
                <a:spcPct val="150000"/>
              </a:lnSpc>
              <a:buFont typeface="+mj-lt"/>
              <a:buAutoNum type="arabicParenR"/>
            </a:pPr>
            <a:r>
              <a:rPr lang="fa-IR" dirty="0" smtClean="0"/>
              <a:t>راحتی و اعتماد اعضا</a:t>
            </a:r>
          </a:p>
          <a:p>
            <a:pPr marL="624078" indent="-514350" algn="r" rtl="1">
              <a:lnSpc>
                <a:spcPct val="150000"/>
              </a:lnSpc>
              <a:buFont typeface="+mj-lt"/>
              <a:buAutoNum type="arabicParenR"/>
            </a:pPr>
            <a:r>
              <a:rPr lang="fa-IR" dirty="0" smtClean="0"/>
              <a:t>قطع تعاملات منفی و خصمانه</a:t>
            </a:r>
          </a:p>
          <a:p>
            <a:pPr marL="624078" indent="-514350" algn="r" rtl="1">
              <a:lnSpc>
                <a:spcPct val="150000"/>
              </a:lnSpc>
              <a:buFont typeface="+mj-lt"/>
              <a:buAutoNum type="arabicParenR"/>
            </a:pPr>
            <a:r>
              <a:rPr lang="fa-IR" dirty="0" smtClean="0"/>
              <a:t>توجه و تمرکز روی موضوعات جالب </a:t>
            </a:r>
          </a:p>
          <a:p>
            <a:pPr marL="624078" indent="-514350" algn="r" rtl="1">
              <a:lnSpc>
                <a:spcPct val="150000"/>
              </a:lnSpc>
              <a:buFont typeface="+mj-lt"/>
              <a:buAutoNum type="arabicParenR"/>
            </a:pPr>
            <a:r>
              <a:rPr lang="fa-IR" dirty="0" smtClean="0"/>
              <a:t>تغییر تمرکز هنگامی که موضوع نامناسب است</a:t>
            </a:r>
          </a:p>
          <a:p>
            <a:pPr marL="624078" indent="-514350" algn="r" rtl="1">
              <a:lnSpc>
                <a:spcPct val="150000"/>
              </a:lnSpc>
              <a:buFont typeface="+mj-lt"/>
              <a:buAutoNum type="arabicParenR"/>
            </a:pPr>
            <a:r>
              <a:rPr lang="fa-IR" dirty="0" smtClean="0"/>
              <a:t>ترغیب اعضا به مشارکت و بیرون کشیدن اعضا از حالت انزوا</a:t>
            </a: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fade">
                                      <p:cBhvr>
                                        <p:cTn id="56" dur="1000"/>
                                        <p:tgtEl>
                                          <p:spTgt spid="9">
                                            <p:txEl>
                                              <p:pRg st="6" end="6"/>
                                            </p:txEl>
                                          </p:spTgt>
                                        </p:tgtEl>
                                      </p:cBhvr>
                                    </p:animEffect>
                                    <p:anim calcmode="lin" valueType="num">
                                      <p:cBhvr>
                                        <p:cTn id="57"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9">
                                            <p:txEl>
                                              <p:pRg st="7" end="7"/>
                                            </p:txEl>
                                          </p:spTgt>
                                        </p:tgtEl>
                                        <p:attrNameLst>
                                          <p:attrName>style.visibility</p:attrName>
                                        </p:attrNameLst>
                                      </p:cBhvr>
                                      <p:to>
                                        <p:strVal val="visible"/>
                                      </p:to>
                                    </p:set>
                                    <p:animEffect transition="in" filter="fade">
                                      <p:cBhvr>
                                        <p:cTn id="63" dur="1000"/>
                                        <p:tgtEl>
                                          <p:spTgt spid="9">
                                            <p:txEl>
                                              <p:pRg st="7" end="7"/>
                                            </p:txEl>
                                          </p:spTgt>
                                        </p:tgtEl>
                                      </p:cBhvr>
                                    </p:animEffect>
                                    <p:anim calcmode="lin" valueType="num">
                                      <p:cBhvr>
                                        <p:cTn id="64"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9">
                                            <p:txEl>
                                              <p:pRg st="8" end="8"/>
                                            </p:txEl>
                                          </p:spTgt>
                                        </p:tgtEl>
                                        <p:attrNameLst>
                                          <p:attrName>style.visibility</p:attrName>
                                        </p:attrNameLst>
                                      </p:cBhvr>
                                      <p:to>
                                        <p:strVal val="visible"/>
                                      </p:to>
                                    </p:set>
                                    <p:animEffect transition="in" filter="fade">
                                      <p:cBhvr>
                                        <p:cTn id="70" dur="1000"/>
                                        <p:tgtEl>
                                          <p:spTgt spid="9">
                                            <p:txEl>
                                              <p:pRg st="8" end="8"/>
                                            </p:txEl>
                                          </p:spTgt>
                                        </p:tgtEl>
                                      </p:cBhvr>
                                    </p:animEffect>
                                    <p:anim calcmode="lin" valueType="num">
                                      <p:cBhvr>
                                        <p:cTn id="71"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a:bodyPr>
          <a:lstStyle/>
          <a:p>
            <a:pPr algn="r" rtl="1">
              <a:lnSpc>
                <a:spcPct val="150000"/>
              </a:lnSpc>
              <a:buNone/>
            </a:pPr>
            <a:r>
              <a:rPr lang="fa-IR" dirty="0" smtClean="0">
                <a:cs typeface="B Jadid" pitchFamily="2" charset="-78"/>
              </a:rPr>
              <a:t>عوامل ایجاد فضای منفی :</a:t>
            </a:r>
          </a:p>
          <a:p>
            <a:pPr marL="624078" indent="-514350" algn="r" rtl="1">
              <a:lnSpc>
                <a:spcPct val="150000"/>
              </a:lnSpc>
              <a:buFont typeface="+mj-lt"/>
              <a:buAutoNum type="arabicPeriod"/>
            </a:pPr>
            <a:r>
              <a:rPr lang="fa-IR" dirty="0" smtClean="0"/>
              <a:t>حضور اعضای شاکی یا مخالف </a:t>
            </a:r>
          </a:p>
          <a:p>
            <a:pPr marL="624078" indent="-514350" algn="r" rtl="1">
              <a:lnSpc>
                <a:spcPct val="150000"/>
              </a:lnSpc>
              <a:buFont typeface="+mj-lt"/>
              <a:buAutoNum type="arabicPeriod"/>
            </a:pPr>
            <a:r>
              <a:rPr lang="fa-IR" dirty="0" smtClean="0"/>
              <a:t>عدم اعتماد اعضا به یکدیگر، رهبر و محتوای گروه</a:t>
            </a:r>
          </a:p>
          <a:p>
            <a:pPr marL="624078" indent="-514350" algn="r" rtl="1">
              <a:lnSpc>
                <a:spcPct val="150000"/>
              </a:lnSpc>
              <a:buFont typeface="+mj-lt"/>
              <a:buAutoNum type="arabicPeriod"/>
            </a:pPr>
            <a:r>
              <a:rPr lang="fa-IR" dirty="0" smtClean="0"/>
              <a:t>ترس و اضطراب از دیدار با اشخاص جدید، ورود در محیط و شرایط تازه، خود افشایی و حمله دیگران</a:t>
            </a:r>
          </a:p>
          <a:p>
            <a:pPr marL="624078" indent="-514350" algn="r" rtl="1">
              <a:lnSpc>
                <a:spcPct val="150000"/>
              </a:lnSpc>
              <a:buFont typeface="+mj-lt"/>
              <a:buAutoNum type="arabicPeriod"/>
            </a:pPr>
            <a:r>
              <a:rPr lang="fa-IR" dirty="0" smtClean="0"/>
              <a:t>ایجاد فرصت به گسترش تعامل خصمانه و داغ بین اعضا</a:t>
            </a: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cSld>
  <p:clrMapOvr>
    <a:masterClrMapping/>
  </p:clrMapOvr>
  <p:transition spd="slow">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a:bodyPr>
          <a:lstStyle/>
          <a:p>
            <a:pPr algn="r" rtl="1">
              <a:lnSpc>
                <a:spcPct val="150000"/>
              </a:lnSpc>
              <a:buNone/>
            </a:pPr>
            <a:r>
              <a:rPr lang="fa-IR" dirty="0" smtClean="0">
                <a:cs typeface="B Jadid" pitchFamily="2" charset="-78"/>
              </a:rPr>
              <a:t>امرها :</a:t>
            </a:r>
          </a:p>
          <a:p>
            <a:pPr marL="624078" indent="-514350" algn="r" rtl="1">
              <a:lnSpc>
                <a:spcPct val="150000"/>
              </a:lnSpc>
              <a:buFont typeface="+mj-lt"/>
              <a:buAutoNum type="arabicPeriod"/>
            </a:pPr>
            <a:r>
              <a:rPr lang="fa-IR" dirty="0" smtClean="0"/>
              <a:t>همه را به مشارکت ترغیب کنید</a:t>
            </a:r>
          </a:p>
          <a:p>
            <a:pPr marL="624078" indent="-514350" algn="r" rtl="1">
              <a:lnSpc>
                <a:spcPct val="150000"/>
              </a:lnSpc>
              <a:buFont typeface="+mj-lt"/>
              <a:buAutoNum type="arabicPeriod"/>
            </a:pPr>
            <a:r>
              <a:rPr lang="fa-IR" dirty="0" smtClean="0"/>
              <a:t>علاقمند باشید</a:t>
            </a:r>
          </a:p>
          <a:p>
            <a:pPr marL="624078" indent="-514350" algn="r" rtl="1">
              <a:lnSpc>
                <a:spcPct val="150000"/>
              </a:lnSpc>
              <a:buFont typeface="+mj-lt"/>
              <a:buAutoNum type="arabicPeriod"/>
            </a:pPr>
            <a:r>
              <a:rPr lang="fa-IR" dirty="0" smtClean="0"/>
              <a:t>در گروههای غیر داوطلب، خلاق باشید</a:t>
            </a:r>
          </a:p>
          <a:p>
            <a:pPr marL="624078" indent="-514350" algn="r" rtl="1">
              <a:lnSpc>
                <a:spcPct val="150000"/>
              </a:lnSpc>
              <a:buFont typeface="+mj-lt"/>
              <a:buAutoNum type="arabicPeriod"/>
            </a:pPr>
            <a:r>
              <a:rPr lang="fa-IR" dirty="0" smtClean="0"/>
              <a:t>به موقع کنترل کنید و اجازه دهید افراد متوجه احساس مسئولیت شما بشوند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a:bodyPr>
          <a:lstStyle/>
          <a:p>
            <a:pPr algn="r" rtl="1">
              <a:lnSpc>
                <a:spcPct val="150000"/>
              </a:lnSpc>
              <a:buNone/>
            </a:pPr>
            <a:r>
              <a:rPr lang="fa-IR" dirty="0" smtClean="0">
                <a:cs typeface="B Jadid" pitchFamily="2" charset="-78"/>
              </a:rPr>
              <a:t>نهی ها :</a:t>
            </a:r>
          </a:p>
          <a:p>
            <a:pPr marL="624078" indent="-514350" algn="r" rtl="1">
              <a:lnSpc>
                <a:spcPct val="150000"/>
              </a:lnSpc>
              <a:buFont typeface="+mj-lt"/>
              <a:buAutoNum type="arabicPeriod"/>
            </a:pPr>
            <a:r>
              <a:rPr lang="fa-IR" dirty="0" smtClean="0"/>
              <a:t>اجازه ندهید که گروه بر روی مسایل منفی متمرکز شود</a:t>
            </a:r>
          </a:p>
          <a:p>
            <a:pPr marL="624078" indent="-514350" algn="r" rtl="1">
              <a:lnSpc>
                <a:spcPct val="150000"/>
              </a:lnSpc>
              <a:buFont typeface="+mj-lt"/>
              <a:buAutoNum type="arabicPeriod"/>
            </a:pPr>
            <a:r>
              <a:rPr lang="fa-IR" dirty="0" smtClean="0"/>
              <a:t>اجازه ندهید یک عضو بر گروه مسلط شود</a:t>
            </a:r>
          </a:p>
          <a:p>
            <a:pPr marL="624078" indent="-514350" algn="r" rtl="1">
              <a:lnSpc>
                <a:spcPct val="150000"/>
              </a:lnSpc>
              <a:buFont typeface="+mj-lt"/>
              <a:buAutoNum type="arabicPeriod"/>
            </a:pPr>
            <a:r>
              <a:rPr lang="fa-IR" dirty="0" smtClean="0"/>
              <a:t>با قوانین خسته کننده جلسه گروه را شروع نکنید</a:t>
            </a:r>
          </a:p>
          <a:p>
            <a:pPr marL="624078" indent="-514350" algn="r" rtl="1">
              <a:lnSpc>
                <a:spcPct val="150000"/>
              </a:lnSpc>
              <a:buFont typeface="+mj-lt"/>
              <a:buAutoNum type="arabicPeriod"/>
            </a:pPr>
            <a:r>
              <a:rPr lang="fa-IR" dirty="0" smtClean="0"/>
              <a:t>اجازه ندهید اعضا به یکدیگر حمله کنند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fontScale="92500" lnSpcReduction="10000"/>
          </a:bodyPr>
          <a:lstStyle/>
          <a:p>
            <a:pPr algn="r" rtl="1">
              <a:lnSpc>
                <a:spcPct val="150000"/>
              </a:lnSpc>
              <a:buNone/>
            </a:pPr>
            <a:r>
              <a:rPr lang="fa-IR" dirty="0" smtClean="0">
                <a:cs typeface="B Jadid" pitchFamily="2" charset="-78"/>
              </a:rPr>
              <a:t>نقش رهبری:</a:t>
            </a:r>
            <a:endParaRPr lang="fa-IR" dirty="0" smtClean="0">
              <a:latin typeface="Arial" pitchFamily="34" charset="0"/>
              <a:cs typeface="Arial" pitchFamily="34" charset="0"/>
            </a:endParaRPr>
          </a:p>
          <a:p>
            <a:pPr algn="r" rtl="1">
              <a:lnSpc>
                <a:spcPct val="150000"/>
              </a:lnSpc>
            </a:pPr>
            <a:r>
              <a:rPr lang="fa-IR" dirty="0" smtClean="0">
                <a:latin typeface="Arial" pitchFamily="34" charset="0"/>
                <a:cs typeface="Arial" pitchFamily="34" charset="0"/>
              </a:rPr>
              <a:t>در مدت جلسه اول، رهبر باید به گروه توضیح دهد که نقش او در سرتاسر جلسات چیست. </a:t>
            </a:r>
          </a:p>
          <a:p>
            <a:pPr algn="r" rtl="1">
              <a:lnSpc>
                <a:spcPct val="150000"/>
              </a:lnSpc>
            </a:pPr>
            <a:r>
              <a:rPr lang="fa-IR" dirty="0" smtClean="0">
                <a:latin typeface="Arial" pitchFamily="34" charset="0"/>
                <a:cs typeface="Arial" pitchFamily="34" charset="0"/>
              </a:rPr>
              <a:t>انواع نقش رهبری در گروه:  1- نقش آموزی</a:t>
            </a:r>
          </a:p>
          <a:p>
            <a:pPr algn="r" rtl="1">
              <a:lnSpc>
                <a:spcPct val="150000"/>
              </a:lnSpc>
              <a:buNone/>
            </a:pPr>
            <a:r>
              <a:rPr lang="fa-IR" dirty="0" smtClean="0">
                <a:latin typeface="Arial" pitchFamily="34" charset="0"/>
                <a:cs typeface="Arial" pitchFamily="34" charset="0"/>
              </a:rPr>
              <a:t>						2-  نقش تسهیلی</a:t>
            </a:r>
          </a:p>
          <a:p>
            <a:pPr algn="r" rtl="1">
              <a:lnSpc>
                <a:spcPct val="150000"/>
              </a:lnSpc>
              <a:buNone/>
            </a:pPr>
            <a:r>
              <a:rPr lang="fa-IR" dirty="0" smtClean="0">
                <a:latin typeface="Arial" pitchFamily="34" charset="0"/>
                <a:cs typeface="Arial" pitchFamily="34" charset="0"/>
              </a:rPr>
              <a:t>							3- نقش فعال</a:t>
            </a:r>
          </a:p>
          <a:p>
            <a:pPr algn="r" rtl="1">
              <a:lnSpc>
                <a:spcPct val="150000"/>
              </a:lnSpc>
              <a:buNone/>
            </a:pPr>
            <a:r>
              <a:rPr lang="fa-IR" dirty="0" smtClean="0">
                <a:latin typeface="Arial" pitchFamily="34" charset="0"/>
                <a:cs typeface="Arial" pitchFamily="34" charset="0"/>
              </a:rPr>
              <a:t>								4- نقش درمانی 								 	</a:t>
            </a:r>
          </a:p>
          <a:p>
            <a:pPr algn="r" rtl="1">
              <a:lnSpc>
                <a:spcPct val="150000"/>
              </a:lnSpc>
              <a:buNone/>
            </a:pPr>
            <a:endParaRPr lang="fa-IR" dirty="0" smtClean="0">
              <a:latin typeface="Arial" pitchFamily="34" charset="0"/>
              <a:cs typeface="Arial"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357166"/>
            <a:ext cx="8229600" cy="5650125"/>
          </a:xfrm>
          <a:solidFill>
            <a:schemeClr val="accent1">
              <a:lumMod val="60000"/>
              <a:lumOff val="40000"/>
            </a:schemeClr>
          </a:solidFill>
        </p:spPr>
        <p:txBody>
          <a:bodyPr>
            <a:normAutofit/>
          </a:bodyPr>
          <a:lstStyle/>
          <a:p>
            <a:pPr algn="just" rtl="1">
              <a:lnSpc>
                <a:spcPct val="200000"/>
              </a:lnSpc>
              <a:buNone/>
            </a:pPr>
            <a:r>
              <a:rPr lang="fa-IR" dirty="0" smtClean="0"/>
              <a:t> </a:t>
            </a:r>
            <a:r>
              <a:rPr lang="fa-IR" b="1" dirty="0" smtClean="0"/>
              <a:t>نگرانيهايي كه اعضا مكن است در جلسه اول داشته باشند عبارتند از :</a:t>
            </a:r>
          </a:p>
          <a:p>
            <a:pPr marL="624078" indent="-514350" algn="just" rtl="1">
              <a:lnSpc>
                <a:spcPct val="200000"/>
              </a:lnSpc>
              <a:buFont typeface="+mj-lt"/>
              <a:buAutoNum type="arabicParenR"/>
            </a:pPr>
            <a:r>
              <a:rPr lang="fa-IR" dirty="0" smtClean="0"/>
              <a:t>نگراني از طرد شدن</a:t>
            </a:r>
          </a:p>
          <a:p>
            <a:pPr marL="624078" indent="-514350" algn="just" rtl="1">
              <a:lnSpc>
                <a:spcPct val="200000"/>
              </a:lnSpc>
              <a:buFont typeface="+mj-lt"/>
              <a:buAutoNum type="arabicParenR"/>
            </a:pPr>
            <a:r>
              <a:rPr lang="fa-IR" dirty="0" smtClean="0"/>
              <a:t>نگراني درباره خودافشايي</a:t>
            </a:r>
          </a:p>
          <a:p>
            <a:pPr marL="624078" indent="-514350" algn="just" rtl="1">
              <a:lnSpc>
                <a:spcPct val="200000"/>
              </a:lnSpc>
              <a:buFont typeface="+mj-lt"/>
              <a:buAutoNum type="arabicParenR"/>
            </a:pPr>
            <a:r>
              <a:rPr lang="fa-IR" dirty="0" smtClean="0"/>
              <a:t>ملاقات با اشخاص جديد</a:t>
            </a:r>
          </a:p>
          <a:p>
            <a:pPr marL="624078" indent="-514350" algn="just" rtl="1">
              <a:lnSpc>
                <a:spcPct val="200000"/>
              </a:lnSpc>
              <a:buFont typeface="+mj-lt"/>
              <a:buAutoNum type="arabicParenR"/>
            </a:pPr>
            <a:r>
              <a:rPr lang="fa-IR" dirty="0" smtClean="0"/>
              <a:t>نگراني ناشي از ورود در محيط  و شرايط تازه </a:t>
            </a:r>
          </a:p>
          <a:p>
            <a:pPr marL="624078" indent="-514350" algn="just" rtl="1">
              <a:lnSpc>
                <a:spcPct val="200000"/>
              </a:lnSpc>
              <a:buFont typeface="+mj-lt"/>
              <a:buAutoNum type="arabicParenR"/>
            </a:pPr>
            <a:r>
              <a:rPr lang="fa-IR" dirty="0" smtClean="0"/>
              <a:t>نگراني درباره نوع مشكل شخصي و اينكه آيا حل خواهد شد يا خير</a:t>
            </a:r>
          </a:p>
          <a:p>
            <a:pPr algn="r" rtl="1">
              <a:buNone/>
            </a:pPr>
            <a:endParaRPr lang="fa-IR" dirty="0" smtClean="0"/>
          </a:p>
          <a:p>
            <a:pPr algn="r" rtl="1">
              <a:buNone/>
            </a:pP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14282" y="0"/>
            <a:ext cx="8715436" cy="6215082"/>
          </a:xfrm>
          <a:solidFill>
            <a:schemeClr val="accent1">
              <a:lumMod val="60000"/>
              <a:lumOff val="40000"/>
            </a:schemeClr>
          </a:solidFill>
        </p:spPr>
        <p:txBody>
          <a:bodyPr>
            <a:normAutofit fontScale="77500" lnSpcReduction="20000"/>
          </a:bodyPr>
          <a:lstStyle/>
          <a:p>
            <a:pPr algn="r" rtl="1">
              <a:lnSpc>
                <a:spcPct val="150000"/>
              </a:lnSpc>
              <a:buNone/>
            </a:pPr>
            <a:r>
              <a:rPr lang="fa-IR" dirty="0" smtClean="0">
                <a:cs typeface="B Jadid" pitchFamily="2" charset="-78"/>
              </a:rPr>
              <a:t>نقش رهبری:</a:t>
            </a:r>
            <a:endParaRPr lang="fa-IR" dirty="0" smtClean="0">
              <a:latin typeface="Arial" pitchFamily="34" charset="0"/>
              <a:cs typeface="Arial" pitchFamily="34" charset="0"/>
            </a:endParaRPr>
          </a:p>
          <a:p>
            <a:pPr algn="r" rtl="1">
              <a:lnSpc>
                <a:spcPct val="150000"/>
              </a:lnSpc>
            </a:pPr>
            <a:r>
              <a:rPr lang="fa-IR" dirty="0" smtClean="0">
                <a:latin typeface="Arial" pitchFamily="34" charset="0"/>
                <a:cs typeface="Arial" pitchFamily="34" charset="0"/>
              </a:rPr>
              <a:t>رهبر باید درمورد آنچه در مدت جلسه اتفاق خواهد افتاد توضیح دهد</a:t>
            </a:r>
          </a:p>
          <a:p>
            <a:pPr algn="r" rtl="1">
              <a:lnSpc>
                <a:spcPct val="150000"/>
              </a:lnSpc>
            </a:pPr>
            <a:r>
              <a:rPr lang="fa-IR" dirty="0" smtClean="0">
                <a:latin typeface="Arial" pitchFamily="34" charset="0"/>
                <a:cs typeface="Arial" pitchFamily="34" charset="0"/>
              </a:rPr>
              <a:t>رهبر باید در جلسه اول روشن کند که برای اجرای گروه چگونه طرح ریزی کرده است.</a:t>
            </a:r>
          </a:p>
          <a:p>
            <a:pPr algn="r" rtl="1">
              <a:lnSpc>
                <a:spcPct val="150000"/>
              </a:lnSpc>
            </a:pPr>
            <a:r>
              <a:rPr lang="fa-IR" dirty="0" smtClean="0">
                <a:latin typeface="Arial" pitchFamily="34" charset="0"/>
                <a:cs typeface="Arial" pitchFamily="34" charset="0"/>
              </a:rPr>
              <a:t>رهبر باید چارچوب اصلی فعالیت گروه را تشریح نماید</a:t>
            </a:r>
          </a:p>
          <a:p>
            <a:pPr algn="r" rtl="1">
              <a:lnSpc>
                <a:spcPct val="150000"/>
              </a:lnSpc>
            </a:pPr>
            <a:r>
              <a:rPr lang="fa-IR" dirty="0" smtClean="0">
                <a:latin typeface="Arial" pitchFamily="34" charset="0"/>
                <a:cs typeface="Arial" pitchFamily="34" charset="0"/>
              </a:rPr>
              <a:t>کمک به اعضا برای بیان انتظارات خود از گروه از طریق:</a:t>
            </a:r>
          </a:p>
          <a:p>
            <a:pPr marL="2544318" lvl="8" indent="-514350" rtl="1">
              <a:lnSpc>
                <a:spcPct val="150000"/>
              </a:lnSpc>
              <a:buFont typeface="+mj-lt"/>
              <a:buAutoNum type="arabicParenR"/>
            </a:pPr>
            <a:r>
              <a:rPr lang="fa-IR" sz="2600" b="1" dirty="0" smtClean="0">
                <a:latin typeface="Arial" pitchFamily="34" charset="0"/>
                <a:cs typeface="Arial" pitchFamily="34" charset="0"/>
              </a:rPr>
              <a:t>طرح سئوال از اعضا که چه انتظاری از گروه دارند</a:t>
            </a:r>
          </a:p>
          <a:p>
            <a:pPr marL="2544318" lvl="8" indent="-514350" rtl="1">
              <a:lnSpc>
                <a:spcPct val="150000"/>
              </a:lnSpc>
              <a:buFont typeface="+mj-lt"/>
              <a:buAutoNum type="arabicParenR"/>
            </a:pPr>
            <a:r>
              <a:rPr lang="fa-IR" sz="2900" b="1" dirty="0" smtClean="0">
                <a:latin typeface="Arial" pitchFamily="34" charset="0"/>
                <a:cs typeface="Arial" pitchFamily="34" charset="0"/>
              </a:rPr>
              <a:t>کنترل</a:t>
            </a:r>
            <a:r>
              <a:rPr lang="fa-IR" sz="2100" b="1" dirty="0" smtClean="0">
                <a:latin typeface="Arial" pitchFamily="34" charset="0"/>
                <a:cs typeface="Arial" pitchFamily="34" charset="0"/>
              </a:rPr>
              <a:t> و مطابقت انتظارات و تنظیم هدف گروه</a:t>
            </a:r>
          </a:p>
          <a:p>
            <a:pPr algn="r" rtl="1">
              <a:lnSpc>
                <a:spcPct val="150000"/>
              </a:lnSpc>
            </a:pPr>
            <a:r>
              <a:rPr lang="fa-IR" dirty="0" smtClean="0">
                <a:latin typeface="Arial" pitchFamily="34" charset="0"/>
                <a:cs typeface="Arial" pitchFamily="34" charset="0"/>
              </a:rPr>
              <a:t>کمک به اعضا برای شرکت کردن درگروه از طریق:</a:t>
            </a:r>
          </a:p>
          <a:p>
            <a:pPr marL="624078" indent="-514350" rtl="1">
              <a:lnSpc>
                <a:spcPct val="150000"/>
              </a:lnSpc>
              <a:buFont typeface="+mj-lt"/>
              <a:buAutoNum type="arabicParenR"/>
            </a:pPr>
            <a:r>
              <a:rPr lang="fa-IR" b="1" dirty="0" smtClean="0">
                <a:latin typeface="Arial" pitchFamily="34" charset="0"/>
                <a:cs typeface="Arial" pitchFamily="34" charset="0"/>
              </a:rPr>
              <a:t>ایجاد فرصت مناسب  برای بیان افکار، احساسات  و یا عقاید در اعضا</a:t>
            </a:r>
          </a:p>
          <a:p>
            <a:pPr marL="624078" indent="-514350" rtl="1">
              <a:lnSpc>
                <a:spcPct val="150000"/>
              </a:lnSpc>
              <a:buFont typeface="+mj-lt"/>
              <a:buAutoNum type="arabicParenR"/>
            </a:pPr>
            <a:r>
              <a:rPr lang="fa-IR" b="1" dirty="0" smtClean="0">
                <a:latin typeface="Arial" pitchFamily="34" charset="0"/>
                <a:cs typeface="Arial" pitchFamily="34" charset="0"/>
              </a:rPr>
              <a:t>استفاده از روشهای ترغیب اعضا برای صحبت کردن</a:t>
            </a:r>
          </a:p>
          <a:p>
            <a:pPr marL="624078" indent="-514350" rtl="1">
              <a:lnSpc>
                <a:spcPct val="150000"/>
              </a:lnSpc>
              <a:buFont typeface="+mj-lt"/>
              <a:buAutoNum type="arabicParenR"/>
            </a:pPr>
            <a:r>
              <a:rPr lang="fa-IR" b="1" dirty="0" smtClean="0">
                <a:latin typeface="Arial" pitchFamily="34" charset="0"/>
                <a:cs typeface="Arial" pitchFamily="34" charset="0"/>
              </a:rPr>
              <a:t>ایجاد فضای اعتماد و کاهش اضطراب اعضا</a:t>
            </a:r>
          </a:p>
          <a:p>
            <a:pPr algn="r" rtl="1">
              <a:lnSpc>
                <a:spcPct val="150000"/>
              </a:lnSpc>
              <a:buNone/>
            </a:pPr>
            <a:r>
              <a:rPr lang="fa-IR" dirty="0" smtClean="0">
                <a:latin typeface="Arial" pitchFamily="34" charset="0"/>
                <a:cs typeface="Arial" pitchFamily="34" charset="0"/>
              </a:rPr>
              <a:t>این امور باعث می شود که تنش کاهش یافته و زمینه برای تعامل  و عملکرد راحت اعضا فراهم شود.	 	</a:t>
            </a:r>
          </a:p>
          <a:p>
            <a:pPr algn="r" rtl="1">
              <a:lnSpc>
                <a:spcPct val="150000"/>
              </a:lnSpc>
              <a:buNone/>
            </a:pPr>
            <a:endParaRPr lang="fa-IR" dirty="0" smtClean="0">
              <a:latin typeface="Arial" pitchFamily="34" charset="0"/>
              <a:cs typeface="Arial"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animEffect transition="in" filter="fade">
                                      <p:cBhvr>
                                        <p:cTn id="47" dur="1000"/>
                                        <p:tgtEl>
                                          <p:spTgt spid="9">
                                            <p:txEl>
                                              <p:pRg st="5" end="5"/>
                                            </p:txEl>
                                          </p:spTgt>
                                        </p:tgtEl>
                                      </p:cBhvr>
                                    </p:animEffect>
                                    <p:anim calcmode="lin" valueType="num">
                                      <p:cBhvr>
                                        <p:cTn id="48"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9">
                                            <p:txEl>
                                              <p:pRg st="5" end="5"/>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9">
                                            <p:txEl>
                                              <p:pRg st="6" end="6"/>
                                            </p:txEl>
                                          </p:spTgt>
                                        </p:tgtEl>
                                        <p:attrNameLst>
                                          <p:attrName>style.visibility</p:attrName>
                                        </p:attrNameLst>
                                      </p:cBhvr>
                                      <p:to>
                                        <p:strVal val="visible"/>
                                      </p:to>
                                    </p:set>
                                    <p:animEffect transition="in" filter="fade">
                                      <p:cBhvr>
                                        <p:cTn id="52" dur="1000"/>
                                        <p:tgtEl>
                                          <p:spTgt spid="9">
                                            <p:txEl>
                                              <p:pRg st="6" end="6"/>
                                            </p:txEl>
                                          </p:spTgt>
                                        </p:tgtEl>
                                      </p:cBhvr>
                                    </p:animEffect>
                                    <p:anim calcmode="lin" valueType="num">
                                      <p:cBhvr>
                                        <p:cTn id="53"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9">
                                            <p:txEl>
                                              <p:pRg st="7" end="7"/>
                                            </p:txEl>
                                          </p:spTgt>
                                        </p:tgtEl>
                                        <p:attrNameLst>
                                          <p:attrName>style.visibility</p:attrName>
                                        </p:attrNameLst>
                                      </p:cBhvr>
                                      <p:to>
                                        <p:strVal val="visible"/>
                                      </p:to>
                                    </p:set>
                                    <p:animEffect transition="in" filter="fade">
                                      <p:cBhvr>
                                        <p:cTn id="59" dur="1000"/>
                                        <p:tgtEl>
                                          <p:spTgt spid="9">
                                            <p:txEl>
                                              <p:pRg st="7" end="7"/>
                                            </p:txEl>
                                          </p:spTgt>
                                        </p:tgtEl>
                                      </p:cBhvr>
                                    </p:animEffect>
                                    <p:anim calcmode="lin" valueType="num">
                                      <p:cBhvr>
                                        <p:cTn id="60"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9">
                                            <p:txEl>
                                              <p:pRg st="8" end="8"/>
                                            </p:txEl>
                                          </p:spTgt>
                                        </p:tgtEl>
                                        <p:attrNameLst>
                                          <p:attrName>style.visibility</p:attrName>
                                        </p:attrNameLst>
                                      </p:cBhvr>
                                      <p:to>
                                        <p:strVal val="visible"/>
                                      </p:to>
                                    </p:set>
                                    <p:animEffect transition="in" filter="fade">
                                      <p:cBhvr>
                                        <p:cTn id="66" dur="1000"/>
                                        <p:tgtEl>
                                          <p:spTgt spid="9">
                                            <p:txEl>
                                              <p:pRg st="8" end="8"/>
                                            </p:txEl>
                                          </p:spTgt>
                                        </p:tgtEl>
                                      </p:cBhvr>
                                    </p:animEffect>
                                    <p:anim calcmode="lin" valueType="num">
                                      <p:cBhvr>
                                        <p:cTn id="67"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9">
                                            <p:txEl>
                                              <p:pRg st="9" end="9"/>
                                            </p:txEl>
                                          </p:spTgt>
                                        </p:tgtEl>
                                        <p:attrNameLst>
                                          <p:attrName>style.visibility</p:attrName>
                                        </p:attrNameLst>
                                      </p:cBhvr>
                                      <p:to>
                                        <p:strVal val="visible"/>
                                      </p:to>
                                    </p:set>
                                    <p:animEffect transition="in" filter="fade">
                                      <p:cBhvr>
                                        <p:cTn id="73" dur="1000"/>
                                        <p:tgtEl>
                                          <p:spTgt spid="9">
                                            <p:txEl>
                                              <p:pRg st="9" end="9"/>
                                            </p:txEl>
                                          </p:spTgt>
                                        </p:tgtEl>
                                      </p:cBhvr>
                                    </p:animEffect>
                                    <p:anim calcmode="lin" valueType="num">
                                      <p:cBhvr>
                                        <p:cTn id="74" dur="10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9">
                                            <p:txEl>
                                              <p:pRg st="10" end="10"/>
                                            </p:txEl>
                                          </p:spTgt>
                                        </p:tgtEl>
                                        <p:attrNameLst>
                                          <p:attrName>style.visibility</p:attrName>
                                        </p:attrNameLst>
                                      </p:cBhvr>
                                      <p:to>
                                        <p:strVal val="visible"/>
                                      </p:to>
                                    </p:set>
                                    <p:animEffect transition="in" filter="fade">
                                      <p:cBhvr>
                                        <p:cTn id="80" dur="1000"/>
                                        <p:tgtEl>
                                          <p:spTgt spid="9">
                                            <p:txEl>
                                              <p:pRg st="10" end="10"/>
                                            </p:txEl>
                                          </p:spTgt>
                                        </p:tgtEl>
                                      </p:cBhvr>
                                    </p:animEffect>
                                    <p:anim calcmode="lin" valueType="num">
                                      <p:cBhvr>
                                        <p:cTn id="81" dur="1000" fill="hold"/>
                                        <p:tgtEl>
                                          <p:spTgt spid="9">
                                            <p:txEl>
                                              <p:pRg st="10" end="10"/>
                                            </p:txEl>
                                          </p:spTgt>
                                        </p:tgtEl>
                                        <p:attrNameLst>
                                          <p:attrName>ppt_x</p:attrName>
                                        </p:attrNameLst>
                                      </p:cBhvr>
                                      <p:tavLst>
                                        <p:tav tm="0">
                                          <p:val>
                                            <p:strVal val="#ppt_x"/>
                                          </p:val>
                                        </p:tav>
                                        <p:tav tm="100000">
                                          <p:val>
                                            <p:strVal val="#ppt_x"/>
                                          </p:val>
                                        </p:tav>
                                      </p:tavLst>
                                    </p:anim>
                                    <p:anim calcmode="lin" valueType="num">
                                      <p:cBhvr>
                                        <p:cTn id="82" dur="1000" fill="hold"/>
                                        <p:tgtEl>
                                          <p:spTgt spid="9">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9">
                                            <p:txEl>
                                              <p:pRg st="11" end="11"/>
                                            </p:txEl>
                                          </p:spTgt>
                                        </p:tgtEl>
                                        <p:attrNameLst>
                                          <p:attrName>style.visibility</p:attrName>
                                        </p:attrNameLst>
                                      </p:cBhvr>
                                      <p:to>
                                        <p:strVal val="visible"/>
                                      </p:to>
                                    </p:set>
                                    <p:animEffect transition="in" filter="fade">
                                      <p:cBhvr>
                                        <p:cTn id="87" dur="1000"/>
                                        <p:tgtEl>
                                          <p:spTgt spid="9">
                                            <p:txEl>
                                              <p:pRg st="11" end="11"/>
                                            </p:txEl>
                                          </p:spTgt>
                                        </p:tgtEl>
                                      </p:cBhvr>
                                    </p:animEffect>
                                    <p:anim calcmode="lin" valueType="num">
                                      <p:cBhvr>
                                        <p:cTn id="88" dur="1000" fill="hold"/>
                                        <p:tgtEl>
                                          <p:spTgt spid="9">
                                            <p:txEl>
                                              <p:pRg st="11" end="11"/>
                                            </p:txEl>
                                          </p:spTgt>
                                        </p:tgtEl>
                                        <p:attrNameLst>
                                          <p:attrName>ppt_x</p:attrName>
                                        </p:attrNameLst>
                                      </p:cBhvr>
                                      <p:tavLst>
                                        <p:tav tm="0">
                                          <p:val>
                                            <p:strVal val="#ppt_x"/>
                                          </p:val>
                                        </p:tav>
                                        <p:tav tm="100000">
                                          <p:val>
                                            <p:strVal val="#ppt_x"/>
                                          </p:val>
                                        </p:tav>
                                      </p:tavLst>
                                    </p:anim>
                                    <p:anim calcmode="lin" valueType="num">
                                      <p:cBhvr>
                                        <p:cTn id="89" dur="1000" fill="hold"/>
                                        <p:tgtEl>
                                          <p:spTgt spid="9">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fontScale="85000" lnSpcReduction="10000"/>
          </a:bodyPr>
          <a:lstStyle/>
          <a:p>
            <a:pPr algn="r" rtl="1">
              <a:lnSpc>
                <a:spcPct val="150000"/>
              </a:lnSpc>
              <a:buNone/>
            </a:pPr>
            <a:r>
              <a:rPr lang="fa-IR" dirty="0" smtClean="0">
                <a:cs typeface="B Jadid" pitchFamily="2" charset="-78"/>
              </a:rPr>
              <a:t>استفاده از تمرین ها در جلسه اول:</a:t>
            </a:r>
            <a:endParaRPr lang="fa-IR" dirty="0" smtClean="0">
              <a:latin typeface="Arial" pitchFamily="34" charset="0"/>
              <a:cs typeface="Arial" pitchFamily="34" charset="0"/>
            </a:endParaRPr>
          </a:p>
          <a:p>
            <a:pPr algn="r" rtl="1">
              <a:lnSpc>
                <a:spcPct val="150000"/>
              </a:lnSpc>
            </a:pPr>
            <a:r>
              <a:rPr lang="fa-IR" dirty="0" smtClean="0">
                <a:latin typeface="Arial" pitchFamily="34" charset="0"/>
                <a:cs typeface="Arial" pitchFamily="34" charset="0"/>
              </a:rPr>
              <a:t>استفاده از تمرین ها در جلسه اول می تواند برای ایجاد راحتی، علاقه و مشارکت  اعضا مفید باشد</a:t>
            </a:r>
          </a:p>
          <a:p>
            <a:pPr algn="r" rtl="1">
              <a:lnSpc>
                <a:spcPct val="150000"/>
              </a:lnSpc>
              <a:buNone/>
            </a:pPr>
            <a:r>
              <a:rPr lang="fa-IR" dirty="0" smtClean="0">
                <a:latin typeface="Arial" pitchFamily="34" charset="0"/>
                <a:cs typeface="2  Jadid" pitchFamily="2" charset="-78"/>
              </a:rPr>
              <a:t>انواع تمرینها:</a:t>
            </a:r>
          </a:p>
          <a:p>
            <a:pPr marL="624078" indent="-514350" algn="r" rtl="1">
              <a:lnSpc>
                <a:spcPct val="150000"/>
              </a:lnSpc>
              <a:buFont typeface="+mj-lt"/>
              <a:buAutoNum type="arabicParenR"/>
            </a:pPr>
            <a:r>
              <a:rPr lang="fa-IR" dirty="0" smtClean="0">
                <a:latin typeface="Arial" pitchFamily="34" charset="0"/>
                <a:cs typeface="Arial" pitchFamily="34" charset="0"/>
              </a:rPr>
              <a:t>دورها ارزشمندترین تمرینی هستند که در جلسه اول بکار می روند</a:t>
            </a:r>
          </a:p>
          <a:p>
            <a:pPr marL="624078" indent="-514350" algn="r" rtl="1">
              <a:lnSpc>
                <a:spcPct val="150000"/>
              </a:lnSpc>
              <a:buFont typeface="+mj-lt"/>
              <a:buAutoNum type="arabicParenR"/>
            </a:pPr>
            <a:r>
              <a:rPr lang="fa-IR" dirty="0" smtClean="0">
                <a:latin typeface="Arial" pitchFamily="34" charset="0"/>
                <a:cs typeface="Arial" pitchFamily="34" charset="0"/>
              </a:rPr>
              <a:t>گروههای دو نفری (جفت ها)*</a:t>
            </a:r>
          </a:p>
          <a:p>
            <a:pPr marL="624078" indent="-514350" algn="r" rtl="1">
              <a:lnSpc>
                <a:spcPct val="150000"/>
              </a:lnSpc>
              <a:buFont typeface="+mj-lt"/>
              <a:buAutoNum type="arabicParenR"/>
            </a:pPr>
            <a:r>
              <a:rPr lang="fa-IR" dirty="0" smtClean="0">
                <a:latin typeface="Arial" pitchFamily="34" charset="0"/>
                <a:cs typeface="Arial" pitchFamily="34" charset="0"/>
              </a:rPr>
              <a:t>تمرین های تکمیل جمله های ناتمام</a:t>
            </a:r>
          </a:p>
          <a:p>
            <a:pPr marL="624078" indent="-514350" algn="r" rtl="1">
              <a:lnSpc>
                <a:spcPct val="150000"/>
              </a:lnSpc>
              <a:buFont typeface="Arial" charset="0"/>
              <a:buChar char="•"/>
            </a:pPr>
            <a:r>
              <a:rPr lang="fa-IR" dirty="0" smtClean="0">
                <a:latin typeface="Arial" pitchFamily="34" charset="0"/>
                <a:cs typeface="Arial" pitchFamily="34" charset="0"/>
              </a:rPr>
              <a:t>در گروههای غیر داوطلبانه، گروه هایی که دارای هدف مبهم هستند، یا گروه هایی که برای خردسالان یا نوجوانان تشکیل می شود استفاده از گروه های دو نفری سودمند نیست. 					 	</a:t>
            </a:r>
          </a:p>
          <a:p>
            <a:pPr algn="r" rtl="1">
              <a:lnSpc>
                <a:spcPct val="150000"/>
              </a:lnSpc>
              <a:buNone/>
            </a:pPr>
            <a:endParaRPr lang="fa-IR" dirty="0" smtClean="0">
              <a:latin typeface="Arial" pitchFamily="34" charset="0"/>
              <a:cs typeface="Arial"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fade">
                                      <p:cBhvr>
                                        <p:cTn id="56" dur="1000"/>
                                        <p:tgtEl>
                                          <p:spTgt spid="9">
                                            <p:txEl>
                                              <p:pRg st="6" end="6"/>
                                            </p:txEl>
                                          </p:spTgt>
                                        </p:tgtEl>
                                      </p:cBhvr>
                                    </p:animEffect>
                                    <p:anim calcmode="lin" valueType="num">
                                      <p:cBhvr>
                                        <p:cTn id="57"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fontScale="77500" lnSpcReduction="20000"/>
          </a:bodyPr>
          <a:lstStyle/>
          <a:p>
            <a:pPr algn="r" rtl="1">
              <a:lnSpc>
                <a:spcPct val="150000"/>
              </a:lnSpc>
              <a:buNone/>
            </a:pPr>
            <a:r>
              <a:rPr lang="fa-IR" dirty="0" smtClean="0">
                <a:cs typeface="B Jadid" pitchFamily="2" charset="-78"/>
              </a:rPr>
              <a:t>بررسی سطح راحتی اعضا:</a:t>
            </a:r>
            <a:endParaRPr lang="fa-IR" dirty="0" smtClean="0">
              <a:latin typeface="Arial" pitchFamily="34" charset="0"/>
              <a:cs typeface="Arial" pitchFamily="34" charset="0"/>
            </a:endParaRPr>
          </a:p>
          <a:p>
            <a:pPr algn="r" rtl="1">
              <a:lnSpc>
                <a:spcPct val="150000"/>
              </a:lnSpc>
            </a:pPr>
            <a:r>
              <a:rPr lang="fa-IR" dirty="0" smtClean="0">
                <a:latin typeface="Arial" pitchFamily="34" charset="0"/>
                <a:cs typeface="Arial" pitchFamily="34" charset="0"/>
              </a:rPr>
              <a:t>احساس ناراحتی در مدت جلسه اول گروه های حمایت، رشد یا درمان نسبتا رایج است و در گروههای دیگر نیز اعضا سطوح اضطراب مختلفی را تجربه می کنند. بررسی میزان راحتی اعضا و کنترل اضطراب و نگرانیهای آنها در موفقیت گروه از اهمیت خاصی برخوردار است</a:t>
            </a:r>
          </a:p>
          <a:p>
            <a:pPr algn="r" rtl="1">
              <a:lnSpc>
                <a:spcPct val="150000"/>
              </a:lnSpc>
              <a:buNone/>
            </a:pPr>
            <a:r>
              <a:rPr lang="fa-IR" dirty="0" smtClean="0">
                <a:latin typeface="Arial" pitchFamily="34" charset="0"/>
                <a:cs typeface="2  Jadid" pitchFamily="2" charset="-78"/>
              </a:rPr>
              <a:t>راههای بررسی سطوح راحتی اعضا توسط رهبرعبارتند از:</a:t>
            </a:r>
          </a:p>
          <a:p>
            <a:pPr marL="624078" indent="-514350" algn="r" rtl="1">
              <a:lnSpc>
                <a:spcPct val="150000"/>
              </a:lnSpc>
              <a:buFont typeface="+mj-lt"/>
              <a:buAutoNum type="arabicParenR"/>
            </a:pPr>
            <a:r>
              <a:rPr lang="fa-IR" dirty="0" smtClean="0">
                <a:latin typeface="Arial" pitchFamily="34" charset="0"/>
                <a:cs typeface="Arial" pitchFamily="34" charset="0"/>
              </a:rPr>
              <a:t>از اعضا خواسته می شود تا کلماتی درخصوص چگونگی احساس خود بیان کنند.</a:t>
            </a:r>
          </a:p>
          <a:p>
            <a:pPr marL="624078" indent="-514350" algn="r" rtl="1">
              <a:lnSpc>
                <a:spcPct val="150000"/>
              </a:lnSpc>
              <a:buFont typeface="+mj-lt"/>
              <a:buAutoNum type="arabicParenR"/>
            </a:pPr>
            <a:r>
              <a:rPr lang="fa-IR" dirty="0" smtClean="0">
                <a:latin typeface="Arial" pitchFamily="34" charset="0"/>
                <a:cs typeface="Arial" pitchFamily="34" charset="0"/>
              </a:rPr>
              <a:t>استفاده از مقیاس 10-1 درمورد درجه بندی احساسات اعضا در هنگام شروع جلسه و زمان فعلی </a:t>
            </a:r>
          </a:p>
          <a:p>
            <a:pPr marL="624078" indent="-514350" algn="r" rtl="1">
              <a:lnSpc>
                <a:spcPct val="150000"/>
              </a:lnSpc>
              <a:buFont typeface="+mj-lt"/>
              <a:buAutoNum type="arabicParenR"/>
            </a:pPr>
            <a:r>
              <a:rPr lang="fa-IR" dirty="0" smtClean="0">
                <a:latin typeface="Arial" pitchFamily="34" charset="0"/>
                <a:cs typeface="Arial" pitchFamily="34" charset="0"/>
              </a:rPr>
              <a:t>طرح سئوال آیا کسی می خواهد که درباره حضور در گروه احساسش را بیان نماید؟</a:t>
            </a:r>
          </a:p>
          <a:p>
            <a:pPr marL="624078" indent="-514350" algn="r" rtl="1">
              <a:lnSpc>
                <a:spcPct val="150000"/>
              </a:lnSpc>
              <a:buFont typeface="+mj-lt"/>
              <a:buAutoNum type="arabicParenR"/>
            </a:pPr>
            <a:r>
              <a:rPr lang="fa-IR" dirty="0" smtClean="0">
                <a:latin typeface="Arial" pitchFamily="34" charset="0"/>
                <a:cs typeface="Arial" pitchFamily="34" charset="0"/>
              </a:rPr>
              <a:t>تشکیل گروههای دوتایی و صحبت درباره چگونگی احساسات اعضا					 	</a:t>
            </a:r>
          </a:p>
          <a:p>
            <a:pPr algn="r" rtl="1">
              <a:lnSpc>
                <a:spcPct val="150000"/>
              </a:lnSpc>
              <a:buNone/>
            </a:pPr>
            <a:endParaRPr lang="fa-IR" dirty="0" smtClean="0">
              <a:latin typeface="Arial" pitchFamily="34" charset="0"/>
              <a:cs typeface="Arial"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fade">
                                      <p:cBhvr>
                                        <p:cTn id="56" dur="1000"/>
                                        <p:tgtEl>
                                          <p:spTgt spid="9">
                                            <p:txEl>
                                              <p:pRg st="6" end="6"/>
                                            </p:txEl>
                                          </p:spTgt>
                                        </p:tgtEl>
                                      </p:cBhvr>
                                    </p:animEffect>
                                    <p:anim calcmode="lin" valueType="num">
                                      <p:cBhvr>
                                        <p:cTn id="57"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algn="r" rtl="1">
              <a:lnSpc>
                <a:spcPct val="150000"/>
              </a:lnSpc>
              <a:buNone/>
            </a:pPr>
            <a:r>
              <a:rPr lang="fa-IR" dirty="0" smtClean="0">
                <a:cs typeface="B Jadid" pitchFamily="2" charset="-78"/>
              </a:rPr>
              <a:t>قوانین گروه :</a:t>
            </a:r>
            <a:endParaRPr lang="fa-IR" dirty="0" smtClean="0">
              <a:latin typeface="Arial" pitchFamily="34" charset="0"/>
              <a:cs typeface="Arial" pitchFamily="34" charset="0"/>
            </a:endParaRPr>
          </a:p>
          <a:p>
            <a:pPr algn="r" rtl="1">
              <a:lnSpc>
                <a:spcPct val="150000"/>
              </a:lnSpc>
            </a:pPr>
            <a:r>
              <a:rPr lang="fa-IR" dirty="0" smtClean="0">
                <a:latin typeface="Arial" pitchFamily="34" charset="0"/>
                <a:cs typeface="Arial" pitchFamily="34" charset="0"/>
              </a:rPr>
              <a:t>راجع به قوانین گروه چند موضوع باید روشن شود:</a:t>
            </a:r>
          </a:p>
          <a:p>
            <a:pPr marL="624078" indent="-514350" algn="r" rtl="1">
              <a:lnSpc>
                <a:spcPct val="150000"/>
              </a:lnSpc>
              <a:buFont typeface="+mj-lt"/>
              <a:buAutoNum type="arabicPeriod"/>
            </a:pPr>
            <a:r>
              <a:rPr lang="fa-IR" dirty="0" smtClean="0">
                <a:latin typeface="Arial" pitchFamily="34" charset="0"/>
                <a:cs typeface="Arial" pitchFamily="34" charset="0"/>
              </a:rPr>
              <a:t> گروه چه قوانینی باید داشته باشد</a:t>
            </a:r>
          </a:p>
          <a:p>
            <a:pPr marL="624078" indent="-514350" algn="r" rtl="1">
              <a:lnSpc>
                <a:spcPct val="150000"/>
              </a:lnSpc>
              <a:buFont typeface="+mj-lt"/>
              <a:buAutoNum type="arabicPeriod"/>
            </a:pPr>
            <a:r>
              <a:rPr lang="fa-IR" dirty="0" smtClean="0">
                <a:latin typeface="Arial" pitchFamily="34" charset="0"/>
                <a:cs typeface="Arial" pitchFamily="34" charset="0"/>
              </a:rPr>
              <a:t>چه کسی این قوانین را وضع می کند</a:t>
            </a:r>
          </a:p>
          <a:p>
            <a:pPr marL="624078" indent="-514350" algn="r" rtl="1">
              <a:lnSpc>
                <a:spcPct val="150000"/>
              </a:lnSpc>
              <a:buFont typeface="+mj-lt"/>
              <a:buAutoNum type="arabicPeriod"/>
            </a:pPr>
            <a:r>
              <a:rPr lang="fa-IR" dirty="0" smtClean="0">
                <a:latin typeface="Arial" pitchFamily="34" charset="0"/>
                <a:cs typeface="Arial" pitchFamily="34" charset="0"/>
              </a:rPr>
              <a:t>چه موقع این قوانین باید مورد بحث قرار گیرد</a:t>
            </a:r>
          </a:p>
          <a:p>
            <a:pPr marL="624078" indent="-514350" algn="r" rtl="1">
              <a:lnSpc>
                <a:spcPct val="150000"/>
              </a:lnSpc>
              <a:buFont typeface="+mj-lt"/>
              <a:buAutoNum type="arabicPeriod"/>
            </a:pPr>
            <a:r>
              <a:rPr lang="fa-IR" dirty="0" smtClean="0">
                <a:latin typeface="Arial" pitchFamily="34" charset="0"/>
                <a:cs typeface="Arial" pitchFamily="34" charset="0"/>
              </a:rPr>
              <a:t>چگونه این قوانین باید مطرح شود</a:t>
            </a:r>
          </a:p>
          <a:p>
            <a:pPr algn="r" rtl="1">
              <a:lnSpc>
                <a:spcPct val="150000"/>
              </a:lnSpc>
              <a:buNone/>
            </a:pPr>
            <a:r>
              <a:rPr lang="fa-IR" dirty="0" smtClean="0">
                <a:latin typeface="Arial" pitchFamily="34" charset="0"/>
                <a:cs typeface="Arial" pitchFamily="34" charset="0"/>
              </a:rPr>
              <a:t>				 	</a:t>
            </a:r>
          </a:p>
          <a:p>
            <a:pPr algn="r" rtl="1">
              <a:lnSpc>
                <a:spcPct val="150000"/>
              </a:lnSpc>
              <a:buNone/>
            </a:pPr>
            <a:endParaRPr lang="fa-IR" dirty="0" smtClean="0">
              <a:latin typeface="Arial" pitchFamily="34" charset="0"/>
              <a:cs typeface="Arial"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fade">
                                      <p:cBhvr>
                                        <p:cTn id="56" dur="1000"/>
                                        <p:tgtEl>
                                          <p:spTgt spid="9">
                                            <p:txEl>
                                              <p:pRg st="6" end="6"/>
                                            </p:txEl>
                                          </p:spTgt>
                                        </p:tgtEl>
                                      </p:cBhvr>
                                    </p:animEffect>
                                    <p:anim calcmode="lin" valueType="num">
                                      <p:cBhvr>
                                        <p:cTn id="57"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lnSpcReduction="10000"/>
          </a:bodyPr>
          <a:lstStyle/>
          <a:p>
            <a:pPr marL="624078" indent="-514350" algn="r" rtl="1">
              <a:lnSpc>
                <a:spcPct val="150000"/>
              </a:lnSpc>
              <a:buNone/>
            </a:pPr>
            <a:r>
              <a:rPr lang="fa-IR" dirty="0" smtClean="0">
                <a:latin typeface="Arial" pitchFamily="34" charset="0"/>
                <a:cs typeface="2  Jadid" pitchFamily="2" charset="-78"/>
              </a:rPr>
              <a:t>گروه چه قوانینی باید داشته باشد</a:t>
            </a:r>
          </a:p>
          <a:p>
            <a:pPr marL="624078" indent="-514350" algn="r" rtl="1">
              <a:lnSpc>
                <a:spcPct val="150000"/>
              </a:lnSpc>
            </a:pPr>
            <a:r>
              <a:rPr lang="fa-IR" dirty="0" smtClean="0">
                <a:latin typeface="Arial" pitchFamily="34" charset="0"/>
                <a:cs typeface="Arial" pitchFamily="34" charset="0"/>
              </a:rPr>
              <a:t>همه گروهها قوانینی درباره حضور، تاخیر، نحوه همکاری، حساس بودن به دیگران، حرف زدن، خوردن، آشامیدن، سیگار کشیدن و مانند این دارند</a:t>
            </a:r>
          </a:p>
          <a:p>
            <a:pPr marL="624078" indent="-514350" algn="r" rtl="1">
              <a:lnSpc>
                <a:spcPct val="150000"/>
              </a:lnSpc>
            </a:pPr>
            <a:r>
              <a:rPr lang="fa-IR" dirty="0" smtClean="0">
                <a:latin typeface="Arial" pitchFamily="34" charset="0"/>
                <a:cs typeface="Arial" pitchFamily="34" charset="0"/>
              </a:rPr>
              <a:t>برخی از گروهها مانند گروه های مشاوره، درمان، حمایت و رشد، قوانینی درباره حمله به دیگران، در تنگنا قراردادن دیگران(اجبار) و محرمانه نگهداشتن خودافشایی های دیگران(رازداری) را دارا می باشند.</a:t>
            </a:r>
          </a:p>
          <a:p>
            <a:pPr algn="r" rtl="1">
              <a:lnSpc>
                <a:spcPct val="150000"/>
              </a:lnSpc>
              <a:buNone/>
            </a:pPr>
            <a:r>
              <a:rPr lang="fa-IR" dirty="0" smtClean="0">
                <a:latin typeface="Arial" pitchFamily="34" charset="0"/>
                <a:cs typeface="Arial" pitchFamily="34" charset="0"/>
              </a:rPr>
              <a:t>				 	</a:t>
            </a:r>
          </a:p>
          <a:p>
            <a:pPr algn="r" rtl="1">
              <a:lnSpc>
                <a:spcPct val="150000"/>
              </a:lnSpc>
              <a:buNone/>
            </a:pPr>
            <a:endParaRPr lang="fa-IR" dirty="0" smtClean="0">
              <a:latin typeface="Arial" pitchFamily="34" charset="0"/>
              <a:cs typeface="Arial"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400" dirty="0" smtClean="0">
                <a:latin typeface="Arial" pitchFamily="34" charset="0"/>
                <a:cs typeface="2  Jadid" pitchFamily="2" charset="-78"/>
              </a:rPr>
              <a:t>چه کسی این قوانین را وضع می کند</a:t>
            </a:r>
          </a:p>
          <a:p>
            <a:pPr marL="624078" indent="-514350" algn="r" rtl="1">
              <a:lnSpc>
                <a:spcPct val="150000"/>
              </a:lnSpc>
            </a:pPr>
            <a:r>
              <a:rPr lang="fa-IR" dirty="0" smtClean="0">
                <a:latin typeface="Arial" pitchFamily="34" charset="0"/>
                <a:cs typeface="Arial" pitchFamily="34" charset="0"/>
              </a:rPr>
              <a:t>در اکثر گروهها این قوانین توسط رهبر وضع می شود</a:t>
            </a:r>
          </a:p>
          <a:p>
            <a:pPr marL="624078" indent="-514350" algn="r" rtl="1">
              <a:lnSpc>
                <a:spcPct val="150000"/>
              </a:lnSpc>
              <a:buNone/>
            </a:pPr>
            <a:r>
              <a:rPr lang="fa-IR" sz="2400" dirty="0" smtClean="0">
                <a:latin typeface="Arial" pitchFamily="34" charset="0"/>
                <a:cs typeface="2  Jadid" pitchFamily="2" charset="-78"/>
              </a:rPr>
              <a:t>چه موقع این قوانین باید مورد بحث قرار گیرد</a:t>
            </a:r>
          </a:p>
          <a:p>
            <a:pPr marL="624078" indent="-514350" algn="r" rtl="1">
              <a:lnSpc>
                <a:spcPct val="150000"/>
              </a:lnSpc>
            </a:pPr>
            <a:r>
              <a:rPr lang="fa-IR" dirty="0" smtClean="0">
                <a:latin typeface="Arial" pitchFamily="34" charset="0"/>
                <a:cs typeface="Arial" pitchFamily="34" charset="0"/>
              </a:rPr>
              <a:t>معمولا طرح قوانین در هنگام نیاز بهتر از شروع بحث درباره آن است زیرا ممکن است طرح این قوانین در ابتدای جلسه خسته کننده باشدو یا ایجاد اضطراب در اعضا نماید که این امور باعث ایجاد فضای منفی در جلسه می گردد.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fontScale="77500" lnSpcReduction="20000"/>
          </a:bodyPr>
          <a:lstStyle/>
          <a:p>
            <a:pPr marL="624078" indent="-514350" algn="r" rtl="1">
              <a:lnSpc>
                <a:spcPct val="150000"/>
              </a:lnSpc>
              <a:buNone/>
            </a:pPr>
            <a:r>
              <a:rPr lang="fa-IR" sz="2600" dirty="0" smtClean="0">
                <a:latin typeface="Arial" pitchFamily="34" charset="0"/>
                <a:cs typeface="2  Jadid" pitchFamily="2" charset="-78"/>
              </a:rPr>
              <a:t>چگونه این قوانین باید مورد بحث قرار گیرند</a:t>
            </a:r>
          </a:p>
          <a:p>
            <a:pPr marL="624078" indent="-514350" algn="r" rtl="1">
              <a:lnSpc>
                <a:spcPct val="150000"/>
              </a:lnSpc>
            </a:pPr>
            <a:r>
              <a:rPr lang="fa-IR" dirty="0" smtClean="0">
                <a:latin typeface="Arial" pitchFamily="34" charset="0"/>
                <a:cs typeface="Arial" pitchFamily="34" charset="0"/>
              </a:rPr>
              <a:t>رهبر بايد قوانین گروه را به شیوه ای خوشایند و مثبت معرفي نماد.</a:t>
            </a:r>
          </a:p>
          <a:p>
            <a:pPr marL="624078" indent="-514350" algn="r" rtl="1">
              <a:lnSpc>
                <a:spcPct val="150000"/>
              </a:lnSpc>
            </a:pPr>
            <a:r>
              <a:rPr lang="fa-IR" dirty="0" smtClean="0">
                <a:latin typeface="Arial" pitchFamily="34" charset="0"/>
                <a:cs typeface="Arial" pitchFamily="34" charset="0"/>
              </a:rPr>
              <a:t>قوانین اولیه و همگانی همچون ساعت حضور، خوردن، آشامیدن، عدم حمله به دیگران و یا در تنگنا قرارندادن دیگران و مانند آن را می توان به اختصار در ابتدای جلسه مطرح کرد</a:t>
            </a:r>
          </a:p>
          <a:p>
            <a:pPr marL="624078" indent="-514350" algn="r" rtl="1">
              <a:lnSpc>
                <a:spcPct val="150000"/>
              </a:lnSpc>
            </a:pPr>
            <a:r>
              <a:rPr lang="fa-IR" dirty="0" smtClean="0">
                <a:latin typeface="Arial" pitchFamily="34" charset="0"/>
                <a:cs typeface="Arial" pitchFamily="34" charset="0"/>
              </a:rPr>
              <a:t>قوانینی مانند رازداری اطلاعات که از اهمیت ویژه ای برخوردارند نیاز به توجه بیشتری دارند و باید هر یک از اعضای گروه درک روشنی از این قوانین داشته باشند بنا براین رهبر می تواند از هر عضوی این تایید را بدست آورد که با قانون محرمانه نگهداشتن مطالب موافق است یا خیر</a:t>
            </a:r>
          </a:p>
          <a:p>
            <a:pPr marL="624078" indent="-514350" algn="r" rtl="1">
              <a:lnSpc>
                <a:spcPct val="150000"/>
              </a:lnSpc>
            </a:pPr>
            <a:r>
              <a:rPr lang="fa-IR" b="1" dirty="0" smtClean="0">
                <a:latin typeface="Arial" pitchFamily="34" charset="0"/>
                <a:cs typeface="Arial" pitchFamily="34" charset="0"/>
              </a:rPr>
              <a:t>معرفی کردن قوانین در زمان مناسب به اعضا کمک می کند آنها را بهتر به خاطر بسپارند.</a:t>
            </a:r>
          </a:p>
          <a:p>
            <a:pPr algn="r" rtl="1">
              <a:lnSpc>
                <a:spcPct val="150000"/>
              </a:lnSpc>
              <a:buNone/>
            </a:pPr>
            <a:r>
              <a:rPr lang="fa-IR" dirty="0" smtClean="0">
                <a:latin typeface="Arial" pitchFamily="34" charset="0"/>
                <a:cs typeface="Arial" pitchFamily="34" charset="0"/>
              </a:rPr>
              <a:t>				 	</a:t>
            </a:r>
          </a:p>
          <a:p>
            <a:pPr algn="r" rtl="1">
              <a:lnSpc>
                <a:spcPct val="150000"/>
              </a:lnSpc>
              <a:buNone/>
            </a:pPr>
            <a:endParaRPr lang="fa-IR" dirty="0" smtClean="0">
              <a:latin typeface="Arial" pitchFamily="34" charset="0"/>
              <a:cs typeface="Arial"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توضیح دادن اصطلاحات</a:t>
            </a:r>
          </a:p>
          <a:p>
            <a:pPr marL="624078" indent="-514350" algn="r" rtl="1">
              <a:lnSpc>
                <a:spcPct val="150000"/>
              </a:lnSpc>
            </a:pPr>
            <a:r>
              <a:rPr lang="fa-IR" dirty="0" smtClean="0">
                <a:latin typeface="Arial" pitchFamily="34" charset="0"/>
                <a:cs typeface="Arial" pitchFamily="34" charset="0"/>
              </a:rPr>
              <a:t>اگر رهبر برای استفاده از اصطلاحات خاص طرح ریزی کرده است، باید آنها را به اعضا توضیح دهد.</a:t>
            </a:r>
          </a:p>
          <a:p>
            <a:pPr marL="624078" indent="-514350" algn="r" rtl="1">
              <a:lnSpc>
                <a:spcPct val="150000"/>
              </a:lnSpc>
            </a:pPr>
            <a:r>
              <a:rPr lang="fa-IR" dirty="0" smtClean="0">
                <a:latin typeface="Arial" pitchFamily="34" charset="0"/>
                <a:cs typeface="Arial" pitchFamily="34" charset="0"/>
              </a:rPr>
              <a:t>اگر گروه از نوع مشاوره، درمان، حمایت یا رشد باشد رهبر باید اصطلاحاتی را که ممکن است مورد استفاده قرار دهد توضیح دهد</a:t>
            </a:r>
          </a:p>
          <a:p>
            <a:pPr marL="624078" indent="-514350" algn="r" rtl="1">
              <a:lnSpc>
                <a:spcPct val="150000"/>
              </a:lnSpc>
            </a:pPr>
            <a:r>
              <a:rPr lang="fa-IR" dirty="0" smtClean="0">
                <a:latin typeface="Arial" pitchFamily="34" charset="0"/>
                <a:cs typeface="Arial" pitchFamily="34" charset="0"/>
              </a:rPr>
              <a:t>توضیح دادن اصطلاحات و روش ها در جلسه اول یا دوم احتمال بدفهمی و سردرگمی اعضا را در هنگامی که در جلسات بعدی بکار می روند کاهش می دهد.</a:t>
            </a:r>
          </a:p>
          <a:p>
            <a:pPr algn="r" rtl="1">
              <a:lnSpc>
                <a:spcPct val="150000"/>
              </a:lnSpc>
              <a:buNone/>
            </a:pPr>
            <a:endParaRPr lang="fa-IR" dirty="0" smtClean="0">
              <a:latin typeface="Arial" pitchFamily="34" charset="0"/>
              <a:cs typeface="Arial" pitchFamily="34"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ارزیابی سبک های تعامل اعضا</a:t>
            </a:r>
          </a:p>
          <a:p>
            <a:pPr marL="624078" indent="-514350" algn="r" rtl="1">
              <a:lnSpc>
                <a:spcPct val="150000"/>
              </a:lnSpc>
            </a:pPr>
            <a:r>
              <a:rPr lang="fa-IR" dirty="0" smtClean="0">
                <a:latin typeface="Arial" pitchFamily="34" charset="0"/>
                <a:cs typeface="Arial" pitchFamily="34" charset="0"/>
              </a:rPr>
              <a:t>ارزیابی روش های مختلف تعامل اعضای گروه در مدت جلسه اول امکان طرح ریزی برای جلسات بعدی را ایجاد می کند</a:t>
            </a:r>
          </a:p>
          <a:p>
            <a:pPr marL="624078" indent="-514350" algn="r" rtl="1">
              <a:lnSpc>
                <a:spcPct val="150000"/>
              </a:lnSpc>
            </a:pPr>
            <a:r>
              <a:rPr lang="fa-IR" dirty="0" smtClean="0">
                <a:latin typeface="Arial" pitchFamily="34" charset="0"/>
                <a:cs typeface="Arial" pitchFamily="34" charset="0"/>
              </a:rPr>
              <a:t>رهبران، سبک های تعامل را از طریق توجه به آنچه اعضا می گویند، نحوه بيان و فاصله زماني بین گفته های عضو، ارزیابی   می کنند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lnSpcReduction="10000"/>
          </a:bodyPr>
          <a:lstStyle/>
          <a:p>
            <a:pPr marL="624078" indent="-514350" algn="r" rtl="1">
              <a:lnSpc>
                <a:spcPct val="150000"/>
              </a:lnSpc>
              <a:buNone/>
            </a:pPr>
            <a:r>
              <a:rPr lang="fa-IR" sz="2600" dirty="0" smtClean="0">
                <a:latin typeface="Arial" pitchFamily="34" charset="0"/>
                <a:cs typeface="2  Jadid" pitchFamily="2" charset="-78"/>
              </a:rPr>
              <a:t>قطع کردن حرف اعضا در مدت جلسه اول</a:t>
            </a:r>
          </a:p>
          <a:p>
            <a:pPr marL="624078" indent="-514350" algn="r" rtl="1">
              <a:lnSpc>
                <a:spcPct val="150000"/>
              </a:lnSpc>
            </a:pPr>
            <a:r>
              <a:rPr lang="fa-IR" dirty="0" smtClean="0">
                <a:latin typeface="Arial" pitchFamily="34" charset="0"/>
                <a:cs typeface="Arial" pitchFamily="34" charset="0"/>
              </a:rPr>
              <a:t>بسیار مهم است که در مدت جلسه اول، به یک عضو اجازه داده نشود که بر دیگر اعضای گروه مسلط شود و روال گروه را به دست گیرد</a:t>
            </a:r>
          </a:p>
          <a:p>
            <a:pPr marL="624078" indent="-514350" algn="r" rtl="1">
              <a:lnSpc>
                <a:spcPct val="150000"/>
              </a:lnSpc>
            </a:pPr>
            <a:r>
              <a:rPr lang="fa-IR" dirty="0" smtClean="0">
                <a:latin typeface="Arial" pitchFamily="34" charset="0"/>
                <a:cs typeface="Arial" pitchFamily="34" charset="0"/>
              </a:rPr>
              <a:t>قطع کردن حرف اعضایی که خارج از هدف گروه صحبت می کنند یکی از مهارتهای ضروری برای رهبر گروه محسوب می شود</a:t>
            </a:r>
          </a:p>
          <a:p>
            <a:pPr marL="624078" indent="-514350" algn="r" rtl="1">
              <a:lnSpc>
                <a:spcPct val="150000"/>
              </a:lnSpc>
            </a:pPr>
            <a:r>
              <a:rPr lang="fa-IR" dirty="0" smtClean="0">
                <a:latin typeface="Arial" pitchFamily="34" charset="0"/>
                <a:cs typeface="Arial" pitchFamily="34" charset="0"/>
              </a:rPr>
              <a:t>رهبر باید برای تمرکز مجدد بر عضوی که بسیار منفی یا متخاصم است یا کسی که تلاش می کند مسلط شود یا گروه را به سمت  موضوع غیر مرتبط  سوق دهد آماده باشد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solidFill>
            <a:schemeClr val="accent1">
              <a:lumMod val="60000"/>
              <a:lumOff val="40000"/>
            </a:schemeClr>
          </a:solidFill>
        </p:spPr>
        <p:txBody>
          <a:bodyPr/>
          <a:lstStyle/>
          <a:p>
            <a:pPr algn="just" rtl="1">
              <a:lnSpc>
                <a:spcPct val="200000"/>
              </a:lnSpc>
            </a:pPr>
            <a:r>
              <a:rPr lang="fa-IR" dirty="0" smtClean="0"/>
              <a:t>شروع گروه شامل، </a:t>
            </a:r>
          </a:p>
          <a:p>
            <a:pPr algn="just" rtl="1">
              <a:lnSpc>
                <a:spcPct val="200000"/>
              </a:lnSpc>
            </a:pPr>
            <a:r>
              <a:rPr lang="fa-IR" dirty="0" smtClean="0"/>
              <a:t>معرفی موضوع و محتوا به اعضای گروه</a:t>
            </a:r>
          </a:p>
          <a:p>
            <a:pPr algn="just" rtl="1">
              <a:lnSpc>
                <a:spcPct val="200000"/>
              </a:lnSpc>
            </a:pPr>
            <a:r>
              <a:rPr lang="fa-IR" dirty="0" smtClean="0"/>
              <a:t>بازنگری واکنش های اعضای گروه:</a:t>
            </a:r>
          </a:p>
          <a:p>
            <a:pPr algn="just" rtl="1">
              <a:lnSpc>
                <a:spcPct val="200000"/>
              </a:lnSpc>
              <a:buNone/>
            </a:pPr>
            <a:r>
              <a:rPr lang="fa-IR" dirty="0" smtClean="0"/>
              <a:t>						1) واکنش به حضور درگروه</a:t>
            </a:r>
          </a:p>
          <a:p>
            <a:pPr algn="just" rtl="1">
              <a:lnSpc>
                <a:spcPct val="200000"/>
              </a:lnSpc>
              <a:buNone/>
            </a:pPr>
            <a:r>
              <a:rPr lang="fa-IR" dirty="0" smtClean="0"/>
              <a:t>						2) واکنش به محتوا و موضوع </a:t>
            </a:r>
          </a:p>
          <a:p>
            <a:pPr algn="r" rtl="1">
              <a:buNone/>
            </a:pPr>
            <a:endParaRPr lang="fa-IR" dirty="0" smtClean="0"/>
          </a:p>
          <a:p>
            <a:pPr algn="r" rtl="1">
              <a:buNone/>
            </a:pPr>
            <a:endParaRPr lang="en-US" dirty="0"/>
          </a:p>
        </p:txBody>
      </p:sp>
      <p:sp>
        <p:nvSpPr>
          <p:cNvPr id="8" name="Title 7"/>
          <p:cNvSpPr>
            <a:spLocks noGrp="1"/>
          </p:cNvSpPr>
          <p:nvPr>
            <p:ph type="title"/>
          </p:nvPr>
        </p:nvSpPr>
        <p:spPr>
          <a:solidFill>
            <a:schemeClr val="tx2">
              <a:lumMod val="75000"/>
            </a:schemeClr>
          </a:solidFill>
        </p:spPr>
        <p:txBody>
          <a:bodyPr/>
          <a:lstStyle/>
          <a:p>
            <a:pPr algn="ctr"/>
            <a:r>
              <a:rPr lang="fa-IR" dirty="0" smtClean="0">
                <a:solidFill>
                  <a:schemeClr val="bg1"/>
                </a:solidFill>
              </a:rPr>
              <a:t>شروع</a:t>
            </a:r>
            <a:endParaRPr lang="en-US" dirty="0">
              <a:solidFill>
                <a:schemeClr val="bg1"/>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anim calcmode="lin" valueType="num">
                                      <p:cBhvr>
                                        <p:cTn id="8" dur="3000" fill="hold"/>
                                        <p:tgtEl>
                                          <p:spTgt spid="8"/>
                                        </p:tgtEl>
                                        <p:attrNameLst>
                                          <p:attrName>ppt_x</p:attrName>
                                        </p:attrNameLst>
                                      </p:cBhvr>
                                      <p:tavLst>
                                        <p:tav tm="0">
                                          <p:val>
                                            <p:strVal val="#ppt_x"/>
                                          </p:val>
                                        </p:tav>
                                        <p:tav tm="100000">
                                          <p:val>
                                            <p:strVal val="#ppt_x"/>
                                          </p:val>
                                        </p:tav>
                                      </p:tavLst>
                                    </p:anim>
                                    <p:anim calcmode="lin" valueType="num">
                                      <p:cBhvr>
                                        <p:cTn id="9" dur="3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bg/>
                                          </p:spTgt>
                                        </p:tgtEl>
                                        <p:attrNameLst>
                                          <p:attrName>style.visibility</p:attrName>
                                        </p:attrNameLst>
                                      </p:cBhvr>
                                      <p:to>
                                        <p:strVal val="visible"/>
                                      </p:to>
                                    </p:set>
                                    <p:animEffect transition="in" filter="fade">
                                      <p:cBhvr>
                                        <p:cTn id="14" dur="1000"/>
                                        <p:tgtEl>
                                          <p:spTgt spid="9">
                                            <p:bg/>
                                          </p:spTgt>
                                        </p:tgtEl>
                                      </p:cBhvr>
                                    </p:animEffect>
                                    <p:anim calcmode="lin" valueType="num">
                                      <p:cBhvr>
                                        <p:cTn id="15" dur="1000" fill="hold"/>
                                        <p:tgtEl>
                                          <p:spTgt spid="9">
                                            <p:bg/>
                                          </p:spTgt>
                                        </p:tgtEl>
                                        <p:attrNameLst>
                                          <p:attrName>ppt_x</p:attrName>
                                        </p:attrNameLst>
                                      </p:cBhvr>
                                      <p:tavLst>
                                        <p:tav tm="0">
                                          <p:val>
                                            <p:strVal val="#ppt_x"/>
                                          </p:val>
                                        </p:tav>
                                        <p:tav tm="100000">
                                          <p:val>
                                            <p:strVal val="#ppt_x"/>
                                          </p:val>
                                        </p:tav>
                                      </p:tavLst>
                                    </p:anim>
                                    <p:anim calcmode="lin" valueType="num">
                                      <p:cBhvr>
                                        <p:cTn id="16"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1000"/>
                                        <p:tgtEl>
                                          <p:spTgt spid="9">
                                            <p:txEl>
                                              <p:pRg st="1" end="1"/>
                                            </p:txEl>
                                          </p:spTgt>
                                        </p:tgtEl>
                                      </p:cBhvr>
                                    </p:animEffect>
                                    <p:anim calcmode="lin" valueType="num">
                                      <p:cBhvr>
                                        <p:cTn id="2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Effect transition="in" filter="fade">
                                      <p:cBhvr>
                                        <p:cTn id="35" dur="1000"/>
                                        <p:tgtEl>
                                          <p:spTgt spid="9">
                                            <p:txEl>
                                              <p:pRg st="2" end="2"/>
                                            </p:txEl>
                                          </p:spTgt>
                                        </p:tgtEl>
                                      </p:cBhvr>
                                    </p:animEffect>
                                    <p:anim calcmode="lin" valueType="num">
                                      <p:cBhvr>
                                        <p:cTn id="3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fade">
                                      <p:cBhvr>
                                        <p:cTn id="42" dur="1000"/>
                                        <p:tgtEl>
                                          <p:spTgt spid="9">
                                            <p:txEl>
                                              <p:pRg st="3" end="3"/>
                                            </p:txEl>
                                          </p:spTgt>
                                        </p:tgtEl>
                                      </p:cBhvr>
                                    </p:animEffect>
                                    <p:anim calcmode="lin" valueType="num">
                                      <p:cBhvr>
                                        <p:cTn id="4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Effect transition="in" filter="fade">
                                      <p:cBhvr>
                                        <p:cTn id="49" dur="1000"/>
                                        <p:tgtEl>
                                          <p:spTgt spid="9">
                                            <p:txEl>
                                              <p:pRg st="4" end="4"/>
                                            </p:txEl>
                                          </p:spTgt>
                                        </p:tgtEl>
                                      </p:cBhvr>
                                    </p:animEffect>
                                    <p:anim calcmode="lin" valueType="num">
                                      <p:cBhvr>
                                        <p:cTn id="50"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تمرکز بر روی محتوی</a:t>
            </a:r>
          </a:p>
          <a:p>
            <a:pPr marL="624078" indent="-514350" algn="r" rtl="1">
              <a:lnSpc>
                <a:spcPct val="150000"/>
              </a:lnSpc>
            </a:pPr>
            <a:r>
              <a:rPr lang="fa-IR" dirty="0" smtClean="0">
                <a:latin typeface="Arial" pitchFamily="34" charset="0"/>
                <a:cs typeface="Arial" pitchFamily="34" charset="0"/>
              </a:rPr>
              <a:t>اگر در جلسه اول وقت زیادی برای توضیح دادن قوانین، معرفی ها ، آشنا شدن و توضیح نقش رهبری اختصاص یابد باعث می شود اعضای گروه خسته شده و علاقه شان را از دست بدهند  </a:t>
            </a:r>
          </a:p>
          <a:p>
            <a:pPr marL="624078" indent="-514350" algn="r" rtl="1">
              <a:lnSpc>
                <a:spcPct val="150000"/>
              </a:lnSpc>
            </a:pPr>
            <a:r>
              <a:rPr lang="fa-IR" dirty="0" smtClean="0">
                <a:latin typeface="Arial" pitchFamily="34" charset="0"/>
                <a:cs typeface="Arial" pitchFamily="34" charset="0"/>
              </a:rPr>
              <a:t>رهبر باید برای تمرکز بر روی محتوی آمادگی لازم را داشته باشد و در صورت لزوم از تمرینهای لازم که بتواند توجه اعضا را جلب نماید استفاده کند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پرداختن به سئوالات </a:t>
            </a:r>
          </a:p>
          <a:p>
            <a:pPr marL="624078" indent="-514350" algn="r" rtl="1">
              <a:lnSpc>
                <a:spcPct val="150000"/>
              </a:lnSpc>
            </a:pPr>
            <a:r>
              <a:rPr lang="fa-IR" dirty="0" smtClean="0">
                <a:latin typeface="Arial" pitchFamily="34" charset="0"/>
                <a:cs typeface="Arial" pitchFamily="34" charset="0"/>
              </a:rPr>
              <a:t>پاسخ به سئوالات باید به گونه ای برگزار شود که جلسه اول به جلسه پرسش و پاسخ تبدیل نشود</a:t>
            </a:r>
          </a:p>
          <a:p>
            <a:pPr marL="624078" indent="-514350" algn="r" rtl="1">
              <a:lnSpc>
                <a:spcPct val="150000"/>
              </a:lnSpc>
            </a:pPr>
            <a:r>
              <a:rPr lang="fa-IR" dirty="0" smtClean="0">
                <a:latin typeface="Arial" pitchFamily="34" charset="0"/>
                <a:cs typeface="Arial" pitchFamily="34" charset="0"/>
              </a:rPr>
              <a:t>درنظر گرفتن زمان طولانی برای پاسخ به سئوالات که مورد توجه یک عضو قرار دارد یکی از اشتباهات رهبری است.</a:t>
            </a:r>
          </a:p>
          <a:p>
            <a:pPr marL="624078" indent="-514350" algn="r" rtl="1">
              <a:lnSpc>
                <a:spcPct val="150000"/>
              </a:lnSpc>
            </a:pPr>
            <a:r>
              <a:rPr lang="fa-IR" dirty="0" smtClean="0">
                <a:latin typeface="Arial" pitchFamily="34" charset="0"/>
                <a:cs typeface="Arial" pitchFamily="34" charset="0"/>
              </a:rPr>
              <a:t>اگر رهبر احساس کند که پاسخ به سئوال زمان زیادی را صرف می کند می تواند پیشنهاد دهد که بعد از جلسه به سئوالات اضافی پاسخ دهد.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ترغیب کردن اعضا برای نگاه کردن به اعضای دیگر</a:t>
            </a:r>
          </a:p>
          <a:p>
            <a:pPr marL="624078" indent="-514350" algn="r" rtl="1">
              <a:lnSpc>
                <a:spcPct val="150000"/>
              </a:lnSpc>
            </a:pPr>
            <a:r>
              <a:rPr lang="fa-IR" dirty="0" smtClean="0">
                <a:latin typeface="Arial" pitchFamily="34" charset="0"/>
                <a:cs typeface="Arial" pitchFamily="34" charset="0"/>
              </a:rPr>
              <a:t>به اعضای گروه بگویید هنگامی که صحبت می کنند ترجیح می دهید به گروه نگاه کنند نه به شما زیرا:</a:t>
            </a:r>
          </a:p>
          <a:p>
            <a:pPr marL="624078" indent="-514350" algn="r" rtl="1">
              <a:lnSpc>
                <a:spcPct val="150000"/>
              </a:lnSpc>
            </a:pPr>
            <a:r>
              <a:rPr lang="fa-IR" dirty="0" smtClean="0">
                <a:latin typeface="Arial" pitchFamily="34" charset="0"/>
                <a:cs typeface="Arial" pitchFamily="34" charset="0"/>
              </a:rPr>
              <a:t> باید ببینم دیگر اعضا چه واکنشی را نسبت به مطالب ارائه شده نشان می دهند.</a:t>
            </a:r>
          </a:p>
          <a:p>
            <a:pPr marL="624078" indent="-514350" algn="r" rtl="1">
              <a:lnSpc>
                <a:spcPct val="150000"/>
              </a:lnSpc>
            </a:pPr>
            <a:r>
              <a:rPr lang="fa-IR" dirty="0" smtClean="0">
                <a:latin typeface="Arial" pitchFamily="34" charset="0"/>
                <a:cs typeface="Arial" pitchFamily="34" charset="0"/>
              </a:rPr>
              <a:t>باید ببینم که چه کسی می خواهد صحبت کننده بعدی باشد</a:t>
            </a:r>
          </a:p>
          <a:p>
            <a:pPr marL="624078" indent="-514350" algn="r" rtl="1">
              <a:lnSpc>
                <a:spcPct val="150000"/>
              </a:lnSpc>
            </a:pPr>
            <a:r>
              <a:rPr lang="fa-IR" dirty="0" smtClean="0">
                <a:latin typeface="Arial" pitchFamily="34" charset="0"/>
                <a:cs typeface="Arial" pitchFamily="34" charset="0"/>
              </a:rPr>
              <a:t>باید به شما یاد آوری کنم که به بقیه نگاه کنید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ملاحضات دیگر جلسه اول</a:t>
            </a:r>
          </a:p>
          <a:p>
            <a:pPr marL="624078" indent="-514350" algn="r" rtl="1">
              <a:lnSpc>
                <a:spcPct val="150000"/>
              </a:lnSpc>
            </a:pPr>
            <a:r>
              <a:rPr lang="fa-IR" dirty="0" smtClean="0">
                <a:latin typeface="Arial" pitchFamily="34" charset="0"/>
                <a:cs typeface="Arial" pitchFamily="34" charset="0"/>
              </a:rPr>
              <a:t>هدف جلسه اول ارائه فرصتی به اعضا است که نگرانی های خود را مطرح کرده و یکدیگر را بشناسند</a:t>
            </a:r>
          </a:p>
          <a:p>
            <a:pPr marL="624078" indent="-514350" algn="r" rtl="1">
              <a:lnSpc>
                <a:spcPct val="150000"/>
              </a:lnSpc>
            </a:pPr>
            <a:r>
              <a:rPr lang="fa-IR" dirty="0" smtClean="0">
                <a:latin typeface="Arial" pitchFamily="34" charset="0"/>
                <a:cs typeface="Arial" pitchFamily="34" charset="0"/>
              </a:rPr>
              <a:t>نباید در جلسه اول بر روی یک موضوع تمرکز کرد زیرا ممکن است اعضا آماده دريافت درمان عمیق نباشند</a:t>
            </a:r>
          </a:p>
          <a:p>
            <a:pPr marL="624078" indent="-514350" algn="r" rtl="1">
              <a:lnSpc>
                <a:spcPct val="150000"/>
              </a:lnSpc>
            </a:pPr>
            <a:r>
              <a:rPr lang="fa-IR" dirty="0" smtClean="0">
                <a:latin typeface="Arial" pitchFamily="34" charset="0"/>
                <a:cs typeface="Arial" pitchFamily="34" charset="0"/>
              </a:rPr>
              <a:t> بحث درمورد موضوعات خاص برای جلسه اول ممکن است مناسب نباشد زیرا به اعتماد و راحتی بیشتری نیاز دارد.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پایان دادن به جلسه اول</a:t>
            </a:r>
          </a:p>
          <a:p>
            <a:pPr marL="624078" indent="-514350" algn="r" rtl="1">
              <a:lnSpc>
                <a:spcPct val="150000"/>
              </a:lnSpc>
            </a:pPr>
            <a:r>
              <a:rPr lang="fa-IR" dirty="0" smtClean="0">
                <a:latin typeface="Arial" pitchFamily="34" charset="0"/>
                <a:cs typeface="Arial" pitchFamily="34" charset="0"/>
              </a:rPr>
              <a:t>پایان دادن به جلسه اول همانند پایان هر جلسه دیگری است با این تفاوت که رهبر زمان بیشتری را صرف شنیدن و دیدن واکنش های اعضا برای روشن کردن هر سئوال یا مطلبی اختصاص می دهد.</a:t>
            </a:r>
          </a:p>
          <a:p>
            <a:pPr marL="624078" indent="-514350" algn="r" rtl="1">
              <a:lnSpc>
                <a:spcPct val="150000"/>
              </a:lnSpc>
            </a:pPr>
            <a:r>
              <a:rPr lang="fa-IR" dirty="0" smtClean="0">
                <a:latin typeface="Arial" pitchFamily="34" charset="0"/>
                <a:cs typeface="Arial" pitchFamily="34" charset="0"/>
              </a:rPr>
              <a:t>بهتر است در پایان جلسه اول سئوالاتی درخصوص چگونگی احساس و نظراعضا در مورد گروه و محتوای آن پرسیده شود</a:t>
            </a:r>
          </a:p>
          <a:p>
            <a:pPr marL="624078" indent="-514350" algn="r" rtl="1">
              <a:lnSpc>
                <a:spcPct val="150000"/>
              </a:lnSpc>
            </a:pPr>
            <a:r>
              <a:rPr lang="fa-IR" dirty="0" smtClean="0">
                <a:latin typeface="Arial" pitchFamily="34" charset="0"/>
                <a:cs typeface="Arial" pitchFamily="34" charset="0"/>
              </a:rPr>
              <a:t>رهبر خلاصه و جمع بندی ای از هدف گروه ارائه نموده و احتمالاتی که برای جلسات آینده وجود دارد را بیان نماید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fontScale="92500"/>
          </a:bodyPr>
          <a:lstStyle/>
          <a:p>
            <a:pPr marL="624078" indent="-514350" algn="r" rtl="1">
              <a:lnSpc>
                <a:spcPct val="150000"/>
              </a:lnSpc>
              <a:buNone/>
            </a:pPr>
            <a:r>
              <a:rPr lang="fa-IR" sz="2600" dirty="0" smtClean="0">
                <a:latin typeface="Arial" pitchFamily="34" charset="0"/>
                <a:cs typeface="2  Jadid" pitchFamily="2" charset="-78"/>
              </a:rPr>
              <a:t>ارزیابی جلسه اول</a:t>
            </a:r>
          </a:p>
          <a:p>
            <a:pPr marL="624078" indent="-514350" algn="r" rtl="1">
              <a:lnSpc>
                <a:spcPct val="150000"/>
              </a:lnSpc>
            </a:pPr>
            <a:r>
              <a:rPr lang="fa-IR" dirty="0" smtClean="0">
                <a:latin typeface="Arial" pitchFamily="34" charset="0"/>
                <a:cs typeface="Arial" pitchFamily="34" charset="0"/>
              </a:rPr>
              <a:t>رهبر باید موفقیت گروه را بعد از پایان جلسه اول بررسی نماید</a:t>
            </a:r>
          </a:p>
          <a:p>
            <a:pPr marL="624078" indent="-514350" algn="r" rtl="1">
              <a:lnSpc>
                <a:spcPct val="150000"/>
              </a:lnSpc>
            </a:pPr>
            <a:r>
              <a:rPr lang="fa-IR" dirty="0" smtClean="0">
                <a:latin typeface="Arial" pitchFamily="34" charset="0"/>
                <a:cs typeface="Arial" pitchFamily="34" charset="0"/>
              </a:rPr>
              <a:t>رهبر باید عامل یا عواملی که مانع موفقیت گروه بوده اند را شناسایی نماید</a:t>
            </a:r>
          </a:p>
          <a:p>
            <a:pPr marL="624078" indent="-514350" algn="r" rtl="1">
              <a:lnSpc>
                <a:spcPct val="150000"/>
              </a:lnSpc>
            </a:pPr>
            <a:r>
              <a:rPr lang="fa-IR" dirty="0" smtClean="0">
                <a:latin typeface="Arial" pitchFamily="34" charset="0"/>
                <a:cs typeface="Arial" pitchFamily="34" charset="0"/>
              </a:rPr>
              <a:t>در صورت عدم موفقیت جلسه اول رهبر باید طرح ریزی مناسبی را برای جلسه دوم داشته باشد</a:t>
            </a:r>
          </a:p>
          <a:p>
            <a:pPr marL="624078" indent="-514350" algn="r" rtl="1">
              <a:lnSpc>
                <a:spcPct val="150000"/>
              </a:lnSpc>
            </a:pPr>
            <a:r>
              <a:rPr lang="fa-IR" dirty="0" smtClean="0">
                <a:latin typeface="Arial" pitchFamily="34" charset="0"/>
                <a:cs typeface="Arial" pitchFamily="34" charset="0"/>
              </a:rPr>
              <a:t>گاهی ممکن است رهبر برای دستیابی به نتیجه بهتر از بعضی از اعضای گروه را حذف نماید و یا محل، زمان و یا محتوای گروه را تغییر دهد.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solidFill>
            <a:schemeClr val="accent1">
              <a:lumMod val="60000"/>
              <a:lumOff val="40000"/>
            </a:schemeClr>
          </a:solidFill>
        </p:spPr>
        <p:txBody>
          <a:bodyPr>
            <a:normAutofit/>
          </a:bodyPr>
          <a:lstStyle/>
          <a:p>
            <a:pPr algn="just" rtl="1">
              <a:lnSpc>
                <a:spcPct val="200000"/>
              </a:lnSpc>
              <a:buNone/>
            </a:pPr>
            <a:r>
              <a:rPr lang="fa-IR" dirty="0" smtClean="0"/>
              <a:t>   جلسه دوم با در نظر گرفتن ارزیابی جلسه اول طرح ریزی می شود و لازم است به مسائل زیر توجه شود:</a:t>
            </a:r>
          </a:p>
          <a:p>
            <a:pPr algn="just" rtl="1">
              <a:lnSpc>
                <a:spcPct val="200000"/>
              </a:lnSpc>
              <a:buFont typeface="Wingdings" pitchFamily="2" charset="2"/>
              <a:buChar char="§"/>
            </a:pPr>
            <a:r>
              <a:rPr lang="fa-IR" dirty="0" smtClean="0"/>
              <a:t>آغاز جلسه دوم</a:t>
            </a:r>
          </a:p>
          <a:p>
            <a:pPr algn="just" rtl="1">
              <a:lnSpc>
                <a:spcPct val="200000"/>
              </a:lnSpc>
              <a:buFont typeface="Wingdings" pitchFamily="2" charset="2"/>
              <a:buChar char="§"/>
            </a:pPr>
            <a:r>
              <a:rPr lang="fa-IR" dirty="0" smtClean="0"/>
              <a:t>طرح ریزی برای نا امیدی بالقوه</a:t>
            </a:r>
          </a:p>
          <a:p>
            <a:pPr algn="just" rtl="1">
              <a:lnSpc>
                <a:spcPct val="200000"/>
              </a:lnSpc>
              <a:buFont typeface="Wingdings" pitchFamily="2" charset="2"/>
              <a:buChar char="§"/>
            </a:pPr>
            <a:r>
              <a:rPr lang="fa-IR" dirty="0" smtClean="0"/>
              <a:t>پایان دادن به جلسه دوم</a:t>
            </a:r>
          </a:p>
          <a:p>
            <a:pPr algn="r" rtl="1">
              <a:buNone/>
            </a:pPr>
            <a:endParaRPr lang="fa-IR" dirty="0" smtClean="0"/>
          </a:p>
          <a:p>
            <a:pPr algn="r" rtl="1">
              <a:buNone/>
            </a:pPr>
            <a:endParaRPr lang="en-US" dirty="0"/>
          </a:p>
        </p:txBody>
      </p:sp>
      <p:sp>
        <p:nvSpPr>
          <p:cNvPr id="8" name="Title 7"/>
          <p:cNvSpPr>
            <a:spLocks noGrp="1"/>
          </p:cNvSpPr>
          <p:nvPr>
            <p:ph type="title"/>
          </p:nvPr>
        </p:nvSpPr>
        <p:spPr>
          <a:solidFill>
            <a:schemeClr val="tx2">
              <a:lumMod val="75000"/>
            </a:schemeClr>
          </a:solidFill>
        </p:spPr>
        <p:txBody>
          <a:bodyPr/>
          <a:lstStyle/>
          <a:p>
            <a:pPr algn="ctr"/>
            <a:r>
              <a:rPr lang="fa-IR" dirty="0" smtClean="0">
                <a:solidFill>
                  <a:schemeClr val="bg1"/>
                </a:solidFill>
              </a:rPr>
              <a:t>جلسه</a:t>
            </a:r>
            <a:r>
              <a:rPr lang="fa-IR" dirty="0" smtClean="0"/>
              <a:t> </a:t>
            </a:r>
            <a:r>
              <a:rPr lang="fa-IR" dirty="0" smtClean="0">
                <a:solidFill>
                  <a:schemeClr val="bg1"/>
                </a:solidFill>
              </a:rPr>
              <a:t>دوم</a:t>
            </a:r>
            <a:endParaRPr lang="en-US" dirty="0">
              <a:solidFill>
                <a:schemeClr val="bg1"/>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anim calcmode="lin" valueType="num">
                                      <p:cBhvr>
                                        <p:cTn id="8" dur="3000" fill="hold"/>
                                        <p:tgtEl>
                                          <p:spTgt spid="8"/>
                                        </p:tgtEl>
                                        <p:attrNameLst>
                                          <p:attrName>ppt_x</p:attrName>
                                        </p:attrNameLst>
                                      </p:cBhvr>
                                      <p:tavLst>
                                        <p:tav tm="0">
                                          <p:val>
                                            <p:strVal val="#ppt_x"/>
                                          </p:val>
                                        </p:tav>
                                        <p:tav tm="100000">
                                          <p:val>
                                            <p:strVal val="#ppt_x"/>
                                          </p:val>
                                        </p:tav>
                                      </p:tavLst>
                                    </p:anim>
                                    <p:anim calcmode="lin" valueType="num">
                                      <p:cBhvr>
                                        <p:cTn id="9" dur="3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bg/>
                                          </p:spTgt>
                                        </p:tgtEl>
                                        <p:attrNameLst>
                                          <p:attrName>style.visibility</p:attrName>
                                        </p:attrNameLst>
                                      </p:cBhvr>
                                      <p:to>
                                        <p:strVal val="visible"/>
                                      </p:to>
                                    </p:set>
                                    <p:animEffect transition="in" filter="fade">
                                      <p:cBhvr>
                                        <p:cTn id="14" dur="1000"/>
                                        <p:tgtEl>
                                          <p:spTgt spid="9">
                                            <p:bg/>
                                          </p:spTgt>
                                        </p:tgtEl>
                                      </p:cBhvr>
                                    </p:animEffect>
                                    <p:anim calcmode="lin" valueType="num">
                                      <p:cBhvr>
                                        <p:cTn id="15" dur="1000" fill="hold"/>
                                        <p:tgtEl>
                                          <p:spTgt spid="9">
                                            <p:bg/>
                                          </p:spTgt>
                                        </p:tgtEl>
                                        <p:attrNameLst>
                                          <p:attrName>ppt_x</p:attrName>
                                        </p:attrNameLst>
                                      </p:cBhvr>
                                      <p:tavLst>
                                        <p:tav tm="0">
                                          <p:val>
                                            <p:strVal val="#ppt_x"/>
                                          </p:val>
                                        </p:tav>
                                        <p:tav tm="100000">
                                          <p:val>
                                            <p:strVal val="#ppt_x"/>
                                          </p:val>
                                        </p:tav>
                                      </p:tavLst>
                                    </p:anim>
                                    <p:anim calcmode="lin" valueType="num">
                                      <p:cBhvr>
                                        <p:cTn id="16"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1000"/>
                                        <p:tgtEl>
                                          <p:spTgt spid="9">
                                            <p:txEl>
                                              <p:pRg st="1" end="1"/>
                                            </p:txEl>
                                          </p:spTgt>
                                        </p:tgtEl>
                                      </p:cBhvr>
                                    </p:animEffect>
                                    <p:anim calcmode="lin" valueType="num">
                                      <p:cBhvr>
                                        <p:cTn id="2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Effect transition="in" filter="fade">
                                      <p:cBhvr>
                                        <p:cTn id="35" dur="1000"/>
                                        <p:tgtEl>
                                          <p:spTgt spid="9">
                                            <p:txEl>
                                              <p:pRg st="2" end="2"/>
                                            </p:txEl>
                                          </p:spTgt>
                                        </p:tgtEl>
                                      </p:cBhvr>
                                    </p:animEffect>
                                    <p:anim calcmode="lin" valueType="num">
                                      <p:cBhvr>
                                        <p:cTn id="3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fade">
                                      <p:cBhvr>
                                        <p:cTn id="42" dur="1000"/>
                                        <p:tgtEl>
                                          <p:spTgt spid="9">
                                            <p:txEl>
                                              <p:pRg st="3" end="3"/>
                                            </p:txEl>
                                          </p:spTgt>
                                        </p:tgtEl>
                                      </p:cBhvr>
                                    </p:animEffect>
                                    <p:anim calcmode="lin" valueType="num">
                                      <p:cBhvr>
                                        <p:cTn id="4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solidFill>
            <a:schemeClr val="accent1">
              <a:lumMod val="60000"/>
              <a:lumOff val="40000"/>
            </a:schemeClr>
          </a:solidFill>
        </p:spPr>
        <p:txBody>
          <a:bodyPr>
            <a:normAutofit/>
          </a:bodyPr>
          <a:lstStyle/>
          <a:p>
            <a:pPr algn="just" rtl="1">
              <a:lnSpc>
                <a:spcPct val="200000"/>
              </a:lnSpc>
            </a:pPr>
            <a:r>
              <a:rPr lang="fa-IR" dirty="0" smtClean="0"/>
              <a:t>شروع جلسه دوم شامل:</a:t>
            </a:r>
          </a:p>
          <a:p>
            <a:pPr algn="just" rtl="1">
              <a:lnSpc>
                <a:spcPct val="200000"/>
              </a:lnSpc>
              <a:buNone/>
            </a:pPr>
            <a:r>
              <a:rPr lang="fa-IR" dirty="0" smtClean="0"/>
              <a:t>				1) معرفی اعضای جدید (درصورت وجود)</a:t>
            </a:r>
          </a:p>
          <a:p>
            <a:pPr algn="just" rtl="1">
              <a:lnSpc>
                <a:spcPct val="200000"/>
              </a:lnSpc>
              <a:buNone/>
            </a:pPr>
            <a:r>
              <a:rPr lang="fa-IR" dirty="0" smtClean="0"/>
              <a:t>						2) ارزیابی جلسه اول  </a:t>
            </a:r>
          </a:p>
          <a:p>
            <a:pPr algn="r" rtl="1">
              <a:buNone/>
            </a:pPr>
            <a:endParaRPr lang="fa-IR" dirty="0" smtClean="0"/>
          </a:p>
          <a:p>
            <a:pPr algn="r" rtl="1">
              <a:buNone/>
            </a:pPr>
            <a:endParaRPr lang="en-US" dirty="0"/>
          </a:p>
        </p:txBody>
      </p:sp>
      <p:sp>
        <p:nvSpPr>
          <p:cNvPr id="8" name="Title 7"/>
          <p:cNvSpPr>
            <a:spLocks noGrp="1"/>
          </p:cNvSpPr>
          <p:nvPr>
            <p:ph type="title"/>
          </p:nvPr>
        </p:nvSpPr>
        <p:spPr>
          <a:solidFill>
            <a:schemeClr val="tx2">
              <a:lumMod val="75000"/>
            </a:schemeClr>
          </a:solidFill>
        </p:spPr>
        <p:txBody>
          <a:bodyPr/>
          <a:lstStyle/>
          <a:p>
            <a:pPr algn="ctr"/>
            <a:r>
              <a:rPr lang="fa-IR" dirty="0" smtClean="0">
                <a:solidFill>
                  <a:schemeClr val="bg1"/>
                </a:solidFill>
              </a:rPr>
              <a:t>آغاز جلسه دوم </a:t>
            </a:r>
            <a:endParaRPr lang="en-US" dirty="0">
              <a:solidFill>
                <a:schemeClr val="bg1"/>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anim calcmode="lin" valueType="num">
                                      <p:cBhvr>
                                        <p:cTn id="8" dur="3000" fill="hold"/>
                                        <p:tgtEl>
                                          <p:spTgt spid="8"/>
                                        </p:tgtEl>
                                        <p:attrNameLst>
                                          <p:attrName>ppt_x</p:attrName>
                                        </p:attrNameLst>
                                      </p:cBhvr>
                                      <p:tavLst>
                                        <p:tav tm="0">
                                          <p:val>
                                            <p:strVal val="#ppt_x"/>
                                          </p:val>
                                        </p:tav>
                                        <p:tav tm="100000">
                                          <p:val>
                                            <p:strVal val="#ppt_x"/>
                                          </p:val>
                                        </p:tav>
                                      </p:tavLst>
                                    </p:anim>
                                    <p:anim calcmode="lin" valueType="num">
                                      <p:cBhvr>
                                        <p:cTn id="9" dur="3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bg/>
                                          </p:spTgt>
                                        </p:tgtEl>
                                        <p:attrNameLst>
                                          <p:attrName>style.visibility</p:attrName>
                                        </p:attrNameLst>
                                      </p:cBhvr>
                                      <p:to>
                                        <p:strVal val="visible"/>
                                      </p:to>
                                    </p:set>
                                    <p:animEffect transition="in" filter="fade">
                                      <p:cBhvr>
                                        <p:cTn id="14" dur="1000"/>
                                        <p:tgtEl>
                                          <p:spTgt spid="9">
                                            <p:bg/>
                                          </p:spTgt>
                                        </p:tgtEl>
                                      </p:cBhvr>
                                    </p:animEffect>
                                    <p:anim calcmode="lin" valueType="num">
                                      <p:cBhvr>
                                        <p:cTn id="15" dur="1000" fill="hold"/>
                                        <p:tgtEl>
                                          <p:spTgt spid="9">
                                            <p:bg/>
                                          </p:spTgt>
                                        </p:tgtEl>
                                        <p:attrNameLst>
                                          <p:attrName>ppt_x</p:attrName>
                                        </p:attrNameLst>
                                      </p:cBhvr>
                                      <p:tavLst>
                                        <p:tav tm="0">
                                          <p:val>
                                            <p:strVal val="#ppt_x"/>
                                          </p:val>
                                        </p:tav>
                                        <p:tav tm="100000">
                                          <p:val>
                                            <p:strVal val="#ppt_x"/>
                                          </p:val>
                                        </p:tav>
                                      </p:tavLst>
                                    </p:anim>
                                    <p:anim calcmode="lin" valueType="num">
                                      <p:cBhvr>
                                        <p:cTn id="16"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1000"/>
                                        <p:tgtEl>
                                          <p:spTgt spid="9">
                                            <p:txEl>
                                              <p:pRg st="1" end="1"/>
                                            </p:txEl>
                                          </p:spTgt>
                                        </p:tgtEl>
                                      </p:cBhvr>
                                    </p:animEffect>
                                    <p:anim calcmode="lin" valueType="num">
                                      <p:cBhvr>
                                        <p:cTn id="2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Effect transition="in" filter="fade">
                                      <p:cBhvr>
                                        <p:cTn id="35" dur="1000"/>
                                        <p:tgtEl>
                                          <p:spTgt spid="9">
                                            <p:txEl>
                                              <p:pRg st="2" end="2"/>
                                            </p:txEl>
                                          </p:spTgt>
                                        </p:tgtEl>
                                      </p:cBhvr>
                                    </p:animEffect>
                                    <p:anim calcmode="lin" valueType="num">
                                      <p:cBhvr>
                                        <p:cTn id="3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fontScale="92500"/>
          </a:bodyPr>
          <a:lstStyle/>
          <a:p>
            <a:pPr marL="624078" indent="-514350" algn="r" rtl="1">
              <a:lnSpc>
                <a:spcPct val="150000"/>
              </a:lnSpc>
              <a:buNone/>
            </a:pPr>
            <a:r>
              <a:rPr lang="fa-IR" sz="2600" dirty="0" smtClean="0">
                <a:latin typeface="Arial" pitchFamily="34" charset="0"/>
                <a:cs typeface="2  Jadid" pitchFamily="2" charset="-78"/>
              </a:rPr>
              <a:t>معرفی اعضای جدید</a:t>
            </a:r>
          </a:p>
          <a:p>
            <a:pPr marL="624078" indent="-514350" algn="r" rtl="1">
              <a:lnSpc>
                <a:spcPct val="150000"/>
              </a:lnSpc>
            </a:pPr>
            <a:r>
              <a:rPr lang="fa-IR" dirty="0" smtClean="0">
                <a:latin typeface="Arial" pitchFamily="34" charset="0"/>
                <a:cs typeface="Arial" pitchFamily="34" charset="0"/>
              </a:rPr>
              <a:t>اگر عضو جدیدی به گروه بپیوندد؛</a:t>
            </a:r>
          </a:p>
          <a:p>
            <a:pPr marL="624078" indent="-514350" algn="r" rtl="1">
              <a:lnSpc>
                <a:spcPct val="150000"/>
              </a:lnSpc>
              <a:buFont typeface="+mj-lt"/>
              <a:buAutoNum type="arabicParenR"/>
            </a:pPr>
            <a:r>
              <a:rPr lang="fa-IR" dirty="0" smtClean="0">
                <a:latin typeface="Arial" pitchFamily="34" charset="0"/>
                <a:cs typeface="Arial" pitchFamily="34" charset="0"/>
              </a:rPr>
              <a:t>رهبر عضو جدید را به شیوه ای معرفی می کند که به او فرصت دهد آنچه را که در جلسه قبل اتفاق افتاده را بشنود و اسامی اعضای دیگر را بداند. این نوع معرفی به عنوان مروری برای سایرین است</a:t>
            </a:r>
          </a:p>
          <a:p>
            <a:pPr marL="624078" indent="-514350" algn="r" rtl="1">
              <a:lnSpc>
                <a:spcPct val="150000"/>
              </a:lnSpc>
              <a:buFont typeface="+mj-lt"/>
              <a:buAutoNum type="arabicParenR"/>
            </a:pPr>
            <a:r>
              <a:rPr lang="fa-IR" dirty="0" smtClean="0">
                <a:latin typeface="Arial" pitchFamily="34" charset="0"/>
                <a:cs typeface="Arial" pitchFamily="34" charset="0"/>
              </a:rPr>
              <a:t>از فرد جدید خواسته می شود تا نام و مقداری از اطلاعات درباره خودش را ارائه دهد</a:t>
            </a:r>
          </a:p>
          <a:p>
            <a:pPr marL="624078" indent="-514350" algn="r" rtl="1">
              <a:lnSpc>
                <a:spcPct val="150000"/>
              </a:lnSpc>
              <a:buFont typeface="+mj-lt"/>
              <a:buAutoNum type="arabicParenR"/>
            </a:pPr>
            <a:r>
              <a:rPr lang="fa-IR" dirty="0" smtClean="0">
                <a:latin typeface="Arial" pitchFamily="34" charset="0"/>
                <a:cs typeface="Arial" pitchFamily="34" charset="0"/>
              </a:rPr>
              <a:t>رهبر درباره اعضای جدید برای گروه صحبت نماید. این درصورتی است که رهبر قبلا با آنها آشنا شده باشد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fontScale="92500"/>
          </a:bodyPr>
          <a:lstStyle/>
          <a:p>
            <a:pPr marL="624078" indent="-514350" algn="r" rtl="1">
              <a:lnSpc>
                <a:spcPct val="150000"/>
              </a:lnSpc>
              <a:buNone/>
            </a:pPr>
            <a:r>
              <a:rPr lang="fa-IR" sz="2600" dirty="0" smtClean="0">
                <a:latin typeface="Arial" pitchFamily="34" charset="0"/>
                <a:cs typeface="2  Jadid" pitchFamily="2" charset="-78"/>
              </a:rPr>
              <a:t>موفقیت جلسه اول</a:t>
            </a:r>
          </a:p>
          <a:p>
            <a:pPr marL="624078" indent="-514350" algn="r" rtl="1">
              <a:lnSpc>
                <a:spcPct val="150000"/>
              </a:lnSpc>
            </a:pPr>
            <a:r>
              <a:rPr lang="fa-IR" dirty="0" smtClean="0">
                <a:latin typeface="Arial" pitchFamily="34" charset="0"/>
                <a:cs typeface="Arial" pitchFamily="34" charset="0"/>
              </a:rPr>
              <a:t>اگر جلسه اول موفقیت آمیز بوده است رهبر طرح ریزی مختصری انجام داده و سپس سراغ محتوا خواهد رفت</a:t>
            </a:r>
          </a:p>
          <a:p>
            <a:pPr marL="624078" indent="-514350" algn="r" rtl="1">
              <a:lnSpc>
                <a:spcPct val="150000"/>
              </a:lnSpc>
            </a:pPr>
            <a:r>
              <a:rPr lang="fa-IR" dirty="0" smtClean="0">
                <a:latin typeface="Arial" pitchFamily="34" charset="0"/>
                <a:cs typeface="Arial" pitchFamily="34" charset="0"/>
              </a:rPr>
              <a:t>اگر جلسه اول موفقیت آمیز نباشد:</a:t>
            </a:r>
          </a:p>
          <a:p>
            <a:pPr marL="624078" indent="-514350" algn="r" rtl="1">
              <a:lnSpc>
                <a:spcPct val="150000"/>
              </a:lnSpc>
              <a:buFont typeface="+mj-lt"/>
              <a:buAutoNum type="arabicParenR"/>
            </a:pPr>
            <a:r>
              <a:rPr lang="fa-IR" dirty="0" smtClean="0">
                <a:latin typeface="Arial" pitchFamily="34" charset="0"/>
                <a:cs typeface="Arial" pitchFamily="34" charset="0"/>
              </a:rPr>
              <a:t>ر هبر هدف گروه را بازگو می کند و وقایع منفی را مطرح نمي سازد</a:t>
            </a:r>
          </a:p>
          <a:p>
            <a:pPr marL="624078" indent="-514350" algn="r" rtl="1">
              <a:lnSpc>
                <a:spcPct val="150000"/>
              </a:lnSpc>
              <a:buFont typeface="+mj-lt"/>
              <a:buAutoNum type="arabicParenR"/>
            </a:pPr>
            <a:r>
              <a:rPr lang="fa-IR" dirty="0" smtClean="0">
                <a:latin typeface="Arial" pitchFamily="34" charset="0"/>
                <a:cs typeface="Arial" pitchFamily="34" charset="0"/>
              </a:rPr>
              <a:t>رهبر به توضیح مشکلات پرداخته و اطمینان می دهد که جلسات بعدی مشابه جلسه اول نخواهد بود</a:t>
            </a:r>
          </a:p>
          <a:p>
            <a:pPr marL="624078" indent="-514350" algn="r" rtl="1">
              <a:lnSpc>
                <a:spcPct val="150000"/>
              </a:lnSpc>
              <a:buFont typeface="+mj-lt"/>
              <a:buAutoNum type="arabicParenR"/>
            </a:pPr>
            <a:r>
              <a:rPr lang="fa-IR" dirty="0" smtClean="0">
                <a:latin typeface="Arial" pitchFamily="34" charset="0"/>
                <a:cs typeface="Arial" pitchFamily="34" charset="0"/>
              </a:rPr>
              <a:t>واکنش های اعضا را نسبت به جلسه اول فراخوانی می کند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solidFill>
            <a:schemeClr val="accent1">
              <a:lumMod val="60000"/>
              <a:lumOff val="40000"/>
            </a:schemeClr>
          </a:solidFill>
        </p:spPr>
        <p:txBody>
          <a:bodyPr/>
          <a:lstStyle/>
          <a:p>
            <a:pPr algn="r" rtl="1">
              <a:buNone/>
            </a:pPr>
            <a:r>
              <a:rPr lang="fa-IR" dirty="0" smtClean="0"/>
              <a:t>1- شروع گروه</a:t>
            </a:r>
          </a:p>
          <a:p>
            <a:pPr algn="r" rtl="1">
              <a:buNone/>
            </a:pPr>
            <a:r>
              <a:rPr lang="fa-IR" dirty="0" smtClean="0"/>
              <a:t>2- کمک به اعضا برای آشنا شدن</a:t>
            </a:r>
          </a:p>
          <a:p>
            <a:pPr algn="r" rtl="1">
              <a:buNone/>
            </a:pPr>
            <a:r>
              <a:rPr lang="fa-IR" dirty="0" smtClean="0"/>
              <a:t>3- تعیین آهنگ مثبت</a:t>
            </a:r>
          </a:p>
          <a:p>
            <a:pPr algn="r" rtl="1">
              <a:buNone/>
            </a:pPr>
            <a:r>
              <a:rPr lang="fa-IR" dirty="0" smtClean="0"/>
              <a:t>4- روشن سازی هدف گروه</a:t>
            </a:r>
          </a:p>
          <a:p>
            <a:pPr algn="r" rtl="1">
              <a:buNone/>
            </a:pPr>
            <a:r>
              <a:rPr lang="fa-IR" dirty="0" smtClean="0"/>
              <a:t>5- توضیح دادن نقش رهبر</a:t>
            </a:r>
          </a:p>
          <a:p>
            <a:pPr algn="r" rtl="1">
              <a:buNone/>
            </a:pPr>
            <a:r>
              <a:rPr lang="fa-IR" dirty="0" smtClean="0"/>
              <a:t>6- توضیح در مورد چگونگی رهبری گروه</a:t>
            </a:r>
          </a:p>
          <a:p>
            <a:pPr algn="r" rtl="1">
              <a:buNone/>
            </a:pPr>
            <a:r>
              <a:rPr lang="fa-IR" dirty="0" smtClean="0"/>
              <a:t>7- کمک به اعضا برای بیان انتظارات خود</a:t>
            </a:r>
          </a:p>
          <a:p>
            <a:pPr algn="r" rtl="1">
              <a:buNone/>
            </a:pPr>
            <a:r>
              <a:rPr lang="fa-IR" dirty="0" smtClean="0"/>
              <a:t>8- بیرون کشیدن اعضا</a:t>
            </a:r>
          </a:p>
          <a:p>
            <a:pPr algn="r" rtl="1">
              <a:buNone/>
            </a:pPr>
            <a:r>
              <a:rPr lang="fa-IR" dirty="0" smtClean="0"/>
              <a:t>9- بکارگیری تمرین ها</a:t>
            </a:r>
            <a:endParaRPr lang="en-US" dirty="0"/>
          </a:p>
        </p:txBody>
      </p:sp>
      <p:sp>
        <p:nvSpPr>
          <p:cNvPr id="8" name="Title 7"/>
          <p:cNvSpPr>
            <a:spLocks noGrp="1"/>
          </p:cNvSpPr>
          <p:nvPr>
            <p:ph type="title"/>
          </p:nvPr>
        </p:nvSpPr>
        <p:spPr>
          <a:xfrm>
            <a:off x="500034" y="285728"/>
            <a:ext cx="8229600" cy="1143000"/>
          </a:xfrm>
          <a:solidFill>
            <a:schemeClr val="tx2">
              <a:lumMod val="75000"/>
            </a:schemeClr>
          </a:solidFill>
        </p:spPr>
        <p:txBody>
          <a:bodyPr>
            <a:noAutofit/>
          </a:bodyPr>
          <a:lstStyle/>
          <a:p>
            <a:pPr algn="ctr" rtl="1">
              <a:lnSpc>
                <a:spcPct val="150000"/>
              </a:lnSpc>
            </a:pPr>
            <a:r>
              <a:rPr lang="fa-IR" sz="2800" dirty="0" smtClean="0">
                <a:solidFill>
                  <a:schemeClr val="bg1"/>
                </a:solidFill>
                <a:effectLst/>
              </a:rPr>
              <a:t>18 موضوعی که در شروع جلسه اول</a:t>
            </a:r>
            <a:br>
              <a:rPr lang="fa-IR" sz="2800" dirty="0" smtClean="0">
                <a:solidFill>
                  <a:schemeClr val="bg1"/>
                </a:solidFill>
                <a:effectLst/>
              </a:rPr>
            </a:br>
            <a:r>
              <a:rPr lang="fa-IR" sz="2800" dirty="0" smtClean="0">
                <a:solidFill>
                  <a:schemeClr val="bg1"/>
                </a:solidFill>
                <a:effectLst/>
              </a:rPr>
              <a:t> باید مورد توجه قرار گیرد عبارتند از:</a:t>
            </a:r>
            <a:endParaRPr lang="en-US" sz="2800" dirty="0">
              <a:solidFill>
                <a:schemeClr val="bg1"/>
              </a:solidFill>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1" nodeType="clickEffect">
                                  <p:stCondLst>
                                    <p:cond delay="0"/>
                                  </p:stCondLst>
                                  <p:iterate type="lt">
                                    <p:tmPct val="10000"/>
                                  </p:iterate>
                                  <p:childTnLst>
                                    <p:set>
                                      <p:cBhvr>
                                        <p:cTn id="11" dur="1" fill="hold">
                                          <p:stCondLst>
                                            <p:cond delay="0"/>
                                          </p:stCondLst>
                                        </p:cTn>
                                        <p:tgtEl>
                                          <p:spTgt spid="9">
                                            <p:bg/>
                                          </p:spTgt>
                                        </p:tgtEl>
                                        <p:attrNameLst>
                                          <p:attrName>style.visibility</p:attrName>
                                        </p:attrNameLst>
                                      </p:cBhvr>
                                      <p:to>
                                        <p:strVal val="visible"/>
                                      </p:to>
                                    </p:set>
                                    <p:animEffect transition="in" filter="fade">
                                      <p:cBhvr>
                                        <p:cTn id="12" dur="1000"/>
                                        <p:tgtEl>
                                          <p:spTgt spid="9">
                                            <p:bg/>
                                          </p:spTgt>
                                        </p:tgtEl>
                                      </p:cBhvr>
                                    </p:animEffect>
                                    <p:anim calcmode="lin" valueType="num">
                                      <p:cBhvr>
                                        <p:cTn id="13" dur="1000" fill="hold"/>
                                        <p:tgtEl>
                                          <p:spTgt spid="9">
                                            <p:bg/>
                                          </p:spTgt>
                                        </p:tgtEl>
                                        <p:attrNameLst>
                                          <p:attrName>ppt_x</p:attrName>
                                        </p:attrNameLst>
                                      </p:cBhvr>
                                      <p:tavLst>
                                        <p:tav tm="0">
                                          <p:val>
                                            <p:strVal val="#ppt_x-.1"/>
                                          </p:val>
                                        </p:tav>
                                        <p:tav tm="100000">
                                          <p:val>
                                            <p:strVal val="#ppt_x"/>
                                          </p:val>
                                        </p:tav>
                                      </p:tavLst>
                                    </p:anim>
                                    <p:anim calcmode="lin" valueType="num">
                                      <p:cBhvr>
                                        <p:cTn id="14" dur="1000" fill="hold"/>
                                        <p:tgtEl>
                                          <p:spTgt spid="9">
                                            <p:bg/>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1" nodeType="clickEffect">
                                  <p:stCondLst>
                                    <p:cond delay="0"/>
                                  </p:stCondLst>
                                  <p:iterate type="lt">
                                    <p:tmPct val="10000"/>
                                  </p:iterate>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1000"/>
                                        <p:tgtEl>
                                          <p:spTgt spid="9">
                                            <p:txEl>
                                              <p:pRg st="0" end="0"/>
                                            </p:txEl>
                                          </p:spTgt>
                                        </p:tgtEl>
                                      </p:cBhvr>
                                    </p:animEffect>
                                    <p:anim calcmode="lin" valueType="num">
                                      <p:cBhvr>
                                        <p:cTn id="20" dur="1000" fill="hold"/>
                                        <p:tgtEl>
                                          <p:spTgt spid="9">
                                            <p:txEl>
                                              <p:pRg st="0" end="0"/>
                                            </p:txEl>
                                          </p:spTgt>
                                        </p:tgtEl>
                                        <p:attrNameLst>
                                          <p:attrName>ppt_x</p:attrName>
                                        </p:attrNameLst>
                                      </p:cBhvr>
                                      <p:tavLst>
                                        <p:tav tm="0">
                                          <p:val>
                                            <p:strVal val="#ppt_x-.1"/>
                                          </p:val>
                                        </p:tav>
                                        <p:tav tm="100000">
                                          <p:val>
                                            <p:strVal val="#ppt_x"/>
                                          </p:val>
                                        </p:tav>
                                      </p:tavLst>
                                    </p:anim>
                                    <p:anim calcmode="lin" valueType="num">
                                      <p:cBhvr>
                                        <p:cTn id="21" dur="10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1" nodeType="clickEffect">
                                  <p:stCondLst>
                                    <p:cond delay="0"/>
                                  </p:stCondLst>
                                  <p:iterate type="lt">
                                    <p:tmPct val="10000"/>
                                  </p:iterate>
                                  <p:childTnLst>
                                    <p:set>
                                      <p:cBhvr>
                                        <p:cTn id="25" dur="1" fill="hold">
                                          <p:stCondLst>
                                            <p:cond delay="0"/>
                                          </p:stCondLst>
                                        </p:cTn>
                                        <p:tgtEl>
                                          <p:spTgt spid="9">
                                            <p:txEl>
                                              <p:pRg st="1" end="1"/>
                                            </p:txEl>
                                          </p:spTgt>
                                        </p:tgtEl>
                                        <p:attrNameLst>
                                          <p:attrName>style.visibility</p:attrName>
                                        </p:attrNameLst>
                                      </p:cBhvr>
                                      <p:to>
                                        <p:strVal val="visible"/>
                                      </p:to>
                                    </p:set>
                                    <p:animEffect transition="in" filter="fade">
                                      <p:cBhvr>
                                        <p:cTn id="26" dur="1000"/>
                                        <p:tgtEl>
                                          <p:spTgt spid="9">
                                            <p:txEl>
                                              <p:pRg st="1" end="1"/>
                                            </p:txEl>
                                          </p:spTgt>
                                        </p:tgtEl>
                                      </p:cBhvr>
                                    </p:animEffect>
                                    <p:anim calcmode="lin" valueType="num">
                                      <p:cBhvr>
                                        <p:cTn id="27" dur="1000" fill="hold"/>
                                        <p:tgtEl>
                                          <p:spTgt spid="9">
                                            <p:txEl>
                                              <p:pRg st="1" end="1"/>
                                            </p:txEl>
                                          </p:spTgt>
                                        </p:tgtEl>
                                        <p:attrNameLst>
                                          <p:attrName>ppt_x</p:attrName>
                                        </p:attrNameLst>
                                      </p:cBhvr>
                                      <p:tavLst>
                                        <p:tav tm="0">
                                          <p:val>
                                            <p:strVal val="#ppt_x-.1"/>
                                          </p:val>
                                        </p:tav>
                                        <p:tav tm="100000">
                                          <p:val>
                                            <p:strVal val="#ppt_x"/>
                                          </p:val>
                                        </p:tav>
                                      </p:tavLst>
                                    </p:anim>
                                    <p:anim calcmode="lin" valueType="num">
                                      <p:cBhvr>
                                        <p:cTn id="28" dur="10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grpId="1" nodeType="clickEffect">
                                  <p:stCondLst>
                                    <p:cond delay="0"/>
                                  </p:stCondLst>
                                  <p:iterate type="lt">
                                    <p:tmPct val="10000"/>
                                  </p:iterate>
                                  <p:childTnLst>
                                    <p:set>
                                      <p:cBhvr>
                                        <p:cTn id="32" dur="1" fill="hold">
                                          <p:stCondLst>
                                            <p:cond delay="0"/>
                                          </p:stCondLst>
                                        </p:cTn>
                                        <p:tgtEl>
                                          <p:spTgt spid="9">
                                            <p:txEl>
                                              <p:pRg st="2" end="2"/>
                                            </p:txEl>
                                          </p:spTgt>
                                        </p:tgtEl>
                                        <p:attrNameLst>
                                          <p:attrName>style.visibility</p:attrName>
                                        </p:attrNameLst>
                                      </p:cBhvr>
                                      <p:to>
                                        <p:strVal val="visible"/>
                                      </p:to>
                                    </p:set>
                                    <p:animEffect transition="in" filter="fade">
                                      <p:cBhvr>
                                        <p:cTn id="33" dur="1000"/>
                                        <p:tgtEl>
                                          <p:spTgt spid="9">
                                            <p:txEl>
                                              <p:pRg st="2" end="2"/>
                                            </p:txEl>
                                          </p:spTgt>
                                        </p:tgtEl>
                                      </p:cBhvr>
                                    </p:animEffect>
                                    <p:anim calcmode="lin" valueType="num">
                                      <p:cBhvr>
                                        <p:cTn id="34" dur="1000" fill="hold"/>
                                        <p:tgtEl>
                                          <p:spTgt spid="9">
                                            <p:txEl>
                                              <p:pRg st="2" end="2"/>
                                            </p:txEl>
                                          </p:spTgt>
                                        </p:tgtEl>
                                        <p:attrNameLst>
                                          <p:attrName>ppt_x</p:attrName>
                                        </p:attrNameLst>
                                      </p:cBhvr>
                                      <p:tavLst>
                                        <p:tav tm="0">
                                          <p:val>
                                            <p:strVal val="#ppt_x-.1"/>
                                          </p:val>
                                        </p:tav>
                                        <p:tav tm="100000">
                                          <p:val>
                                            <p:strVal val="#ppt_x"/>
                                          </p:val>
                                        </p:tav>
                                      </p:tavLst>
                                    </p:anim>
                                    <p:anim calcmode="lin" valueType="num">
                                      <p:cBhvr>
                                        <p:cTn id="35" dur="10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1" nodeType="clickEffect">
                                  <p:stCondLst>
                                    <p:cond delay="0"/>
                                  </p:stCondLst>
                                  <p:iterate type="lt">
                                    <p:tmPct val="10000"/>
                                  </p:iterate>
                                  <p:childTnLst>
                                    <p:set>
                                      <p:cBhvr>
                                        <p:cTn id="39" dur="1" fill="hold">
                                          <p:stCondLst>
                                            <p:cond delay="0"/>
                                          </p:stCondLst>
                                        </p:cTn>
                                        <p:tgtEl>
                                          <p:spTgt spid="9">
                                            <p:txEl>
                                              <p:pRg st="3" end="3"/>
                                            </p:txEl>
                                          </p:spTgt>
                                        </p:tgtEl>
                                        <p:attrNameLst>
                                          <p:attrName>style.visibility</p:attrName>
                                        </p:attrNameLst>
                                      </p:cBhvr>
                                      <p:to>
                                        <p:strVal val="visible"/>
                                      </p:to>
                                    </p:set>
                                    <p:animEffect transition="in" filter="fade">
                                      <p:cBhvr>
                                        <p:cTn id="40" dur="1000"/>
                                        <p:tgtEl>
                                          <p:spTgt spid="9">
                                            <p:txEl>
                                              <p:pRg st="3" end="3"/>
                                            </p:txEl>
                                          </p:spTgt>
                                        </p:tgtEl>
                                      </p:cBhvr>
                                    </p:animEffect>
                                    <p:anim calcmode="lin" valueType="num">
                                      <p:cBhvr>
                                        <p:cTn id="41" dur="1000" fill="hold"/>
                                        <p:tgtEl>
                                          <p:spTgt spid="9">
                                            <p:txEl>
                                              <p:pRg st="3" end="3"/>
                                            </p:txEl>
                                          </p:spTgt>
                                        </p:tgtEl>
                                        <p:attrNameLst>
                                          <p:attrName>ppt_x</p:attrName>
                                        </p:attrNameLst>
                                      </p:cBhvr>
                                      <p:tavLst>
                                        <p:tav tm="0">
                                          <p:val>
                                            <p:strVal val="#ppt_x-.1"/>
                                          </p:val>
                                        </p:tav>
                                        <p:tav tm="100000">
                                          <p:val>
                                            <p:strVal val="#ppt_x"/>
                                          </p:val>
                                        </p:tav>
                                      </p:tavLst>
                                    </p:anim>
                                    <p:anim calcmode="lin" valueType="num">
                                      <p:cBhvr>
                                        <p:cTn id="42" dur="10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0" presetClass="entr" presetSubtype="0" fill="hold" grpId="1" nodeType="clickEffect">
                                  <p:stCondLst>
                                    <p:cond delay="0"/>
                                  </p:stCondLst>
                                  <p:iterate type="lt">
                                    <p:tmPct val="10000"/>
                                  </p:iterate>
                                  <p:childTnLst>
                                    <p:set>
                                      <p:cBhvr>
                                        <p:cTn id="46" dur="1" fill="hold">
                                          <p:stCondLst>
                                            <p:cond delay="0"/>
                                          </p:stCondLst>
                                        </p:cTn>
                                        <p:tgtEl>
                                          <p:spTgt spid="9">
                                            <p:txEl>
                                              <p:pRg st="4" end="4"/>
                                            </p:txEl>
                                          </p:spTgt>
                                        </p:tgtEl>
                                        <p:attrNameLst>
                                          <p:attrName>style.visibility</p:attrName>
                                        </p:attrNameLst>
                                      </p:cBhvr>
                                      <p:to>
                                        <p:strVal val="visible"/>
                                      </p:to>
                                    </p:set>
                                    <p:animEffect transition="in" filter="fade">
                                      <p:cBhvr>
                                        <p:cTn id="47" dur="1000"/>
                                        <p:tgtEl>
                                          <p:spTgt spid="9">
                                            <p:txEl>
                                              <p:pRg st="4" end="4"/>
                                            </p:txEl>
                                          </p:spTgt>
                                        </p:tgtEl>
                                      </p:cBhvr>
                                    </p:animEffect>
                                    <p:anim calcmode="lin" valueType="num">
                                      <p:cBhvr>
                                        <p:cTn id="48" dur="1000" fill="hold"/>
                                        <p:tgtEl>
                                          <p:spTgt spid="9">
                                            <p:txEl>
                                              <p:pRg st="4" end="4"/>
                                            </p:txEl>
                                          </p:spTgt>
                                        </p:tgtEl>
                                        <p:attrNameLst>
                                          <p:attrName>ppt_x</p:attrName>
                                        </p:attrNameLst>
                                      </p:cBhvr>
                                      <p:tavLst>
                                        <p:tav tm="0">
                                          <p:val>
                                            <p:strVal val="#ppt_x-.1"/>
                                          </p:val>
                                        </p:tav>
                                        <p:tav tm="100000">
                                          <p:val>
                                            <p:strVal val="#ppt_x"/>
                                          </p:val>
                                        </p:tav>
                                      </p:tavLst>
                                    </p:anim>
                                    <p:anim calcmode="lin" valueType="num">
                                      <p:cBhvr>
                                        <p:cTn id="49" dur="10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0" presetClass="entr" presetSubtype="0" fill="hold" grpId="1" nodeType="clickEffect">
                                  <p:stCondLst>
                                    <p:cond delay="0"/>
                                  </p:stCondLst>
                                  <p:iterate type="lt">
                                    <p:tmPct val="10000"/>
                                  </p:iterate>
                                  <p:childTnLst>
                                    <p:set>
                                      <p:cBhvr>
                                        <p:cTn id="53" dur="1" fill="hold">
                                          <p:stCondLst>
                                            <p:cond delay="0"/>
                                          </p:stCondLst>
                                        </p:cTn>
                                        <p:tgtEl>
                                          <p:spTgt spid="9">
                                            <p:txEl>
                                              <p:pRg st="5" end="5"/>
                                            </p:txEl>
                                          </p:spTgt>
                                        </p:tgtEl>
                                        <p:attrNameLst>
                                          <p:attrName>style.visibility</p:attrName>
                                        </p:attrNameLst>
                                      </p:cBhvr>
                                      <p:to>
                                        <p:strVal val="visible"/>
                                      </p:to>
                                    </p:set>
                                    <p:animEffect transition="in" filter="fade">
                                      <p:cBhvr>
                                        <p:cTn id="54" dur="1000"/>
                                        <p:tgtEl>
                                          <p:spTgt spid="9">
                                            <p:txEl>
                                              <p:pRg st="5" end="5"/>
                                            </p:txEl>
                                          </p:spTgt>
                                        </p:tgtEl>
                                      </p:cBhvr>
                                    </p:animEffect>
                                    <p:anim calcmode="lin" valueType="num">
                                      <p:cBhvr>
                                        <p:cTn id="55" dur="1000" fill="hold"/>
                                        <p:tgtEl>
                                          <p:spTgt spid="9">
                                            <p:txEl>
                                              <p:pRg st="5" end="5"/>
                                            </p:txEl>
                                          </p:spTgt>
                                        </p:tgtEl>
                                        <p:attrNameLst>
                                          <p:attrName>ppt_x</p:attrName>
                                        </p:attrNameLst>
                                      </p:cBhvr>
                                      <p:tavLst>
                                        <p:tav tm="0">
                                          <p:val>
                                            <p:strVal val="#ppt_x-.1"/>
                                          </p:val>
                                        </p:tav>
                                        <p:tav tm="100000">
                                          <p:val>
                                            <p:strVal val="#ppt_x"/>
                                          </p:val>
                                        </p:tav>
                                      </p:tavLst>
                                    </p:anim>
                                    <p:anim calcmode="lin" valueType="num">
                                      <p:cBhvr>
                                        <p:cTn id="56" dur="10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0" presetClass="entr" presetSubtype="0" fill="hold" grpId="1" nodeType="clickEffect">
                                  <p:stCondLst>
                                    <p:cond delay="0"/>
                                  </p:stCondLst>
                                  <p:iterate type="lt">
                                    <p:tmPct val="10000"/>
                                  </p:iterate>
                                  <p:childTnLst>
                                    <p:set>
                                      <p:cBhvr>
                                        <p:cTn id="60" dur="1" fill="hold">
                                          <p:stCondLst>
                                            <p:cond delay="0"/>
                                          </p:stCondLst>
                                        </p:cTn>
                                        <p:tgtEl>
                                          <p:spTgt spid="9">
                                            <p:txEl>
                                              <p:pRg st="6" end="6"/>
                                            </p:txEl>
                                          </p:spTgt>
                                        </p:tgtEl>
                                        <p:attrNameLst>
                                          <p:attrName>style.visibility</p:attrName>
                                        </p:attrNameLst>
                                      </p:cBhvr>
                                      <p:to>
                                        <p:strVal val="visible"/>
                                      </p:to>
                                    </p:set>
                                    <p:animEffect transition="in" filter="fade">
                                      <p:cBhvr>
                                        <p:cTn id="61" dur="1000"/>
                                        <p:tgtEl>
                                          <p:spTgt spid="9">
                                            <p:txEl>
                                              <p:pRg st="6" end="6"/>
                                            </p:txEl>
                                          </p:spTgt>
                                        </p:tgtEl>
                                      </p:cBhvr>
                                    </p:animEffect>
                                    <p:anim calcmode="lin" valueType="num">
                                      <p:cBhvr>
                                        <p:cTn id="62" dur="1000" fill="hold"/>
                                        <p:tgtEl>
                                          <p:spTgt spid="9">
                                            <p:txEl>
                                              <p:pRg st="6" end="6"/>
                                            </p:txEl>
                                          </p:spTgt>
                                        </p:tgtEl>
                                        <p:attrNameLst>
                                          <p:attrName>ppt_x</p:attrName>
                                        </p:attrNameLst>
                                      </p:cBhvr>
                                      <p:tavLst>
                                        <p:tav tm="0">
                                          <p:val>
                                            <p:strVal val="#ppt_x-.1"/>
                                          </p:val>
                                        </p:tav>
                                        <p:tav tm="100000">
                                          <p:val>
                                            <p:strVal val="#ppt_x"/>
                                          </p:val>
                                        </p:tav>
                                      </p:tavLst>
                                    </p:anim>
                                    <p:anim calcmode="lin" valueType="num">
                                      <p:cBhvr>
                                        <p:cTn id="63" dur="100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0" presetClass="entr" presetSubtype="0" fill="hold" grpId="1" nodeType="clickEffect">
                                  <p:stCondLst>
                                    <p:cond delay="0"/>
                                  </p:stCondLst>
                                  <p:iterate type="lt">
                                    <p:tmPct val="10000"/>
                                  </p:iterate>
                                  <p:childTnLst>
                                    <p:set>
                                      <p:cBhvr>
                                        <p:cTn id="67" dur="1" fill="hold">
                                          <p:stCondLst>
                                            <p:cond delay="0"/>
                                          </p:stCondLst>
                                        </p:cTn>
                                        <p:tgtEl>
                                          <p:spTgt spid="9">
                                            <p:txEl>
                                              <p:pRg st="7" end="7"/>
                                            </p:txEl>
                                          </p:spTgt>
                                        </p:tgtEl>
                                        <p:attrNameLst>
                                          <p:attrName>style.visibility</p:attrName>
                                        </p:attrNameLst>
                                      </p:cBhvr>
                                      <p:to>
                                        <p:strVal val="visible"/>
                                      </p:to>
                                    </p:set>
                                    <p:animEffect transition="in" filter="fade">
                                      <p:cBhvr>
                                        <p:cTn id="68" dur="1000"/>
                                        <p:tgtEl>
                                          <p:spTgt spid="9">
                                            <p:txEl>
                                              <p:pRg st="7" end="7"/>
                                            </p:txEl>
                                          </p:spTgt>
                                        </p:tgtEl>
                                      </p:cBhvr>
                                    </p:animEffect>
                                    <p:anim calcmode="lin" valueType="num">
                                      <p:cBhvr>
                                        <p:cTn id="69" dur="1000" fill="hold"/>
                                        <p:tgtEl>
                                          <p:spTgt spid="9">
                                            <p:txEl>
                                              <p:pRg st="7" end="7"/>
                                            </p:txEl>
                                          </p:spTgt>
                                        </p:tgtEl>
                                        <p:attrNameLst>
                                          <p:attrName>ppt_x</p:attrName>
                                        </p:attrNameLst>
                                      </p:cBhvr>
                                      <p:tavLst>
                                        <p:tav tm="0">
                                          <p:val>
                                            <p:strVal val="#ppt_x-.1"/>
                                          </p:val>
                                        </p:tav>
                                        <p:tav tm="100000">
                                          <p:val>
                                            <p:strVal val="#ppt_x"/>
                                          </p:val>
                                        </p:tav>
                                      </p:tavLst>
                                    </p:anim>
                                    <p:anim calcmode="lin" valueType="num">
                                      <p:cBhvr>
                                        <p:cTn id="70" dur="1000" fill="hold"/>
                                        <p:tgtEl>
                                          <p:spTgt spid="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0" presetClass="entr" presetSubtype="0" fill="hold" grpId="1" nodeType="clickEffect">
                                  <p:stCondLst>
                                    <p:cond delay="0"/>
                                  </p:stCondLst>
                                  <p:iterate type="lt">
                                    <p:tmPct val="10000"/>
                                  </p:iterate>
                                  <p:childTnLst>
                                    <p:set>
                                      <p:cBhvr>
                                        <p:cTn id="74" dur="1" fill="hold">
                                          <p:stCondLst>
                                            <p:cond delay="0"/>
                                          </p:stCondLst>
                                        </p:cTn>
                                        <p:tgtEl>
                                          <p:spTgt spid="9">
                                            <p:txEl>
                                              <p:pRg st="8" end="8"/>
                                            </p:txEl>
                                          </p:spTgt>
                                        </p:tgtEl>
                                        <p:attrNameLst>
                                          <p:attrName>style.visibility</p:attrName>
                                        </p:attrNameLst>
                                      </p:cBhvr>
                                      <p:to>
                                        <p:strVal val="visible"/>
                                      </p:to>
                                    </p:set>
                                    <p:animEffect transition="in" filter="fade">
                                      <p:cBhvr>
                                        <p:cTn id="75" dur="1000"/>
                                        <p:tgtEl>
                                          <p:spTgt spid="9">
                                            <p:txEl>
                                              <p:pRg st="8" end="8"/>
                                            </p:txEl>
                                          </p:spTgt>
                                        </p:tgtEl>
                                      </p:cBhvr>
                                    </p:animEffect>
                                    <p:anim calcmode="lin" valueType="num">
                                      <p:cBhvr>
                                        <p:cTn id="76" dur="1000" fill="hold"/>
                                        <p:tgtEl>
                                          <p:spTgt spid="9">
                                            <p:txEl>
                                              <p:pRg st="8" end="8"/>
                                            </p:txEl>
                                          </p:spTgt>
                                        </p:tgtEl>
                                        <p:attrNameLst>
                                          <p:attrName>ppt_x</p:attrName>
                                        </p:attrNameLst>
                                      </p:cBhvr>
                                      <p:tavLst>
                                        <p:tav tm="0">
                                          <p:val>
                                            <p:strVal val="#ppt_x-.1"/>
                                          </p:val>
                                        </p:tav>
                                        <p:tav tm="100000">
                                          <p:val>
                                            <p:strVal val="#ppt_x"/>
                                          </p:val>
                                        </p:tav>
                                      </p:tavLst>
                                    </p:anim>
                                    <p:anim calcmode="lin" valueType="num">
                                      <p:cBhvr>
                                        <p:cTn id="77" dur="1000" fill="hold"/>
                                        <p:tgtEl>
                                          <p:spTgt spid="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build="p" animBg="1"/>
      <p:bldP spid="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طرح ریزی برای دلسردی بالقوه</a:t>
            </a:r>
          </a:p>
          <a:p>
            <a:pPr marL="624078" indent="-514350" algn="r" rtl="1">
              <a:lnSpc>
                <a:spcPct val="150000"/>
              </a:lnSpc>
            </a:pPr>
            <a:r>
              <a:rPr lang="fa-IR" dirty="0" smtClean="0">
                <a:latin typeface="Arial" pitchFamily="34" charset="0"/>
                <a:cs typeface="Arial" pitchFamily="34" charset="0"/>
              </a:rPr>
              <a:t>در جلسه دوم، تمرکز در جهت مشارکت شخص تغییر می کند و اعضا برای مشارکت دچار اضطراب می شوند و این عامل دلسردی آنها می شود  </a:t>
            </a:r>
          </a:p>
          <a:p>
            <a:pPr marL="624078" indent="-514350" algn="r" rtl="1">
              <a:lnSpc>
                <a:spcPct val="150000"/>
              </a:lnSpc>
            </a:pPr>
            <a:r>
              <a:rPr lang="fa-IR" dirty="0" smtClean="0">
                <a:latin typeface="Arial" pitchFamily="34" charset="0"/>
                <a:cs typeface="Arial" pitchFamily="34" charset="0"/>
              </a:rPr>
              <a:t>براي جلوگيري از آن رهبر می تواند به اعضا مقداری تکلیف بدهد تا قبل از جلسه بعدی انجام دهند، این ممکن است به جالب نگهداشتن جلسه دوم و ایجاد سطح بالاتری از انرژی در میان اعضا کمک کند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پایان دادن به جلسه دوم</a:t>
            </a:r>
          </a:p>
          <a:p>
            <a:pPr marL="624078" indent="-514350" algn="r" rtl="1">
              <a:lnSpc>
                <a:spcPct val="150000"/>
              </a:lnSpc>
            </a:pPr>
            <a:r>
              <a:rPr lang="fa-IR" dirty="0" smtClean="0">
                <a:latin typeface="Arial" pitchFamily="34" charset="0"/>
                <a:cs typeface="Arial" pitchFamily="34" charset="0"/>
              </a:rPr>
              <a:t>رهبر باید آمادگی داشته باشد تا زمان بیشتری را برای پایان دادن به جلسه دوم صرف نماید</a:t>
            </a:r>
          </a:p>
          <a:p>
            <a:pPr marL="624078" indent="-514350" algn="r" rtl="1">
              <a:lnSpc>
                <a:spcPct val="150000"/>
              </a:lnSpc>
            </a:pPr>
            <a:r>
              <a:rPr lang="fa-IR" dirty="0" smtClean="0">
                <a:latin typeface="Arial" pitchFamily="34" charset="0"/>
                <a:cs typeface="Arial" pitchFamily="34" charset="0"/>
              </a:rPr>
              <a:t>رهبر باید از اعضا بخواهد آن چه را که برایشان مفید یا غیر مفید بوده است را مطرح نمایند</a:t>
            </a:r>
          </a:p>
          <a:p>
            <a:pPr marL="624078" indent="-514350" algn="r" rtl="1">
              <a:lnSpc>
                <a:spcPct val="150000"/>
              </a:lnSpc>
            </a:pPr>
            <a:r>
              <a:rPr lang="fa-IR" dirty="0" smtClean="0">
                <a:latin typeface="Arial" pitchFamily="34" charset="0"/>
                <a:cs typeface="Arial" pitchFamily="34" charset="0"/>
              </a:rPr>
              <a:t>تمرین دور که از اعضا خواسته می شود واکنش های مثبت و منفی خود را نسبت به گروه توصیف کنند ، یک فعالیت پایانی ارزشمند است.</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مرحله آغاز جلسات بعدی </a:t>
            </a:r>
          </a:p>
          <a:p>
            <a:pPr marL="624078" indent="-514350" algn="r" rtl="1">
              <a:lnSpc>
                <a:spcPct val="150000"/>
              </a:lnSpc>
            </a:pPr>
            <a:r>
              <a:rPr lang="fa-IR" dirty="0" smtClean="0">
                <a:latin typeface="Arial" pitchFamily="34" charset="0"/>
                <a:cs typeface="Arial" pitchFamily="34" charset="0"/>
              </a:rPr>
              <a:t>هر جلسه مرحله شروع دارد و رهبران باید بررسی کنند که چگونه می خواهند جلسه را شروع کنند</a:t>
            </a:r>
          </a:p>
          <a:p>
            <a:pPr marL="624078" indent="-514350" algn="r" rtl="1">
              <a:lnSpc>
                <a:spcPct val="150000"/>
              </a:lnSpc>
            </a:pPr>
            <a:r>
              <a:rPr lang="fa-IR" dirty="0" smtClean="0">
                <a:latin typeface="Arial" pitchFamily="34" charset="0"/>
                <a:cs typeface="Arial" pitchFamily="34" charset="0"/>
              </a:rPr>
              <a:t>رهبر با توجه به هدف گروه و نیاز اعضا گروه را شروع می کند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فعالیتهای خلاقانه برای مرحله آغاز </a:t>
            </a:r>
          </a:p>
          <a:p>
            <a:pPr marL="624078" indent="-514350" algn="r" rtl="1">
              <a:lnSpc>
                <a:spcPct val="150000"/>
              </a:lnSpc>
            </a:pPr>
            <a:r>
              <a:rPr lang="fa-IR" dirty="0" smtClean="0">
                <a:latin typeface="Arial" pitchFamily="34" charset="0"/>
                <a:cs typeface="Arial" pitchFamily="34" charset="0"/>
              </a:rPr>
              <a:t>رهبرممکن است برای جلب توجه اعضا فعالیت خلاقانه ای را انجام دهد مثل اینکه از اعضا خواسته شود تا تصوير مشکل خانواده خود را روی کاغذ بکشد و یا خاطره اولیه اش را بنویسد </a:t>
            </a:r>
          </a:p>
          <a:p>
            <a:pPr marL="624078" indent="-514350" algn="r" rtl="1">
              <a:lnSpc>
                <a:spcPct val="150000"/>
              </a:lnSpc>
            </a:pPr>
            <a:r>
              <a:rPr lang="fa-IR" dirty="0" smtClean="0">
                <a:latin typeface="Arial" pitchFamily="34" charset="0"/>
                <a:cs typeface="Arial" pitchFamily="34" charset="0"/>
              </a:rPr>
              <a:t>رهبر باید بعد از شروع مقداری وقت در نظر بگیرد تا درصورتی که اعضا چیز مبهم و ضروری اي مطرح كردند، درباره آن صحبت کنند</a:t>
            </a:r>
          </a:p>
          <a:p>
            <a:pPr marL="624078" indent="-514350" algn="r" rtl="1">
              <a:lnSpc>
                <a:spcPct val="150000"/>
              </a:lnSpc>
              <a:buNone/>
            </a:pPr>
            <a:r>
              <a:rPr lang="fa-IR" dirty="0" smtClean="0">
                <a:latin typeface="Arial" pitchFamily="34" charset="0"/>
                <a:cs typeface="Arial" pitchFamily="34" charset="0"/>
              </a:rPr>
              <a:t>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5"/>
            <a:ext cx="8229600" cy="5429288"/>
          </a:xfrm>
          <a:solidFill>
            <a:schemeClr val="accent1">
              <a:lumMod val="60000"/>
              <a:lumOff val="40000"/>
            </a:schemeClr>
          </a:solidFill>
        </p:spPr>
        <p:txBody>
          <a:bodyPr>
            <a:normAutofit/>
          </a:bodyPr>
          <a:lstStyle/>
          <a:p>
            <a:pPr marL="624078" indent="-514350" algn="r" rtl="1">
              <a:lnSpc>
                <a:spcPct val="150000"/>
              </a:lnSpc>
              <a:buNone/>
            </a:pPr>
            <a:r>
              <a:rPr lang="fa-IR" sz="2600" dirty="0" smtClean="0">
                <a:latin typeface="Arial" pitchFamily="34" charset="0"/>
                <a:cs typeface="2  Jadid" pitchFamily="2" charset="-78"/>
              </a:rPr>
              <a:t>اشتباهات رهبر در مرحله آغاز</a:t>
            </a:r>
          </a:p>
          <a:p>
            <a:pPr marL="624078" indent="-514350" algn="r" rtl="1">
              <a:lnSpc>
                <a:spcPct val="150000"/>
              </a:lnSpc>
            </a:pPr>
            <a:r>
              <a:rPr lang="fa-IR" dirty="0" smtClean="0">
                <a:latin typeface="Arial" pitchFamily="34" charset="0"/>
                <a:cs typeface="Arial" pitchFamily="34" charset="0"/>
              </a:rPr>
              <a:t>رهبران گاهی یکی از دو اشتباه زير را مرتکب می شوند:</a:t>
            </a:r>
          </a:p>
          <a:p>
            <a:pPr marL="624078" indent="-514350" algn="r" rtl="1">
              <a:lnSpc>
                <a:spcPct val="150000"/>
              </a:lnSpc>
              <a:buFont typeface="+mj-lt"/>
              <a:buAutoNum type="arabicParenR"/>
            </a:pPr>
            <a:r>
              <a:rPr lang="fa-IR" dirty="0" smtClean="0">
                <a:latin typeface="Arial" pitchFamily="34" charset="0"/>
                <a:cs typeface="Arial" pitchFamily="34" charset="0"/>
              </a:rPr>
              <a:t>آنها اجازه می دهند مرحله آغاز طولانی شده و ادامه یابد که باعث می شود گروه از هدف اصلی دور شود</a:t>
            </a:r>
          </a:p>
          <a:p>
            <a:pPr marL="624078" indent="-514350" algn="r" rtl="1">
              <a:lnSpc>
                <a:spcPct val="150000"/>
              </a:lnSpc>
              <a:buFont typeface="+mj-lt"/>
              <a:buAutoNum type="arabicParenR"/>
            </a:pPr>
            <a:r>
              <a:rPr lang="fa-IR" dirty="0" smtClean="0">
                <a:latin typeface="Arial" pitchFamily="34" charset="0"/>
                <a:cs typeface="Arial" pitchFamily="34" charset="0"/>
              </a:rPr>
              <a:t>آنها از مرحله آغاز صرف نظر می کنند. یک مرحله آغاز مناسب، اعضا را ترغیب می کند بر روی موضوعات و مسایلی که مربوط به هدف گروه هستند متمرکز شوند</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solidFill>
            <a:schemeClr val="accent1">
              <a:lumMod val="60000"/>
              <a:lumOff val="40000"/>
            </a:schemeClr>
          </a:solidFill>
        </p:spPr>
        <p:txBody>
          <a:bodyPr>
            <a:normAutofit lnSpcReduction="10000"/>
          </a:bodyPr>
          <a:lstStyle/>
          <a:p>
            <a:pPr algn="r" rtl="1">
              <a:lnSpc>
                <a:spcPct val="150000"/>
              </a:lnSpc>
              <a:buNone/>
            </a:pPr>
            <a:r>
              <a:rPr lang="fa-IR" dirty="0" smtClean="0"/>
              <a:t>كتاب اصلي مشاوره گروهی (راهبردها و مهارتها) نوشته ادوارد اي جكوبس ترجمه دكتر قمري و جعفري </a:t>
            </a:r>
          </a:p>
          <a:p>
            <a:pPr algn="r" rtl="1">
              <a:lnSpc>
                <a:spcPct val="150000"/>
              </a:lnSpc>
              <a:buNone/>
            </a:pPr>
            <a:r>
              <a:rPr lang="fa-IR" dirty="0" smtClean="0"/>
              <a:t>كتاب فنون مشاوره و روان درماني گروهي نوشته جرالد كوري ترجمه دكتر ثنائي</a:t>
            </a:r>
          </a:p>
          <a:p>
            <a:pPr algn="r" rtl="1">
              <a:lnSpc>
                <a:spcPct val="150000"/>
              </a:lnSpc>
              <a:buNone/>
            </a:pPr>
            <a:r>
              <a:rPr lang="fa-IR" dirty="0" smtClean="0"/>
              <a:t>روان درماني و مشاوره گروهي  دكتر باقر ثنايي</a:t>
            </a:r>
          </a:p>
          <a:p>
            <a:pPr algn="r" rtl="1">
              <a:lnSpc>
                <a:spcPct val="150000"/>
              </a:lnSpc>
              <a:buNone/>
            </a:pPr>
            <a:r>
              <a:rPr lang="fa-IR" smtClean="0"/>
              <a:t>پويايي گروه و مشاوره گروهي نوشته دكتر شفيع آبادي </a:t>
            </a:r>
            <a:endParaRPr lang="fa-IR" dirty="0" smtClean="0"/>
          </a:p>
          <a:p>
            <a:pPr rtl="1">
              <a:lnSpc>
                <a:spcPct val="150000"/>
              </a:lnSpc>
              <a:buNone/>
            </a:pPr>
            <a:r>
              <a:rPr lang="fa-IR" dirty="0" smtClean="0"/>
              <a:t>موفق باشيد</a:t>
            </a:r>
          </a:p>
        </p:txBody>
      </p:sp>
      <p:sp>
        <p:nvSpPr>
          <p:cNvPr id="8" name="Title 7"/>
          <p:cNvSpPr>
            <a:spLocks noGrp="1"/>
          </p:cNvSpPr>
          <p:nvPr>
            <p:ph type="title"/>
          </p:nvPr>
        </p:nvSpPr>
        <p:spPr>
          <a:solidFill>
            <a:schemeClr val="tx2">
              <a:lumMod val="75000"/>
            </a:schemeClr>
          </a:solidFill>
        </p:spPr>
        <p:txBody>
          <a:bodyPr/>
          <a:lstStyle/>
          <a:p>
            <a:pPr algn="ctr"/>
            <a:r>
              <a:rPr lang="fa-IR" dirty="0" smtClean="0">
                <a:solidFill>
                  <a:schemeClr val="bg1"/>
                </a:solidFill>
              </a:rPr>
              <a:t>منابع و مؤاخذ</a:t>
            </a:r>
            <a:endParaRPr lang="en-US" dirty="0">
              <a:solidFill>
                <a:schemeClr val="bg1"/>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anim calcmode="lin" valueType="num">
                                      <p:cBhvr>
                                        <p:cTn id="8" dur="3000" fill="hold"/>
                                        <p:tgtEl>
                                          <p:spTgt spid="8"/>
                                        </p:tgtEl>
                                        <p:attrNameLst>
                                          <p:attrName>ppt_x</p:attrName>
                                        </p:attrNameLst>
                                      </p:cBhvr>
                                      <p:tavLst>
                                        <p:tav tm="0">
                                          <p:val>
                                            <p:strVal val="#ppt_x"/>
                                          </p:val>
                                        </p:tav>
                                        <p:tav tm="100000">
                                          <p:val>
                                            <p:strVal val="#ppt_x"/>
                                          </p:val>
                                        </p:tav>
                                      </p:tavLst>
                                    </p:anim>
                                    <p:anim calcmode="lin" valueType="num">
                                      <p:cBhvr>
                                        <p:cTn id="9" dur="3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bg/>
                                          </p:spTgt>
                                        </p:tgtEl>
                                        <p:attrNameLst>
                                          <p:attrName>style.visibility</p:attrName>
                                        </p:attrNameLst>
                                      </p:cBhvr>
                                      <p:to>
                                        <p:strVal val="visible"/>
                                      </p:to>
                                    </p:set>
                                    <p:animEffect transition="in" filter="fade">
                                      <p:cBhvr>
                                        <p:cTn id="14" dur="1000"/>
                                        <p:tgtEl>
                                          <p:spTgt spid="9">
                                            <p:bg/>
                                          </p:spTgt>
                                        </p:tgtEl>
                                      </p:cBhvr>
                                    </p:animEffect>
                                    <p:anim calcmode="lin" valueType="num">
                                      <p:cBhvr>
                                        <p:cTn id="15" dur="1000" fill="hold"/>
                                        <p:tgtEl>
                                          <p:spTgt spid="9">
                                            <p:bg/>
                                          </p:spTgt>
                                        </p:tgtEl>
                                        <p:attrNameLst>
                                          <p:attrName>ppt_x</p:attrName>
                                        </p:attrNameLst>
                                      </p:cBhvr>
                                      <p:tavLst>
                                        <p:tav tm="0">
                                          <p:val>
                                            <p:strVal val="#ppt_x"/>
                                          </p:val>
                                        </p:tav>
                                        <p:tav tm="100000">
                                          <p:val>
                                            <p:strVal val="#ppt_x"/>
                                          </p:val>
                                        </p:tav>
                                      </p:tavLst>
                                    </p:anim>
                                    <p:anim calcmode="lin" valueType="num">
                                      <p:cBhvr>
                                        <p:cTn id="16"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1000"/>
                                        <p:tgtEl>
                                          <p:spTgt spid="9">
                                            <p:txEl>
                                              <p:pRg st="1" end="1"/>
                                            </p:txEl>
                                          </p:spTgt>
                                        </p:tgtEl>
                                      </p:cBhvr>
                                    </p:animEffect>
                                    <p:anim calcmode="lin" valueType="num">
                                      <p:cBhvr>
                                        <p:cTn id="2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2" end="2"/>
                                            </p:txEl>
                                          </p:spTgt>
                                        </p:tgtEl>
                                        <p:attrNameLst>
                                          <p:attrName>style.visibility</p:attrName>
                                        </p:attrNameLst>
                                      </p:cBhvr>
                                      <p:to>
                                        <p:strVal val="visible"/>
                                      </p:to>
                                    </p:set>
                                    <p:animEffect transition="in" filter="fade">
                                      <p:cBhvr>
                                        <p:cTn id="35" dur="1000"/>
                                        <p:tgtEl>
                                          <p:spTgt spid="9">
                                            <p:txEl>
                                              <p:pRg st="2" end="2"/>
                                            </p:txEl>
                                          </p:spTgt>
                                        </p:tgtEl>
                                      </p:cBhvr>
                                    </p:animEffect>
                                    <p:anim calcmode="lin" valueType="num">
                                      <p:cBhvr>
                                        <p:cTn id="3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fade">
                                      <p:cBhvr>
                                        <p:cTn id="42" dur="1000"/>
                                        <p:tgtEl>
                                          <p:spTgt spid="9">
                                            <p:txEl>
                                              <p:pRg st="3" end="3"/>
                                            </p:txEl>
                                          </p:spTgt>
                                        </p:tgtEl>
                                      </p:cBhvr>
                                    </p:animEffect>
                                    <p:anim calcmode="lin" valueType="num">
                                      <p:cBhvr>
                                        <p:cTn id="4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Effect transition="in" filter="fade">
                                      <p:cBhvr>
                                        <p:cTn id="49" dur="1000"/>
                                        <p:tgtEl>
                                          <p:spTgt spid="9">
                                            <p:txEl>
                                              <p:pRg st="4" end="4"/>
                                            </p:txEl>
                                          </p:spTgt>
                                        </p:tgtEl>
                                      </p:cBhvr>
                                    </p:animEffect>
                                    <p:anim calcmode="lin" valueType="num">
                                      <p:cBhvr>
                                        <p:cTn id="50"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fontScale="92500" lnSpcReduction="10000"/>
          </a:bodyPr>
          <a:lstStyle/>
          <a:p>
            <a:pPr algn="r" rtl="1">
              <a:lnSpc>
                <a:spcPct val="150000"/>
              </a:lnSpc>
              <a:buNone/>
            </a:pPr>
            <a:r>
              <a:rPr lang="fa-IR" dirty="0" smtClean="0"/>
              <a:t>10- بررسی سطح راحتی و آرامش اعضا</a:t>
            </a:r>
          </a:p>
          <a:p>
            <a:pPr algn="r" rtl="1">
              <a:lnSpc>
                <a:spcPct val="150000"/>
              </a:lnSpc>
              <a:buNone/>
            </a:pPr>
            <a:r>
              <a:rPr lang="fa-IR" dirty="0" smtClean="0"/>
              <a:t>11- توضیح قوانین گروه</a:t>
            </a:r>
          </a:p>
          <a:p>
            <a:pPr algn="r" rtl="1">
              <a:lnSpc>
                <a:spcPct val="150000"/>
              </a:lnSpc>
              <a:buNone/>
            </a:pPr>
            <a:r>
              <a:rPr lang="fa-IR" dirty="0" smtClean="0"/>
              <a:t>12- توضیح هرگونه اصطلاحات خاصی که به کار خواهد رفت</a:t>
            </a:r>
          </a:p>
          <a:p>
            <a:pPr algn="r" rtl="1">
              <a:lnSpc>
                <a:spcPct val="150000"/>
              </a:lnSpc>
              <a:buNone/>
            </a:pPr>
            <a:r>
              <a:rPr lang="fa-IR" dirty="0" smtClean="0"/>
              <a:t>13- ارزیابی سبک های تعامل اعضا</a:t>
            </a:r>
          </a:p>
          <a:p>
            <a:pPr algn="r" rtl="1">
              <a:lnSpc>
                <a:spcPct val="150000"/>
              </a:lnSpc>
              <a:buNone/>
            </a:pPr>
            <a:r>
              <a:rPr lang="fa-IR" dirty="0" smtClean="0"/>
              <a:t>14- قطع کردن کلام و صحبت اعضا</a:t>
            </a:r>
          </a:p>
          <a:p>
            <a:pPr algn="r" rtl="1">
              <a:lnSpc>
                <a:spcPct val="150000"/>
              </a:lnSpc>
              <a:buNone/>
            </a:pPr>
            <a:r>
              <a:rPr lang="fa-IR" dirty="0" smtClean="0"/>
              <a:t>15- تمرکز بر محتوا</a:t>
            </a:r>
          </a:p>
          <a:p>
            <a:pPr algn="r" rtl="1">
              <a:lnSpc>
                <a:spcPct val="150000"/>
              </a:lnSpc>
              <a:buNone/>
            </a:pPr>
            <a:r>
              <a:rPr lang="fa-IR" dirty="0" smtClean="0"/>
              <a:t>16- پرداختن به سئوالات</a:t>
            </a:r>
          </a:p>
          <a:p>
            <a:pPr algn="r" rtl="1">
              <a:lnSpc>
                <a:spcPct val="150000"/>
              </a:lnSpc>
              <a:buNone/>
            </a:pPr>
            <a:r>
              <a:rPr lang="fa-IR" dirty="0" smtClean="0"/>
              <a:t>17- ترغیب اعضا برای نگاه کردن به اعضای دیگر</a:t>
            </a:r>
          </a:p>
          <a:p>
            <a:pPr algn="r" rtl="1">
              <a:lnSpc>
                <a:spcPct val="150000"/>
              </a:lnSpc>
              <a:buNone/>
            </a:pPr>
            <a:r>
              <a:rPr lang="fa-IR" dirty="0" smtClean="0"/>
              <a:t>18- پایان جلسه اول</a:t>
            </a: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2"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2"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2"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2"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2"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2"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2"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2" nodeType="click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fade">
                                      <p:cBhvr>
                                        <p:cTn id="56" dur="1000"/>
                                        <p:tgtEl>
                                          <p:spTgt spid="9">
                                            <p:txEl>
                                              <p:pRg st="6" end="6"/>
                                            </p:txEl>
                                          </p:spTgt>
                                        </p:tgtEl>
                                      </p:cBhvr>
                                    </p:animEffect>
                                    <p:anim calcmode="lin" valueType="num">
                                      <p:cBhvr>
                                        <p:cTn id="57"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2" nodeType="clickEffect">
                                  <p:stCondLst>
                                    <p:cond delay="0"/>
                                  </p:stCondLst>
                                  <p:childTnLst>
                                    <p:set>
                                      <p:cBhvr>
                                        <p:cTn id="62" dur="1" fill="hold">
                                          <p:stCondLst>
                                            <p:cond delay="0"/>
                                          </p:stCondLst>
                                        </p:cTn>
                                        <p:tgtEl>
                                          <p:spTgt spid="9">
                                            <p:txEl>
                                              <p:pRg st="7" end="7"/>
                                            </p:txEl>
                                          </p:spTgt>
                                        </p:tgtEl>
                                        <p:attrNameLst>
                                          <p:attrName>style.visibility</p:attrName>
                                        </p:attrNameLst>
                                      </p:cBhvr>
                                      <p:to>
                                        <p:strVal val="visible"/>
                                      </p:to>
                                    </p:set>
                                    <p:animEffect transition="in" filter="fade">
                                      <p:cBhvr>
                                        <p:cTn id="63" dur="1000"/>
                                        <p:tgtEl>
                                          <p:spTgt spid="9">
                                            <p:txEl>
                                              <p:pRg st="7" end="7"/>
                                            </p:txEl>
                                          </p:spTgt>
                                        </p:tgtEl>
                                      </p:cBhvr>
                                    </p:animEffect>
                                    <p:anim calcmode="lin" valueType="num">
                                      <p:cBhvr>
                                        <p:cTn id="64"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2" nodeType="clickEffect">
                                  <p:stCondLst>
                                    <p:cond delay="0"/>
                                  </p:stCondLst>
                                  <p:childTnLst>
                                    <p:set>
                                      <p:cBhvr>
                                        <p:cTn id="69" dur="1" fill="hold">
                                          <p:stCondLst>
                                            <p:cond delay="0"/>
                                          </p:stCondLst>
                                        </p:cTn>
                                        <p:tgtEl>
                                          <p:spTgt spid="9">
                                            <p:txEl>
                                              <p:pRg st="8" end="8"/>
                                            </p:txEl>
                                          </p:spTgt>
                                        </p:tgtEl>
                                        <p:attrNameLst>
                                          <p:attrName>style.visibility</p:attrName>
                                        </p:attrNameLst>
                                      </p:cBhvr>
                                      <p:to>
                                        <p:strVal val="visible"/>
                                      </p:to>
                                    </p:set>
                                    <p:animEffect transition="in" filter="fade">
                                      <p:cBhvr>
                                        <p:cTn id="70" dur="1000"/>
                                        <p:tgtEl>
                                          <p:spTgt spid="9">
                                            <p:txEl>
                                              <p:pRg st="8" end="8"/>
                                            </p:txEl>
                                          </p:spTgt>
                                        </p:tgtEl>
                                      </p:cBhvr>
                                    </p:animEffect>
                                    <p:anim calcmode="lin" valueType="num">
                                      <p:cBhvr>
                                        <p:cTn id="71"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2"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fontScale="92500" lnSpcReduction="10000"/>
          </a:bodyPr>
          <a:lstStyle/>
          <a:p>
            <a:pPr algn="r" rtl="1">
              <a:lnSpc>
                <a:spcPct val="150000"/>
              </a:lnSpc>
              <a:buNone/>
            </a:pPr>
            <a:r>
              <a:rPr lang="fa-IR" dirty="0" smtClean="0">
                <a:cs typeface="B Jadid" pitchFamily="2" charset="-78"/>
              </a:rPr>
              <a:t>چگونگی شروع:</a:t>
            </a:r>
          </a:p>
          <a:p>
            <a:pPr algn="just" rtl="1">
              <a:lnSpc>
                <a:spcPct val="150000"/>
              </a:lnSpc>
              <a:buNone/>
            </a:pPr>
            <a:r>
              <a:rPr lang="fa-IR" dirty="0" smtClean="0"/>
              <a:t>   با توجه به اهمیت جلسه اول مشاوره گروهی، اینکه رهبر چطور جلسه را آغاز کند، تاثیر مهمی بر آهنگ گروه و سطح راحتی اعضا می گذارد.</a:t>
            </a:r>
          </a:p>
          <a:p>
            <a:pPr algn="r" rtl="1">
              <a:lnSpc>
                <a:spcPct val="150000"/>
              </a:lnSpc>
              <a:buNone/>
            </a:pPr>
            <a:r>
              <a:rPr lang="fa-IR" dirty="0" smtClean="0"/>
              <a:t>	رهبر باید:</a:t>
            </a:r>
          </a:p>
          <a:p>
            <a:pPr algn="r" rtl="1">
              <a:lnSpc>
                <a:spcPct val="150000"/>
              </a:lnSpc>
              <a:buNone/>
            </a:pPr>
            <a:r>
              <a:rPr lang="fa-IR" dirty="0" smtClean="0"/>
              <a:t>			</a:t>
            </a:r>
            <a:r>
              <a:rPr lang="fa-IR" dirty="0" smtClean="0">
                <a:cs typeface="B Jadid" pitchFamily="2" charset="-78"/>
              </a:rPr>
              <a:t> گرمی،</a:t>
            </a:r>
          </a:p>
          <a:p>
            <a:pPr algn="r" rtl="1">
              <a:lnSpc>
                <a:spcPct val="150000"/>
              </a:lnSpc>
              <a:buNone/>
            </a:pPr>
            <a:r>
              <a:rPr lang="fa-IR" dirty="0" smtClean="0">
                <a:cs typeface="B Jadid" pitchFamily="2" charset="-78"/>
              </a:rPr>
              <a:t>				 اعتماد،</a:t>
            </a:r>
          </a:p>
          <a:p>
            <a:pPr algn="r" rtl="1">
              <a:lnSpc>
                <a:spcPct val="150000"/>
              </a:lnSpc>
              <a:buNone/>
            </a:pPr>
            <a:r>
              <a:rPr lang="fa-IR" dirty="0" smtClean="0">
                <a:cs typeface="B Jadid" pitchFamily="2" charset="-78"/>
              </a:rPr>
              <a:t>					 مساعدت،</a:t>
            </a:r>
          </a:p>
          <a:p>
            <a:pPr algn="r" rtl="1">
              <a:lnSpc>
                <a:spcPct val="150000"/>
              </a:lnSpc>
              <a:buNone/>
            </a:pPr>
            <a:r>
              <a:rPr lang="fa-IR" dirty="0" smtClean="0">
                <a:cs typeface="B Jadid" pitchFamily="2" charset="-78"/>
              </a:rPr>
              <a:t>						 درک و توجه مثبت</a:t>
            </a:r>
          </a:p>
          <a:p>
            <a:pPr algn="r" rtl="1">
              <a:lnSpc>
                <a:spcPct val="150000"/>
              </a:lnSpc>
              <a:buNone/>
            </a:pPr>
            <a:r>
              <a:rPr lang="fa-IR" dirty="0" smtClean="0"/>
              <a:t>								 را انتقال دهد.</a:t>
            </a:r>
          </a:p>
          <a:p>
            <a:pPr algn="r" rtl="1">
              <a:lnSpc>
                <a:spcPct val="150000"/>
              </a:lnSpc>
              <a:buNone/>
            </a:pP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fade">
                                      <p:cBhvr>
                                        <p:cTn id="56" dur="1000"/>
                                        <p:tgtEl>
                                          <p:spTgt spid="9">
                                            <p:txEl>
                                              <p:pRg st="6" end="6"/>
                                            </p:txEl>
                                          </p:spTgt>
                                        </p:tgtEl>
                                      </p:cBhvr>
                                    </p:animEffect>
                                    <p:anim calcmode="lin" valueType="num">
                                      <p:cBhvr>
                                        <p:cTn id="57"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9">
                                            <p:txEl>
                                              <p:pRg st="7" end="7"/>
                                            </p:txEl>
                                          </p:spTgt>
                                        </p:tgtEl>
                                        <p:attrNameLst>
                                          <p:attrName>style.visibility</p:attrName>
                                        </p:attrNameLst>
                                      </p:cBhvr>
                                      <p:to>
                                        <p:strVal val="visible"/>
                                      </p:to>
                                    </p:set>
                                    <p:animEffect transition="in" filter="fade">
                                      <p:cBhvr>
                                        <p:cTn id="63" dur="1000"/>
                                        <p:tgtEl>
                                          <p:spTgt spid="9">
                                            <p:txEl>
                                              <p:pRg st="7" end="7"/>
                                            </p:txEl>
                                          </p:spTgt>
                                        </p:tgtEl>
                                      </p:cBhvr>
                                    </p:animEffect>
                                    <p:anim calcmode="lin" valueType="num">
                                      <p:cBhvr>
                                        <p:cTn id="64"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lnSpcReduction="10000"/>
          </a:bodyPr>
          <a:lstStyle/>
          <a:p>
            <a:pPr algn="r" rtl="1">
              <a:lnSpc>
                <a:spcPct val="150000"/>
              </a:lnSpc>
              <a:buNone/>
            </a:pPr>
            <a:r>
              <a:rPr lang="fa-IR" dirty="0" smtClean="0"/>
              <a:t>  8 روش برای شروع گروه (شرح مختصر در مورد گروه و معرفی اعضا):</a:t>
            </a:r>
          </a:p>
          <a:p>
            <a:pPr algn="just" rtl="1">
              <a:lnSpc>
                <a:spcPct val="150000"/>
              </a:lnSpc>
              <a:buNone/>
            </a:pPr>
            <a:r>
              <a:rPr lang="fa-IR" dirty="0" smtClean="0"/>
              <a:t>   </a:t>
            </a:r>
            <a:r>
              <a:rPr lang="fa-IR" sz="2600" dirty="0" smtClean="0">
                <a:cs typeface="B Jadid" pitchFamily="2" charset="-78"/>
              </a:rPr>
              <a:t>1- با بحث مختصر در مورد گروه شروع کنید، سپس یک تمرین مقدماتی بدهید.</a:t>
            </a:r>
          </a:p>
          <a:p>
            <a:pPr algn="just" rtl="1">
              <a:lnSpc>
                <a:spcPct val="150000"/>
              </a:lnSpc>
            </a:pPr>
            <a:r>
              <a:rPr lang="fa-IR" dirty="0" smtClean="0"/>
              <a:t>طرح موضوع اصلی گروه </a:t>
            </a:r>
          </a:p>
          <a:p>
            <a:pPr algn="just" rtl="1">
              <a:lnSpc>
                <a:spcPct val="150000"/>
              </a:lnSpc>
            </a:pPr>
            <a:r>
              <a:rPr lang="fa-IR" dirty="0" smtClean="0"/>
              <a:t> اجرای تمرین مقدماتی </a:t>
            </a:r>
          </a:p>
          <a:p>
            <a:pPr algn="just" rtl="1">
              <a:lnSpc>
                <a:spcPct val="150000"/>
              </a:lnSpc>
            </a:pPr>
            <a:r>
              <a:rPr lang="fa-IR" dirty="0" smtClean="0"/>
              <a:t>مزیت این روش این است که اعضای گروه تصور نمی کنند که تنها یک شنونده هستند و بلافاصله به صورت فعال با گروه مشارکت می کنند.</a:t>
            </a:r>
          </a:p>
          <a:p>
            <a:pPr algn="just" rtl="1">
              <a:lnSpc>
                <a:spcPct val="150000"/>
              </a:lnSpc>
              <a:buNone/>
            </a:pP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28604"/>
            <a:ext cx="8229600" cy="5578687"/>
          </a:xfrm>
          <a:solidFill>
            <a:schemeClr val="accent1">
              <a:lumMod val="60000"/>
              <a:lumOff val="40000"/>
            </a:schemeClr>
          </a:solidFill>
        </p:spPr>
        <p:txBody>
          <a:bodyPr>
            <a:normAutofit fontScale="92500" lnSpcReduction="20000"/>
          </a:bodyPr>
          <a:lstStyle/>
          <a:p>
            <a:pPr algn="just" rtl="1">
              <a:lnSpc>
                <a:spcPct val="150000"/>
              </a:lnSpc>
              <a:buNone/>
            </a:pPr>
            <a:r>
              <a:rPr lang="fa-IR" dirty="0" smtClean="0"/>
              <a:t>  </a:t>
            </a:r>
            <a:r>
              <a:rPr lang="fa-IR" sz="2600" dirty="0" smtClean="0">
                <a:cs typeface="B Jadid" pitchFamily="2" charset="-78"/>
              </a:rPr>
              <a:t>2- در آغاز توضیحات طولانی درمورد گروه و هدف آن ارائه می شود و سپس تمرین آشنایی انجام می شود</a:t>
            </a:r>
          </a:p>
          <a:p>
            <a:pPr algn="just" rtl="1">
              <a:lnSpc>
                <a:spcPct val="150000"/>
              </a:lnSpc>
            </a:pPr>
            <a:r>
              <a:rPr lang="fa-IR" dirty="0" smtClean="0"/>
              <a:t>این روش در گروههای آموزش و تکلیف بکار برده می شود، حتی بعضی از رهبران این روش را برای گروههای رشد و درمان نیز بکار می برند.</a:t>
            </a:r>
          </a:p>
          <a:p>
            <a:pPr algn="just" rtl="1">
              <a:lnSpc>
                <a:spcPct val="150000"/>
              </a:lnSpc>
            </a:pPr>
            <a:r>
              <a:rPr lang="fa-IR" dirty="0" smtClean="0"/>
              <a:t>در شروع:</a:t>
            </a:r>
          </a:p>
          <a:p>
            <a:pPr marL="624078" indent="-514350" algn="r" rtl="1">
              <a:lnSpc>
                <a:spcPct val="150000"/>
              </a:lnSpc>
              <a:buFont typeface="+mj-lt"/>
              <a:buAutoNum type="arabicPeriod"/>
            </a:pPr>
            <a:r>
              <a:rPr lang="fa-IR" sz="1900" b="1" dirty="0" smtClean="0"/>
              <a:t>رهبر3 تا 5 دقیقه به توصیف هدف و چارچوب گروه می پردازد؛</a:t>
            </a:r>
          </a:p>
          <a:p>
            <a:pPr marL="624078" indent="-514350" algn="just" rtl="1">
              <a:lnSpc>
                <a:spcPct val="150000"/>
              </a:lnSpc>
              <a:buFont typeface="+mj-lt"/>
              <a:buAutoNum type="arabicPeriod"/>
            </a:pPr>
            <a:r>
              <a:rPr lang="fa-IR" sz="1900" b="1" dirty="0" smtClean="0"/>
              <a:t>شرح مختصری از محتوای طرح ریزی شده ارائه می نماید؛</a:t>
            </a:r>
          </a:p>
          <a:p>
            <a:pPr marL="624078" indent="-514350" algn="just" rtl="1">
              <a:lnSpc>
                <a:spcPct val="150000"/>
              </a:lnSpc>
              <a:buFont typeface="+mj-lt"/>
              <a:buAutoNum type="arabicPeriod"/>
            </a:pPr>
            <a:r>
              <a:rPr lang="fa-IR" sz="1900" b="1" dirty="0" smtClean="0"/>
              <a:t>اطلاعات زمینه ای درباره خودش و تجربه اش در رهبری گروههای همانند گروه فعلی ارائه می دهد.</a:t>
            </a:r>
          </a:p>
          <a:p>
            <a:pPr marL="624078" indent="-514350" algn="just" rtl="1">
              <a:lnSpc>
                <a:spcPct val="150000"/>
              </a:lnSpc>
            </a:pPr>
            <a:r>
              <a:rPr lang="fa-IR" sz="2600" dirty="0" smtClean="0"/>
              <a:t>این موارد باید به شیوه ای خوشایند و به صورت جلب علاقه اعضا (فعال ) ارائه شود تا اعضا احساس خستگی نکنند.</a:t>
            </a:r>
            <a:endParaRPr lang="fa-IR" sz="2600" b="1" dirty="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1000"/>
                                        <p:tgtEl>
                                          <p:spTgt spid="9">
                                            <p:bg/>
                                          </p:spTgt>
                                        </p:tgtEl>
                                      </p:cBhvr>
                                    </p:animEffect>
                                    <p:anim calcmode="lin" valueType="num">
                                      <p:cBhvr>
                                        <p:cTn id="8" dur="1000" fill="hold"/>
                                        <p:tgtEl>
                                          <p:spTgt spid="9">
                                            <p:bg/>
                                          </p:spTgt>
                                        </p:tgtEl>
                                        <p:attrNameLst>
                                          <p:attrName>ppt_x</p:attrName>
                                        </p:attrNameLst>
                                      </p:cBhvr>
                                      <p:tavLst>
                                        <p:tav tm="0">
                                          <p:val>
                                            <p:strVal val="#ppt_x"/>
                                          </p:val>
                                        </p:tav>
                                        <p:tav tm="100000">
                                          <p:val>
                                            <p:strVal val="#ppt_x"/>
                                          </p:val>
                                        </p:tav>
                                      </p:tavLst>
                                    </p:anim>
                                    <p:anim calcmode="lin" valueType="num">
                                      <p:cBhvr>
                                        <p:cTn id="9" dur="1000" fill="hold"/>
                                        <p:tgtEl>
                                          <p:spTgt spid="9">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4" end="4"/>
                                            </p:txEl>
                                          </p:spTgt>
                                        </p:tgtEl>
                                        <p:attrNameLst>
                                          <p:attrName>style.visibility</p:attrName>
                                        </p:attrNameLst>
                                      </p:cBhvr>
                                      <p:to>
                                        <p:strVal val="visible"/>
                                      </p:to>
                                    </p:set>
                                    <p:animEffect transition="in" filter="fade">
                                      <p:cBhvr>
                                        <p:cTn id="42" dur="1000"/>
                                        <p:tgtEl>
                                          <p:spTgt spid="9">
                                            <p:txEl>
                                              <p:pRg st="4" end="4"/>
                                            </p:txEl>
                                          </p:spTgt>
                                        </p:tgtEl>
                                      </p:cBhvr>
                                    </p:animEffect>
                                    <p:anim calcmode="lin" valueType="num">
                                      <p:cBhvr>
                                        <p:cTn id="43"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Effect transition="in" filter="fade">
                                      <p:cBhvr>
                                        <p:cTn id="49" dur="1000"/>
                                        <p:tgtEl>
                                          <p:spTgt spid="9">
                                            <p:txEl>
                                              <p:pRg st="5" end="5"/>
                                            </p:txEl>
                                          </p:spTgt>
                                        </p:tgtEl>
                                      </p:cBhvr>
                                    </p:animEffect>
                                    <p:anim calcmode="lin" valueType="num">
                                      <p:cBhvr>
                                        <p:cTn id="5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fade">
                                      <p:cBhvr>
                                        <p:cTn id="56" dur="1000"/>
                                        <p:tgtEl>
                                          <p:spTgt spid="9">
                                            <p:txEl>
                                              <p:pRg st="6" end="6"/>
                                            </p:txEl>
                                          </p:spTgt>
                                        </p:tgtEl>
                                      </p:cBhvr>
                                    </p:animEffect>
                                    <p:anim calcmode="lin" valueType="num">
                                      <p:cBhvr>
                                        <p:cTn id="57"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735</TotalTime>
  <Words>4092</Words>
  <Application>Microsoft Office PowerPoint</Application>
  <PresentationFormat>On-screen Show (4:3)</PresentationFormat>
  <Paragraphs>348</Paragraphs>
  <Slides>55</Slides>
  <Notes>54</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Concourse</vt:lpstr>
      <vt:lpstr>به نام خدا</vt:lpstr>
      <vt:lpstr>جلسه اول</vt:lpstr>
      <vt:lpstr>Slide 3</vt:lpstr>
      <vt:lpstr>شروع</vt:lpstr>
      <vt:lpstr>18 موضوعی که در شروع جلسه اول  باید مورد توجه قرار گیرد عبارتند از:</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جلسه دوم</vt:lpstr>
      <vt:lpstr>آغاز جلسه دوم </vt:lpstr>
      <vt:lpstr>Slide 48</vt:lpstr>
      <vt:lpstr>Slide 49</vt:lpstr>
      <vt:lpstr>Slide 50</vt:lpstr>
      <vt:lpstr>Slide 51</vt:lpstr>
      <vt:lpstr>Slide 52</vt:lpstr>
      <vt:lpstr>Slide 53</vt:lpstr>
      <vt:lpstr>Slide 54</vt:lpstr>
      <vt:lpstr>منابع و مؤاخذ</vt:lpstr>
    </vt:vector>
  </TitlesOfParts>
  <Company>sazgar.com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Aria TM</dc:creator>
  <cp:lastModifiedBy>Hoseyni</cp:lastModifiedBy>
  <cp:revision>65</cp:revision>
  <dcterms:created xsi:type="dcterms:W3CDTF">2010-10-25T09:02:45Z</dcterms:created>
  <dcterms:modified xsi:type="dcterms:W3CDTF">2010-10-28T11:23:30Z</dcterms:modified>
</cp:coreProperties>
</file>