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7"/>
  </p:notesMasterIdLst>
  <p:sldIdLst>
    <p:sldId id="256" r:id="rId2"/>
    <p:sldId id="257" r:id="rId3"/>
    <p:sldId id="258" r:id="rId4"/>
    <p:sldId id="259" r:id="rId5"/>
    <p:sldId id="260" r:id="rId6"/>
    <p:sldId id="272" r:id="rId7"/>
    <p:sldId id="262" r:id="rId8"/>
    <p:sldId id="264" r:id="rId9"/>
    <p:sldId id="263" r:id="rId10"/>
    <p:sldId id="267" r:id="rId11"/>
    <p:sldId id="266" r:id="rId12"/>
    <p:sldId id="268" r:id="rId13"/>
    <p:sldId id="269" r:id="rId14"/>
    <p:sldId id="270" r:id="rId15"/>
    <p:sldId id="271"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3EB82D-48FE-41D1-9B9B-2402B85B98DF}" type="datetimeFigureOut">
              <a:rPr lang="fa-IR" smtClean="0"/>
              <a:t>04/16/1440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D521AFD-8018-455F-A11F-FE40C4C5509C}" type="slidenum">
              <a:rPr lang="fa-IR" smtClean="0"/>
              <a:t>‹#›</a:t>
            </a:fld>
            <a:endParaRPr lang="fa-IR"/>
          </a:p>
        </p:txBody>
      </p:sp>
    </p:spTree>
    <p:extLst>
      <p:ext uri="{BB962C8B-B14F-4D97-AF65-F5344CB8AC3E}">
        <p14:creationId xmlns:p14="http://schemas.microsoft.com/office/powerpoint/2010/main" val="12546061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7D521AFD-8018-455F-A11F-FE40C4C5509C}" type="slidenum">
              <a:rPr lang="fa-IR" smtClean="0"/>
              <a:t>3</a:t>
            </a:fld>
            <a:endParaRPr lang="fa-IR"/>
          </a:p>
        </p:txBody>
      </p:sp>
    </p:spTree>
    <p:extLst>
      <p:ext uri="{BB962C8B-B14F-4D97-AF65-F5344CB8AC3E}">
        <p14:creationId xmlns:p14="http://schemas.microsoft.com/office/powerpoint/2010/main" val="3404767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F62443-554A-4DA7-AAE8-5BCBBA3F3ADF}" type="datetimeFigureOut">
              <a:rPr lang="fa-IR" smtClean="0"/>
              <a:t>04/16/1440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CC6AF3-768A-44C7-86A1-B3ED491206F2}"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62443-554A-4DA7-AAE8-5BCBBA3F3ADF}" type="datetimeFigureOut">
              <a:rPr lang="fa-IR" smtClean="0"/>
              <a:t>04/16/1440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CC6AF3-768A-44C7-86A1-B3ED491206F2}"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F62443-554A-4DA7-AAE8-5BCBBA3F3ADF}" type="datetimeFigureOut">
              <a:rPr lang="fa-IR" smtClean="0"/>
              <a:t>04/16/1440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CC6AF3-768A-44C7-86A1-B3ED491206F2}"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62443-554A-4DA7-AAE8-5BCBBA3F3ADF}" type="datetimeFigureOut">
              <a:rPr lang="fa-IR" smtClean="0"/>
              <a:t>04/16/1440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CC6AF3-768A-44C7-86A1-B3ED491206F2}"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62443-554A-4DA7-AAE8-5BCBBA3F3ADF}" type="datetimeFigureOut">
              <a:rPr lang="fa-IR" smtClean="0"/>
              <a:t>04/16/1440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CC6AF3-768A-44C7-86A1-B3ED491206F2}"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6F62443-554A-4DA7-AAE8-5BCBBA3F3ADF}" type="datetimeFigureOut">
              <a:rPr lang="fa-IR" smtClean="0"/>
              <a:t>04/16/1440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CC6AF3-768A-44C7-86A1-B3ED491206F2}"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F62443-554A-4DA7-AAE8-5BCBBA3F3ADF}" type="datetimeFigureOut">
              <a:rPr lang="fa-IR" smtClean="0"/>
              <a:t>04/16/1440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FCC6AF3-768A-44C7-86A1-B3ED491206F2}"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62443-554A-4DA7-AAE8-5BCBBA3F3ADF}" type="datetimeFigureOut">
              <a:rPr lang="fa-IR" smtClean="0"/>
              <a:t>04/16/1440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FCC6AF3-768A-44C7-86A1-B3ED491206F2}"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6F62443-554A-4DA7-AAE8-5BCBBA3F3ADF}" type="datetimeFigureOut">
              <a:rPr lang="fa-IR" smtClean="0"/>
              <a:t>04/16/1440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FCC6AF3-768A-44C7-86A1-B3ED491206F2}"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F62443-554A-4DA7-AAE8-5BCBBA3F3ADF}" type="datetimeFigureOut">
              <a:rPr lang="fa-IR" smtClean="0"/>
              <a:t>04/16/1440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CC6AF3-768A-44C7-86A1-B3ED491206F2}"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62443-554A-4DA7-AAE8-5BCBBA3F3ADF}" type="datetimeFigureOut">
              <a:rPr lang="fa-IR" smtClean="0"/>
              <a:t>04/16/1440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CC6AF3-768A-44C7-86A1-B3ED491206F2}"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6F62443-554A-4DA7-AAE8-5BCBBA3F3ADF}" type="datetimeFigureOut">
              <a:rPr lang="fa-IR" smtClean="0"/>
              <a:t>04/16/1440</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FCC6AF3-768A-44C7-86A1-B3ED491206F2}"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c.manuscriptcentral.com/srt"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orcid.org/"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mjl.clarivat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magojr.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rppc.msrt.ir/file/download/download/1492331341-international-indexes-13951225.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journals.sagepub.com/" TargetMode="External"/><Relationship Id="rId2" Type="http://schemas.openxmlformats.org/officeDocument/2006/relationships/hyperlink" Target="https://www.elsevier.com/social-sciences-and-humanities/journals" TargetMode="External"/><Relationship Id="rId1" Type="http://schemas.openxmlformats.org/officeDocument/2006/relationships/slideLayout" Target="../slideLayouts/slideLayout1.xml"/><Relationship Id="rId6" Type="http://schemas.openxmlformats.org/officeDocument/2006/relationships/hyperlink" Target="https://www.tandfonline.com/" TargetMode="External"/><Relationship Id="rId5" Type="http://schemas.openxmlformats.org/officeDocument/2006/relationships/hyperlink" Target="https://onlinelibrary.wiley.com/" TargetMode="External"/><Relationship Id="rId4" Type="http://schemas.openxmlformats.org/officeDocument/2006/relationships/hyperlink" Target="https://www.springer.com/gp/products/journal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چاپ مقالات در مجلات انگلیسی زبان</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547664" y="3107939"/>
            <a:ext cx="5637010" cy="3201381"/>
          </a:xfrm>
        </p:spPr>
        <p:txBody>
          <a:bodyPr>
            <a:normAutofit/>
          </a:bodyPr>
          <a:lstStyle/>
          <a:p>
            <a:pPr algn="just"/>
            <a:r>
              <a:rPr lang="fa-IR" sz="2800" dirty="0" smtClean="0">
                <a:solidFill>
                  <a:srgbClr val="FF0000"/>
                </a:solidFill>
                <a:cs typeface="B Nazanin" panose="00000400000000000000" pitchFamily="2" charset="-78"/>
              </a:rPr>
              <a:t>با توجه استناد پایه بودن (</a:t>
            </a:r>
            <a:r>
              <a:rPr lang="en-US" sz="2800" dirty="0" smtClean="0">
                <a:solidFill>
                  <a:srgbClr val="FF0000"/>
                </a:solidFill>
                <a:cs typeface="B Nazanin" panose="00000400000000000000" pitchFamily="2" charset="-78"/>
              </a:rPr>
              <a:t>Citation Based</a:t>
            </a:r>
            <a:r>
              <a:rPr lang="fa-IR" sz="2800" dirty="0" smtClean="0">
                <a:solidFill>
                  <a:srgbClr val="FF0000"/>
                </a:solidFill>
                <a:cs typeface="B Nazanin" panose="00000400000000000000" pitchFamily="2" charset="-78"/>
              </a:rPr>
              <a:t>) ارزش مقالات و گزارش های پژوهشی چاپ مقالات در مجلات انگلیسی زبان ضروری است</a:t>
            </a:r>
            <a:endParaRPr lang="fa-IR" sz="28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4149097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دوم: نگارش مقاله</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3600" dirty="0" smtClean="0">
                <a:solidFill>
                  <a:srgbClr val="FF0000"/>
                </a:solidFill>
                <a:cs typeface="B Nazanin" panose="00000400000000000000" pitchFamily="2" charset="-78"/>
              </a:rPr>
              <a:t>یکی از مهمترین بخش های مقاله و تاثیر گذار بر روند پذیرش آن نگارش و تنظیم منابع یا رفرنس های مقاله است. نرم افزار </a:t>
            </a:r>
            <a:r>
              <a:rPr lang="en-US" sz="3600" dirty="0" err="1" smtClean="0">
                <a:solidFill>
                  <a:srgbClr val="FF0000"/>
                </a:solidFill>
                <a:cs typeface="B Nazanin" panose="00000400000000000000" pitchFamily="2" charset="-78"/>
              </a:rPr>
              <a:t>ENDnote</a:t>
            </a:r>
            <a:r>
              <a:rPr lang="en-US" sz="3600" dirty="0" smtClean="0">
                <a:solidFill>
                  <a:srgbClr val="FF0000"/>
                </a:solidFill>
                <a:cs typeface="B Nazanin" panose="00000400000000000000" pitchFamily="2" charset="-78"/>
              </a:rPr>
              <a:t> </a:t>
            </a:r>
            <a:r>
              <a:rPr lang="fa-IR" sz="3600" dirty="0" smtClean="0">
                <a:solidFill>
                  <a:srgbClr val="FF0000"/>
                </a:solidFill>
                <a:cs typeface="B Nazanin" panose="00000400000000000000" pitchFamily="2" charset="-78"/>
              </a:rPr>
              <a:t> رو پیشنهاد می کنم</a:t>
            </a:r>
            <a:endParaRPr lang="fa-IR"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267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سوم: سابمیت مقاله</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2800" dirty="0" smtClean="0">
                <a:solidFill>
                  <a:srgbClr val="FF0000"/>
                </a:solidFill>
                <a:cs typeface="B Nazanin" panose="00000400000000000000" pitchFamily="2" charset="-78"/>
              </a:rPr>
              <a:t>عمده مجلات انگلیسی زبان معتبر از سیستم سابمیت مقالات </a:t>
            </a:r>
            <a:r>
              <a:rPr lang="en-US" sz="2800" dirty="0" err="1">
                <a:solidFill>
                  <a:srgbClr val="FF0000"/>
                </a:solidFill>
                <a:cs typeface="B Nazanin" panose="00000400000000000000" pitchFamily="2" charset="-78"/>
              </a:rPr>
              <a:t>ScholarOne</a:t>
            </a:r>
            <a:r>
              <a:rPr lang="en-US" sz="2800" dirty="0">
                <a:solidFill>
                  <a:srgbClr val="FF0000"/>
                </a:solidFill>
                <a:cs typeface="B Nazanin" panose="00000400000000000000" pitchFamily="2" charset="-78"/>
              </a:rPr>
              <a:t> Manuscripts</a:t>
            </a:r>
            <a:r>
              <a:rPr lang="en-US" sz="2800" dirty="0" smtClean="0">
                <a:solidFill>
                  <a:srgbClr val="FF0000"/>
                </a:solidFill>
                <a:cs typeface="B Nazanin" panose="00000400000000000000" pitchFamily="2" charset="-78"/>
              </a:rPr>
              <a:t>™</a:t>
            </a:r>
            <a:r>
              <a:rPr lang="fa-IR" sz="2800" dirty="0" smtClean="0">
                <a:solidFill>
                  <a:srgbClr val="FF0000"/>
                </a:solidFill>
                <a:cs typeface="B Nazanin" panose="00000400000000000000" pitchFamily="2" charset="-78"/>
              </a:rPr>
              <a:t> یا سیستمی مشابه استفاده می کنند. برای استفاده از این سیستم و سابمیت مقالات در هر مجله ای باید ابتدا راهنمایی مربوط به این سیستم و راهنمای نویسندگان مجله را به دقت بخوانیم.</a:t>
            </a:r>
          </a:p>
          <a:p>
            <a:pPr algn="just"/>
            <a:r>
              <a:rPr lang="en-US" sz="2800" b="1" dirty="0">
                <a:solidFill>
                  <a:schemeClr val="tx1"/>
                </a:solidFill>
                <a:latin typeface="Times New Roman" panose="02020603050405020304" pitchFamily="18" charset="0"/>
                <a:cs typeface="Times New Roman" panose="02020603050405020304" pitchFamily="18" charset="0"/>
                <a:hlinkClick r:id="rId2"/>
              </a:rPr>
              <a:t>https://</a:t>
            </a:r>
            <a:r>
              <a:rPr lang="en-US" sz="2800" b="1" dirty="0" smtClean="0">
                <a:solidFill>
                  <a:schemeClr val="tx1"/>
                </a:solidFill>
                <a:latin typeface="Times New Roman" panose="02020603050405020304" pitchFamily="18" charset="0"/>
                <a:cs typeface="Times New Roman" panose="02020603050405020304" pitchFamily="18" charset="0"/>
                <a:hlinkClick r:id="rId2"/>
              </a:rPr>
              <a:t>mc.manuscriptcentral.com/srt</a:t>
            </a:r>
            <a:r>
              <a:rPr lang="fa-IR" sz="2800" b="1" dirty="0" smtClean="0">
                <a:solidFill>
                  <a:schemeClr val="tx1"/>
                </a:solidFill>
                <a:latin typeface="Times New Roman" panose="02020603050405020304" pitchFamily="18" charset="0"/>
                <a:cs typeface="Times New Roman" panose="02020603050405020304" pitchFamily="18" charset="0"/>
              </a:rPr>
              <a:t> </a:t>
            </a:r>
            <a:endParaRPr lang="fa-IR"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06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سوم: سابمیت مقاله</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2800" dirty="0" smtClean="0">
                <a:solidFill>
                  <a:srgbClr val="FF0000"/>
                </a:solidFill>
                <a:cs typeface="B Nazanin" panose="00000400000000000000" pitchFamily="2" charset="-78"/>
              </a:rPr>
              <a:t>یکی از شناسه های جدید که به ثبت نام در سیستم سابمیت مجلات کمک زیادی می کند شناسه </a:t>
            </a:r>
            <a:r>
              <a:rPr lang="en-US" sz="2800" dirty="0" smtClean="0">
                <a:solidFill>
                  <a:srgbClr val="FF0000"/>
                </a:solidFill>
                <a:cs typeface="B Nazanin" panose="00000400000000000000" pitchFamily="2" charset="-78"/>
              </a:rPr>
              <a:t>ORCID</a:t>
            </a:r>
            <a:r>
              <a:rPr lang="fa-IR" sz="2800" dirty="0" smtClean="0">
                <a:solidFill>
                  <a:srgbClr val="FF0000"/>
                </a:solidFill>
                <a:cs typeface="B Nazanin" panose="00000400000000000000" pitchFamily="2" charset="-78"/>
              </a:rPr>
              <a:t> است که پیشنهاد می کنم دوستان همین امروز و به طور رایگان این شناسه را تهیه کنند</a:t>
            </a:r>
            <a:endParaRPr lang="en-US" sz="2800" dirty="0" smtClean="0">
              <a:solidFill>
                <a:srgbClr val="FF0000"/>
              </a:solidFill>
              <a:cs typeface="B Nazanin" panose="00000400000000000000" pitchFamily="2" charset="-78"/>
            </a:endParaRPr>
          </a:p>
          <a:p>
            <a:r>
              <a:rPr lang="en-US" sz="2800" b="1" dirty="0">
                <a:solidFill>
                  <a:schemeClr val="tx1"/>
                </a:solidFill>
                <a:latin typeface="Times New Roman" panose="02020603050405020304" pitchFamily="18" charset="0"/>
                <a:cs typeface="Times New Roman" panose="02020603050405020304" pitchFamily="18" charset="0"/>
                <a:hlinkClick r:id="rId2"/>
              </a:rPr>
              <a:t>https://orcid.org</a:t>
            </a:r>
            <a:r>
              <a:rPr lang="en-US" sz="2800" b="1" dirty="0" smtClean="0">
                <a:solidFill>
                  <a:schemeClr val="tx1"/>
                </a:solidFill>
                <a:latin typeface="Times New Roman" panose="02020603050405020304" pitchFamily="18" charset="0"/>
                <a:cs typeface="Times New Roman" panose="02020603050405020304" pitchFamily="18" charset="0"/>
                <a:hlinkClick r:id="rId2"/>
              </a:rPr>
              <a:t>/</a:t>
            </a:r>
            <a:r>
              <a:rPr lang="en-US" sz="2800" b="1" dirty="0" smtClean="0">
                <a:solidFill>
                  <a:schemeClr val="tx1"/>
                </a:solidFill>
                <a:latin typeface="Times New Roman" panose="02020603050405020304" pitchFamily="18" charset="0"/>
                <a:cs typeface="Times New Roman" panose="02020603050405020304" pitchFamily="18" charset="0"/>
              </a:rPr>
              <a:t> </a:t>
            </a:r>
            <a:endParaRPr lang="fa-IR"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697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چهارم: پاسخ به داوران</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2800" dirty="0" smtClean="0">
                <a:solidFill>
                  <a:srgbClr val="FF0000"/>
                </a:solidFill>
                <a:cs typeface="B Nazanin" panose="00000400000000000000" pitchFamily="2" charset="-78"/>
              </a:rPr>
              <a:t>یکی از مهمترین فعالیتهای یک نویسنده پاسخ دادن به کامنت های داوران است. پیشنهاد من استفاده از تجربه اشتراکی همه نویسندگان و حتی متخصصان دیگری که در چاپ مقاله نیز دخالتی ندارند می باشد. حتما حتما حتما همراه با تغییراتی که در فایل مقاله داده می شود نامه ای نیز تنظیم شود که به همه ی اصلاحات صورت گرفته اشاره شود.</a:t>
            </a:r>
            <a:endParaRPr lang="fa-IR"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48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چهارم: پذیرش مقاله</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2800" dirty="0" smtClean="0">
                <a:solidFill>
                  <a:srgbClr val="FF0000"/>
                </a:solidFill>
                <a:cs typeface="B Nazanin" panose="00000400000000000000" pitchFamily="2" charset="-78"/>
              </a:rPr>
              <a:t>بنا بر خیلی از دلایل ما نمی توانیم هزینه چاپ مقالات در مجلات دسترسی باز را پرداخت کنیم پس مراقب باشید در هیچ یک از مراحل سابمیت و البته پس از پذیرش مقاله گزینه </a:t>
            </a:r>
            <a:r>
              <a:rPr lang="en-US" sz="2800" dirty="0" smtClean="0">
                <a:solidFill>
                  <a:srgbClr val="FF0000"/>
                </a:solidFill>
                <a:cs typeface="B Nazanin" panose="00000400000000000000" pitchFamily="2" charset="-78"/>
              </a:rPr>
              <a:t>Open Access</a:t>
            </a:r>
            <a:r>
              <a:rPr lang="fa-IR" sz="2800" dirty="0" smtClean="0">
                <a:solidFill>
                  <a:srgbClr val="FF0000"/>
                </a:solidFill>
                <a:cs typeface="B Nazanin" panose="00000400000000000000" pitchFamily="2" charset="-78"/>
              </a:rPr>
              <a:t> را انتخاب نفرمایید. </a:t>
            </a:r>
            <a:endParaRPr lang="fa-IR"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48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حرف های آخر</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fontScale="77500" lnSpcReduction="20000"/>
          </a:bodyPr>
          <a:lstStyle/>
          <a:p>
            <a:pPr algn="just"/>
            <a:r>
              <a:rPr lang="fa-IR" sz="2800" b="1" dirty="0" smtClean="0">
                <a:solidFill>
                  <a:srgbClr val="FF0000"/>
                </a:solidFill>
                <a:cs typeface="B Nazanin" panose="00000400000000000000" pitchFamily="2" charset="-78"/>
              </a:rPr>
              <a:t>1- همیشه کار گروهی چه در انجام پژوهش و چه در چاپ مقالات نتیجه بهتری داشته است. پس گروهی کار کنیم</a:t>
            </a:r>
          </a:p>
          <a:p>
            <a:pPr algn="just"/>
            <a:r>
              <a:rPr lang="fa-IR" sz="2800" b="1" dirty="0" smtClean="0">
                <a:solidFill>
                  <a:srgbClr val="FF0000"/>
                </a:solidFill>
                <a:latin typeface="Times New Roman" panose="02020603050405020304" pitchFamily="18" charset="0"/>
                <a:cs typeface="B Nazanin" panose="00000400000000000000" pitchFamily="2" charset="-78"/>
              </a:rPr>
              <a:t>2- قبل از ارسال مقاله به هر مجله ای اطلاعات مربوط به میزان پذیرش و رجکت مقالات مجله را دریافت کنیم</a:t>
            </a:r>
          </a:p>
          <a:p>
            <a:pPr algn="just"/>
            <a:r>
              <a:rPr lang="fa-IR" sz="2800" b="1" dirty="0" smtClean="0">
                <a:solidFill>
                  <a:srgbClr val="FF0000"/>
                </a:solidFill>
                <a:latin typeface="Times New Roman" panose="02020603050405020304" pitchFamily="18" charset="0"/>
                <a:cs typeface="B Nazanin" panose="00000400000000000000" pitchFamily="2" charset="-78"/>
              </a:rPr>
              <a:t>3- از مجلات با درجات اعتبار پایین شرع کنیم. خودکارآمدی ما را افزایش می دهد</a:t>
            </a:r>
          </a:p>
          <a:p>
            <a:pPr algn="just"/>
            <a:r>
              <a:rPr lang="fa-IR" sz="2800" b="1" dirty="0" smtClean="0">
                <a:solidFill>
                  <a:srgbClr val="FF0000"/>
                </a:solidFill>
                <a:latin typeface="Times New Roman" panose="02020603050405020304" pitchFamily="18" charset="0"/>
                <a:cs typeface="B Nazanin" panose="00000400000000000000" pitchFamily="2" charset="-78"/>
              </a:rPr>
              <a:t>4- مجلات با درجات اعتبار بالا را آزمون کنیم. کامنت های اصلاحی رایگان دریافت می کنیم.</a:t>
            </a:r>
          </a:p>
          <a:p>
            <a:pPr algn="just"/>
            <a:r>
              <a:rPr lang="fa-IR" sz="2800" b="1" dirty="0" smtClean="0">
                <a:solidFill>
                  <a:srgbClr val="FF0000"/>
                </a:solidFill>
                <a:latin typeface="Times New Roman" panose="02020603050405020304" pitchFamily="18" charset="0"/>
                <a:cs typeface="B Nazanin" panose="00000400000000000000" pitchFamily="2" charset="-78"/>
              </a:rPr>
              <a:t>5- در تمام مراحل نگارش، سابمیت و پاسخ به داوران قهوه فراموش نشود</a:t>
            </a:r>
            <a:r>
              <a:rPr lang="fa-IR" sz="2800" b="1" dirty="0" smtClean="0">
                <a:solidFill>
                  <a:srgbClr val="C00000"/>
                </a:solidFill>
                <a:latin typeface="Times New Roman" panose="02020603050405020304" pitchFamily="18" charset="0"/>
                <a:cs typeface="B Nazanin" panose="00000400000000000000" pitchFamily="2" charset="-78"/>
                <a:sym typeface="Wingdings"/>
              </a:rPr>
              <a:t> </a:t>
            </a:r>
            <a:endParaRPr lang="fa-IR" sz="2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4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اول: شناسایی مجلات</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2800" dirty="0" smtClean="0">
                <a:solidFill>
                  <a:srgbClr val="FF0000"/>
                </a:solidFill>
                <a:cs typeface="B Nazanin" panose="00000400000000000000" pitchFamily="2" charset="-78"/>
              </a:rPr>
              <a:t>مجلات انگلیسی زبان (و غیر انگلیسی زبان با چکیده انگلیسی مقالات) بر اساس استنادهای صورت گرفته به مقالات چاپ شده در این مجلات شاخص های اعتبار متفاوت دارند. بر این اساس دو نمایه معتبر و نام آشنای بین المللی مجلات خود را درجه بندی می کنند.</a:t>
            </a:r>
            <a:endParaRPr lang="fa-IR" sz="28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4057236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772400" cy="720080"/>
          </a:xfrm>
        </p:spPr>
        <p:txBody>
          <a:bodyPr>
            <a:normAutofit fontScale="90000"/>
          </a:bodyPr>
          <a:lstStyle/>
          <a:p>
            <a:pPr algn="ctr"/>
            <a:r>
              <a:rPr lang="fa-IR" b="1" dirty="0" smtClean="0">
                <a:solidFill>
                  <a:schemeClr val="tx1"/>
                </a:solidFill>
                <a:cs typeface="B Nazanin" panose="00000400000000000000" pitchFamily="2" charset="-78"/>
              </a:rPr>
              <a:t>گام اول: شناسایی مجلات</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539552" y="1628800"/>
            <a:ext cx="8064896" cy="4968552"/>
          </a:xfrm>
        </p:spPr>
        <p:txBody>
          <a:bodyPr>
            <a:normAutofit/>
          </a:bodyPr>
          <a:lstStyle/>
          <a:p>
            <a:pPr algn="just"/>
            <a:r>
              <a:rPr lang="fa-IR" sz="3200" dirty="0" smtClean="0">
                <a:solidFill>
                  <a:srgbClr val="FF0000"/>
                </a:solidFill>
                <a:cs typeface="B Nazanin" panose="00000400000000000000" pitchFamily="2" charset="-78"/>
              </a:rPr>
              <a:t>1- موسسه ی </a:t>
            </a:r>
            <a:r>
              <a:rPr lang="en-US" sz="3200" b="1" dirty="0" smtClean="0">
                <a:solidFill>
                  <a:srgbClr val="FFFF00"/>
                </a:solidFill>
                <a:cs typeface="B Nazanin" panose="00000400000000000000" pitchFamily="2" charset="-78"/>
              </a:rPr>
              <a:t>Clarivate analytics</a:t>
            </a:r>
            <a:r>
              <a:rPr lang="fa-IR" sz="3200" b="1" dirty="0" smtClean="0">
                <a:solidFill>
                  <a:srgbClr val="FFFF00"/>
                </a:solidFill>
                <a:cs typeface="B Nazanin" panose="00000400000000000000" pitchFamily="2" charset="-78"/>
              </a:rPr>
              <a:t> </a:t>
            </a:r>
            <a:r>
              <a:rPr lang="fa-IR" sz="3200" dirty="0" smtClean="0">
                <a:solidFill>
                  <a:srgbClr val="FF0000"/>
                </a:solidFill>
                <a:cs typeface="B Nazanin" panose="00000400000000000000" pitchFamily="2" charset="-78"/>
              </a:rPr>
              <a:t>یا همان ای اس ای اسبق اعتبار مجلات خود را درسه رده ی </a:t>
            </a:r>
            <a:r>
              <a:rPr lang="en-US" sz="3200" dirty="0">
                <a:solidFill>
                  <a:srgbClr val="FF0000"/>
                </a:solidFill>
                <a:cs typeface="B Nazanin" panose="00000400000000000000" pitchFamily="2" charset="-78"/>
              </a:rPr>
              <a:t>Master Journal </a:t>
            </a:r>
            <a:r>
              <a:rPr lang="en-US" sz="3200" dirty="0" smtClean="0">
                <a:solidFill>
                  <a:srgbClr val="FF0000"/>
                </a:solidFill>
                <a:cs typeface="B Nazanin" panose="00000400000000000000" pitchFamily="2" charset="-78"/>
              </a:rPr>
              <a:t>List</a:t>
            </a:r>
            <a:r>
              <a:rPr lang="fa-IR" sz="3200" dirty="0" smtClean="0">
                <a:solidFill>
                  <a:srgbClr val="FF0000"/>
                </a:solidFill>
                <a:cs typeface="B Nazanin" panose="00000400000000000000" pitchFamily="2" charset="-78"/>
              </a:rPr>
              <a:t>، </a:t>
            </a:r>
            <a:r>
              <a:rPr lang="en-US" sz="3200" dirty="0" smtClean="0">
                <a:solidFill>
                  <a:srgbClr val="FF0000"/>
                </a:solidFill>
                <a:cs typeface="B Nazanin" panose="00000400000000000000" pitchFamily="2" charset="-78"/>
              </a:rPr>
              <a:t>Web of Science </a:t>
            </a:r>
            <a:r>
              <a:rPr lang="fa-IR" sz="3200" dirty="0" smtClean="0">
                <a:solidFill>
                  <a:srgbClr val="FF0000"/>
                </a:solidFill>
                <a:cs typeface="B Nazanin" panose="00000400000000000000" pitchFamily="2" charset="-78"/>
              </a:rPr>
              <a:t> و </a:t>
            </a:r>
            <a:r>
              <a:rPr lang="en-US" sz="3200" dirty="0">
                <a:solidFill>
                  <a:srgbClr val="FF0000"/>
                </a:solidFill>
                <a:cs typeface="B Nazanin" panose="00000400000000000000" pitchFamily="2" charset="-78"/>
              </a:rPr>
              <a:t>Emerging Sources Citation </a:t>
            </a:r>
            <a:r>
              <a:rPr lang="en-US" sz="3200" dirty="0" smtClean="0">
                <a:solidFill>
                  <a:srgbClr val="FF0000"/>
                </a:solidFill>
                <a:cs typeface="B Nazanin" panose="00000400000000000000" pitchFamily="2" charset="-78"/>
              </a:rPr>
              <a:t>Index</a:t>
            </a:r>
            <a:r>
              <a:rPr lang="fa-IR" sz="3200" dirty="0" smtClean="0">
                <a:solidFill>
                  <a:srgbClr val="FF0000"/>
                </a:solidFill>
                <a:cs typeface="B Nazanin" panose="00000400000000000000" pitchFamily="2" charset="-78"/>
              </a:rPr>
              <a:t> اعتبار گذاری کرده است که البته در </a:t>
            </a:r>
            <a:r>
              <a:rPr lang="en-US" sz="3200" dirty="0" smtClean="0">
                <a:solidFill>
                  <a:srgbClr val="FF0000"/>
                </a:solidFill>
                <a:cs typeface="B Nazanin" panose="00000400000000000000" pitchFamily="2" charset="-78"/>
              </a:rPr>
              <a:t>Web of Science</a:t>
            </a:r>
            <a:r>
              <a:rPr lang="fa-IR" sz="3200" dirty="0" smtClean="0">
                <a:solidFill>
                  <a:srgbClr val="FF0000"/>
                </a:solidFill>
                <a:cs typeface="B Nazanin" panose="00000400000000000000" pitchFamily="2" charset="-78"/>
              </a:rPr>
              <a:t> مجلاتی قرار دارند که دارای ضریب تاثیر </a:t>
            </a:r>
            <a:r>
              <a:rPr lang="en-US" sz="3200" dirty="0" smtClean="0">
                <a:solidFill>
                  <a:srgbClr val="FF0000"/>
                </a:solidFill>
                <a:cs typeface="B Nazanin" panose="00000400000000000000" pitchFamily="2" charset="-78"/>
              </a:rPr>
              <a:t>IF</a:t>
            </a:r>
            <a:r>
              <a:rPr lang="fa-IR" sz="3200" dirty="0" smtClean="0">
                <a:solidFill>
                  <a:srgbClr val="FF0000"/>
                </a:solidFill>
                <a:cs typeface="B Nazanin" panose="00000400000000000000" pitchFamily="2" charset="-78"/>
              </a:rPr>
              <a:t> هستند و اصطلاحا در فهرست </a:t>
            </a:r>
            <a:r>
              <a:rPr lang="en-US" sz="3200" dirty="0" smtClean="0">
                <a:solidFill>
                  <a:srgbClr val="FF0000"/>
                </a:solidFill>
                <a:cs typeface="B Nazanin" panose="00000400000000000000" pitchFamily="2" charset="-78"/>
              </a:rPr>
              <a:t>JCR</a:t>
            </a:r>
            <a:r>
              <a:rPr lang="fa-IR" sz="3200" dirty="0" smtClean="0">
                <a:solidFill>
                  <a:srgbClr val="FF0000"/>
                </a:solidFill>
                <a:cs typeface="B Nazanin" panose="00000400000000000000" pitchFamily="2" charset="-78"/>
              </a:rPr>
              <a:t> (</a:t>
            </a:r>
            <a:r>
              <a:rPr lang="en-US" sz="3200" dirty="0" smtClean="0">
                <a:solidFill>
                  <a:srgbClr val="FF0000"/>
                </a:solidFill>
                <a:cs typeface="B Nazanin" panose="00000400000000000000" pitchFamily="2" charset="-78"/>
              </a:rPr>
              <a:t>Journal Citation </a:t>
            </a:r>
            <a:r>
              <a:rPr lang="en-US" sz="3200" dirty="0" err="1" smtClean="0">
                <a:solidFill>
                  <a:srgbClr val="FF0000"/>
                </a:solidFill>
                <a:cs typeface="B Nazanin" panose="00000400000000000000" pitchFamily="2" charset="-78"/>
              </a:rPr>
              <a:t>Reprt</a:t>
            </a:r>
            <a:r>
              <a:rPr lang="fa-IR" sz="3200" dirty="0" smtClean="0">
                <a:solidFill>
                  <a:srgbClr val="FF0000"/>
                </a:solidFill>
                <a:cs typeface="B Nazanin" panose="00000400000000000000" pitchFamily="2" charset="-78"/>
              </a:rPr>
              <a:t>) یا گزارش استنادی مجلات قرار دارند.</a:t>
            </a:r>
          </a:p>
          <a:p>
            <a:pPr algn="just"/>
            <a:r>
              <a:rPr lang="en-US" sz="3200" dirty="0">
                <a:solidFill>
                  <a:srgbClr val="FF0000"/>
                </a:solidFill>
                <a:cs typeface="B Nazanin" panose="00000400000000000000" pitchFamily="2" charset="-78"/>
                <a:hlinkClick r:id="rId3"/>
              </a:rPr>
              <a:t>http://</a:t>
            </a:r>
            <a:r>
              <a:rPr lang="en-US" sz="3200" dirty="0" smtClean="0">
                <a:solidFill>
                  <a:srgbClr val="FF0000"/>
                </a:solidFill>
                <a:cs typeface="B Nazanin" panose="00000400000000000000" pitchFamily="2" charset="-78"/>
                <a:hlinkClick r:id="rId3"/>
              </a:rPr>
              <a:t>mjl.clarivate.com</a:t>
            </a:r>
            <a:r>
              <a:rPr lang="fa-IR" sz="3200" dirty="0" smtClean="0">
                <a:solidFill>
                  <a:srgbClr val="FF0000"/>
                </a:solidFill>
                <a:cs typeface="B Nazanin" panose="00000400000000000000" pitchFamily="2" charset="-78"/>
              </a:rPr>
              <a:t> </a:t>
            </a:r>
          </a:p>
          <a:p>
            <a:pPr algn="just"/>
            <a:endParaRPr lang="fa-IR" sz="32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964363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اول: شناسایی مجلات</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611560" y="2420888"/>
            <a:ext cx="8064896" cy="3816424"/>
          </a:xfrm>
        </p:spPr>
        <p:txBody>
          <a:bodyPr>
            <a:normAutofit/>
          </a:bodyPr>
          <a:lstStyle/>
          <a:p>
            <a:pPr algn="just"/>
            <a:r>
              <a:rPr lang="fa-IR" sz="3200" dirty="0" smtClean="0">
                <a:solidFill>
                  <a:srgbClr val="FF0000"/>
                </a:solidFill>
                <a:cs typeface="B Nazanin" panose="00000400000000000000" pitchFamily="2" charset="-78"/>
              </a:rPr>
              <a:t>2- موسسه ی </a:t>
            </a:r>
            <a:r>
              <a:rPr lang="en-US" sz="3200" b="1" dirty="0">
                <a:solidFill>
                  <a:srgbClr val="FFFF00"/>
                </a:solidFill>
                <a:cs typeface="B Nazanin" panose="00000400000000000000" pitchFamily="2" charset="-78"/>
              </a:rPr>
              <a:t>Elsevier</a:t>
            </a:r>
            <a:r>
              <a:rPr lang="fa-IR" sz="3200" b="1" dirty="0" smtClean="0">
                <a:solidFill>
                  <a:srgbClr val="FFFF00"/>
                </a:solidFill>
                <a:cs typeface="B Nazanin" panose="00000400000000000000" pitchFamily="2" charset="-78"/>
              </a:rPr>
              <a:t> </a:t>
            </a:r>
            <a:r>
              <a:rPr lang="fa-IR" sz="3200" dirty="0" smtClean="0">
                <a:solidFill>
                  <a:srgbClr val="FF0000"/>
                </a:solidFill>
                <a:cs typeface="B Nazanin" panose="00000400000000000000" pitchFamily="2" charset="-78"/>
              </a:rPr>
              <a:t>اعتبار مجلات را در دو رده ی </a:t>
            </a:r>
            <a:r>
              <a:rPr lang="en-US" sz="3200" dirty="0" err="1" smtClean="0">
                <a:solidFill>
                  <a:srgbClr val="FF0000"/>
                </a:solidFill>
                <a:cs typeface="B Nazanin" panose="00000400000000000000" pitchFamily="2" charset="-78"/>
              </a:rPr>
              <a:t>ScienceDirect</a:t>
            </a:r>
            <a:r>
              <a:rPr lang="en-US" sz="3200" dirty="0" smtClean="0">
                <a:solidFill>
                  <a:srgbClr val="FF0000"/>
                </a:solidFill>
                <a:cs typeface="B Nazanin" panose="00000400000000000000" pitchFamily="2" charset="-78"/>
              </a:rPr>
              <a:t> </a:t>
            </a:r>
            <a:r>
              <a:rPr lang="fa-IR" sz="3200" dirty="0" smtClean="0">
                <a:solidFill>
                  <a:srgbClr val="FF0000"/>
                </a:solidFill>
                <a:cs typeface="B Nazanin" panose="00000400000000000000" pitchFamily="2" charset="-78"/>
              </a:rPr>
              <a:t> و </a:t>
            </a:r>
            <a:r>
              <a:rPr lang="en-US" sz="3200" dirty="0" smtClean="0">
                <a:solidFill>
                  <a:srgbClr val="FF0000"/>
                </a:solidFill>
                <a:cs typeface="B Nazanin" panose="00000400000000000000" pitchFamily="2" charset="-78"/>
              </a:rPr>
              <a:t>Scopus</a:t>
            </a:r>
            <a:r>
              <a:rPr lang="fa-IR" sz="3200" dirty="0" smtClean="0">
                <a:solidFill>
                  <a:srgbClr val="FF0000"/>
                </a:solidFill>
                <a:cs typeface="B Nazanin" panose="00000400000000000000" pitchFamily="2" charset="-78"/>
              </a:rPr>
              <a:t> اعتبار گذاری کرده است که هردو بر اساس میزان استنادات به مقالات مجلات را از </a:t>
            </a:r>
            <a:r>
              <a:rPr lang="en-US" sz="3200" dirty="0" smtClean="0">
                <a:solidFill>
                  <a:srgbClr val="FF0000"/>
                </a:solidFill>
                <a:cs typeface="B Nazanin" panose="00000400000000000000" pitchFamily="2" charset="-78"/>
              </a:rPr>
              <a:t>Q1</a:t>
            </a:r>
            <a:r>
              <a:rPr lang="fa-IR" sz="3200" dirty="0" smtClean="0">
                <a:solidFill>
                  <a:srgbClr val="FF0000"/>
                </a:solidFill>
                <a:cs typeface="B Nazanin" panose="00000400000000000000" pitchFamily="2" charset="-78"/>
              </a:rPr>
              <a:t> تا </a:t>
            </a:r>
            <a:r>
              <a:rPr lang="en-US" sz="3200" dirty="0" smtClean="0">
                <a:solidFill>
                  <a:srgbClr val="FF0000"/>
                </a:solidFill>
                <a:cs typeface="B Nazanin" panose="00000400000000000000" pitchFamily="2" charset="-78"/>
              </a:rPr>
              <a:t>Q2</a:t>
            </a:r>
            <a:r>
              <a:rPr lang="fa-IR" sz="3200" dirty="0" smtClean="0">
                <a:solidFill>
                  <a:srgbClr val="FF0000"/>
                </a:solidFill>
                <a:cs typeface="B Nazanin" panose="00000400000000000000" pitchFamily="2" charset="-78"/>
              </a:rPr>
              <a:t> رتبه بندی کرده اند و شاخص </a:t>
            </a:r>
            <a:r>
              <a:rPr lang="en-US" sz="3200" dirty="0" smtClean="0">
                <a:solidFill>
                  <a:srgbClr val="FF0000"/>
                </a:solidFill>
                <a:cs typeface="B Nazanin" panose="00000400000000000000" pitchFamily="2" charset="-78"/>
              </a:rPr>
              <a:t>SJR </a:t>
            </a:r>
            <a:r>
              <a:rPr lang="fa-IR" sz="3200" dirty="0" smtClean="0">
                <a:solidFill>
                  <a:srgbClr val="FF0000"/>
                </a:solidFill>
                <a:cs typeface="B Nazanin" panose="00000400000000000000" pitchFamily="2" charset="-78"/>
              </a:rPr>
              <a:t> را مبنای درجه بندی مجلات قرار داده اند. </a:t>
            </a:r>
          </a:p>
          <a:p>
            <a:pPr algn="just"/>
            <a:r>
              <a:rPr lang="en-US" sz="3200" dirty="0">
                <a:solidFill>
                  <a:srgbClr val="FF0000"/>
                </a:solidFill>
                <a:cs typeface="B Nazanin" panose="00000400000000000000" pitchFamily="2" charset="-78"/>
                <a:hlinkClick r:id="rId2"/>
              </a:rPr>
              <a:t>https://www.scimagojr.com</a:t>
            </a:r>
            <a:r>
              <a:rPr lang="en-US" sz="3200" dirty="0" smtClean="0">
                <a:solidFill>
                  <a:srgbClr val="FF0000"/>
                </a:solidFill>
                <a:cs typeface="B Nazanin" panose="00000400000000000000" pitchFamily="2" charset="-78"/>
                <a:hlinkClick r:id="rId2"/>
              </a:rPr>
              <a:t>/</a:t>
            </a:r>
            <a:r>
              <a:rPr lang="fa-IR" sz="3200" dirty="0" smtClean="0">
                <a:solidFill>
                  <a:srgbClr val="FF0000"/>
                </a:solidFill>
                <a:cs typeface="B Nazanin" panose="00000400000000000000" pitchFamily="2" charset="-78"/>
              </a:rPr>
              <a:t> </a:t>
            </a:r>
          </a:p>
          <a:p>
            <a:pPr algn="just"/>
            <a:endParaRPr lang="fa-IR" sz="32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159567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اول: شناسایی مجلات</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611560" y="2420888"/>
            <a:ext cx="8064896" cy="3816424"/>
          </a:xfrm>
        </p:spPr>
        <p:txBody>
          <a:bodyPr>
            <a:normAutofit fontScale="92500" lnSpcReduction="10000"/>
          </a:bodyPr>
          <a:lstStyle/>
          <a:p>
            <a:pPr algn="just"/>
            <a:r>
              <a:rPr lang="fa-IR" sz="3200" dirty="0" smtClean="0">
                <a:solidFill>
                  <a:srgbClr val="FF0000"/>
                </a:solidFill>
                <a:cs typeface="B Nazanin" panose="00000400000000000000" pitchFamily="2" charset="-78"/>
              </a:rPr>
              <a:t>3- نمایه های بین المللی دیگری همچون </a:t>
            </a:r>
            <a:r>
              <a:rPr lang="en-US" sz="3200" dirty="0" smtClean="0">
                <a:solidFill>
                  <a:srgbClr val="FF0000"/>
                </a:solidFill>
                <a:cs typeface="B Nazanin" panose="00000400000000000000" pitchFamily="2" charset="-78"/>
              </a:rPr>
              <a:t>EBSCO</a:t>
            </a:r>
            <a:r>
              <a:rPr lang="en-US" sz="3200" dirty="0">
                <a:solidFill>
                  <a:srgbClr val="FF0000"/>
                </a:solidFill>
                <a:cs typeface="B Nazanin" panose="00000400000000000000" pitchFamily="2" charset="-78"/>
              </a:rPr>
              <a:t> </a:t>
            </a:r>
            <a:r>
              <a:rPr lang="fa-IR" sz="3200" dirty="0" smtClean="0">
                <a:solidFill>
                  <a:srgbClr val="FF0000"/>
                </a:solidFill>
                <a:cs typeface="B Nazanin" panose="00000400000000000000" pitchFamily="2" charset="-78"/>
              </a:rPr>
              <a:t>، </a:t>
            </a:r>
            <a:r>
              <a:rPr lang="en-US" sz="3200" dirty="0" smtClean="0">
                <a:solidFill>
                  <a:srgbClr val="FF0000"/>
                </a:solidFill>
                <a:cs typeface="B Nazanin" panose="00000400000000000000" pitchFamily="2" charset="-78"/>
              </a:rPr>
              <a:t>DOAJ</a:t>
            </a:r>
            <a:r>
              <a:rPr lang="fa-IR" sz="3200" dirty="0" smtClean="0">
                <a:solidFill>
                  <a:srgbClr val="FF0000"/>
                </a:solidFill>
                <a:cs typeface="B Nazanin" panose="00000400000000000000" pitchFamily="2" charset="-78"/>
              </a:rPr>
              <a:t>، </a:t>
            </a:r>
            <a:r>
              <a:rPr lang="en-US" sz="3200" dirty="0" err="1" smtClean="0">
                <a:solidFill>
                  <a:srgbClr val="FF0000"/>
                </a:solidFill>
                <a:cs typeface="B Nazanin" panose="00000400000000000000" pitchFamily="2" charset="-78"/>
              </a:rPr>
              <a:t>PsycINFO</a:t>
            </a:r>
            <a:r>
              <a:rPr lang="fa-IR" sz="3200" dirty="0" smtClean="0">
                <a:solidFill>
                  <a:srgbClr val="FF0000"/>
                </a:solidFill>
                <a:cs typeface="B Nazanin" panose="00000400000000000000" pitchFamily="2" charset="-78"/>
              </a:rPr>
              <a:t>، </a:t>
            </a:r>
            <a:r>
              <a:rPr lang="en-US" sz="3200" dirty="0" smtClean="0">
                <a:solidFill>
                  <a:srgbClr val="FF0000"/>
                </a:solidFill>
                <a:cs typeface="B Nazanin" panose="00000400000000000000" pitchFamily="2" charset="-78"/>
              </a:rPr>
              <a:t>PubMed</a:t>
            </a:r>
            <a:r>
              <a:rPr lang="fa-IR" sz="3200" dirty="0" smtClean="0">
                <a:solidFill>
                  <a:srgbClr val="FF0000"/>
                </a:solidFill>
                <a:cs typeface="B Nazanin" panose="00000400000000000000" pitchFamily="2" charset="-78"/>
              </a:rPr>
              <a:t>، </a:t>
            </a:r>
            <a:r>
              <a:rPr lang="en-US" sz="3200" dirty="0">
                <a:solidFill>
                  <a:srgbClr val="FF0000"/>
                </a:solidFill>
                <a:cs typeface="B Nazanin" panose="00000400000000000000" pitchFamily="2" charset="-78"/>
              </a:rPr>
              <a:t>Social Services </a:t>
            </a:r>
            <a:r>
              <a:rPr lang="en-US" sz="3200" dirty="0" smtClean="0">
                <a:solidFill>
                  <a:srgbClr val="FF0000"/>
                </a:solidFill>
                <a:cs typeface="B Nazanin" panose="00000400000000000000" pitchFamily="2" charset="-78"/>
              </a:rPr>
              <a:t>Abstracts</a:t>
            </a:r>
            <a:r>
              <a:rPr lang="fa-IR" sz="3200" dirty="0" smtClean="0">
                <a:solidFill>
                  <a:srgbClr val="FF0000"/>
                </a:solidFill>
                <a:cs typeface="B Nazanin" panose="00000400000000000000" pitchFamily="2" charset="-78"/>
              </a:rPr>
              <a:t> و ... نیز وجود دارند که فهرست نمایه های مورد قبول وزارت عتف از این آدرس قابل بازیابی است</a:t>
            </a:r>
          </a:p>
          <a:p>
            <a:pPr algn="just"/>
            <a:r>
              <a:rPr lang="en-US" sz="3200" dirty="0">
                <a:solidFill>
                  <a:srgbClr val="FF0000"/>
                </a:solidFill>
                <a:cs typeface="B Nazanin" panose="00000400000000000000" pitchFamily="2" charset="-78"/>
                <a:hlinkClick r:id="rId2"/>
              </a:rPr>
              <a:t>https://</a:t>
            </a:r>
            <a:r>
              <a:rPr lang="en-US" sz="3200" dirty="0" smtClean="0">
                <a:solidFill>
                  <a:srgbClr val="FF0000"/>
                </a:solidFill>
                <a:cs typeface="B Nazanin" panose="00000400000000000000" pitchFamily="2" charset="-78"/>
                <a:hlinkClick r:id="rId2"/>
              </a:rPr>
              <a:t>rppc.msrt.ir/file/download/download/1492331341-international-indexes-13951225.pdf</a:t>
            </a:r>
            <a:r>
              <a:rPr lang="fa-IR" sz="3200" dirty="0" smtClean="0">
                <a:solidFill>
                  <a:srgbClr val="FF0000"/>
                </a:solidFill>
                <a:cs typeface="B Nazanin" panose="00000400000000000000" pitchFamily="2" charset="-78"/>
              </a:rPr>
              <a:t> </a:t>
            </a:r>
            <a:endParaRPr lang="en-US" sz="3200" dirty="0">
              <a:solidFill>
                <a:srgbClr val="FF0000"/>
              </a:solidFill>
              <a:cs typeface="B Nazanin" panose="00000400000000000000" pitchFamily="2" charset="-78"/>
            </a:endParaRPr>
          </a:p>
          <a:p>
            <a:pPr algn="just"/>
            <a:endParaRPr lang="en-US" sz="3200" dirty="0">
              <a:solidFill>
                <a:srgbClr val="FF0000"/>
              </a:solidFill>
              <a:cs typeface="B Nazanin" panose="00000400000000000000" pitchFamily="2" charset="-78"/>
            </a:endParaRPr>
          </a:p>
          <a:p>
            <a:pPr algn="just"/>
            <a:r>
              <a:rPr lang="fa-IR" sz="3200" dirty="0" smtClean="0">
                <a:solidFill>
                  <a:srgbClr val="FF0000"/>
                </a:solidFill>
                <a:cs typeface="B Nazanin" panose="00000400000000000000" pitchFamily="2" charset="-78"/>
              </a:rPr>
              <a:t>  </a:t>
            </a:r>
            <a:endParaRPr lang="fa-IR" sz="32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136634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اول: شناسایی مجلات</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611560" y="2420888"/>
            <a:ext cx="8064896" cy="3816424"/>
          </a:xfrm>
        </p:spPr>
        <p:txBody>
          <a:bodyPr>
            <a:normAutofit fontScale="77500" lnSpcReduction="20000"/>
          </a:bodyPr>
          <a:lstStyle/>
          <a:p>
            <a:pPr algn="just"/>
            <a:r>
              <a:rPr lang="fa-IR" sz="3200" dirty="0" smtClean="0">
                <a:solidFill>
                  <a:srgbClr val="FF0000"/>
                </a:solidFill>
                <a:cs typeface="B Nazanin" panose="00000400000000000000" pitchFamily="2" charset="-78"/>
              </a:rPr>
              <a:t>تعدادی از ناشران معتبر در حوزه علوم انسانی</a:t>
            </a:r>
          </a:p>
          <a:p>
            <a:pPr algn="just" rtl="0"/>
            <a:r>
              <a:rPr lang="en-US" sz="3200" dirty="0" smtClean="0">
                <a:solidFill>
                  <a:srgbClr val="FF0000"/>
                </a:solidFill>
                <a:cs typeface="B Nazanin" panose="00000400000000000000" pitchFamily="2" charset="-78"/>
              </a:rPr>
              <a:t>1- Elsevier </a:t>
            </a:r>
            <a:r>
              <a:rPr lang="en-US" sz="3200" dirty="0">
                <a:solidFill>
                  <a:srgbClr val="FF0000"/>
                </a:solidFill>
                <a:cs typeface="B Nazanin" panose="00000400000000000000" pitchFamily="2" charset="-78"/>
              </a:rPr>
              <a:t>: </a:t>
            </a:r>
            <a:r>
              <a:rPr lang="en-US" sz="3200" dirty="0">
                <a:solidFill>
                  <a:srgbClr val="FF0000"/>
                </a:solidFill>
                <a:cs typeface="B Nazanin" panose="00000400000000000000" pitchFamily="2" charset="-78"/>
                <a:hlinkClick r:id="rId2"/>
              </a:rPr>
              <a:t>https://</a:t>
            </a:r>
            <a:r>
              <a:rPr lang="en-US" sz="3200" dirty="0" smtClean="0">
                <a:solidFill>
                  <a:srgbClr val="FF0000"/>
                </a:solidFill>
                <a:cs typeface="B Nazanin" panose="00000400000000000000" pitchFamily="2" charset="-78"/>
                <a:hlinkClick r:id="rId2"/>
              </a:rPr>
              <a:t>www.elsevier.com/social-sciences-and-humanities/journals</a:t>
            </a:r>
            <a:r>
              <a:rPr lang="en-US" sz="3200" dirty="0" smtClean="0">
                <a:solidFill>
                  <a:srgbClr val="FF0000"/>
                </a:solidFill>
                <a:cs typeface="B Nazanin" panose="00000400000000000000" pitchFamily="2" charset="-78"/>
              </a:rPr>
              <a:t> </a:t>
            </a:r>
          </a:p>
          <a:p>
            <a:pPr algn="just" rtl="0"/>
            <a:r>
              <a:rPr lang="en-US" sz="3200" dirty="0" smtClean="0">
                <a:solidFill>
                  <a:srgbClr val="FF0000"/>
                </a:solidFill>
                <a:cs typeface="B Nazanin" panose="00000400000000000000" pitchFamily="2" charset="-78"/>
              </a:rPr>
              <a:t>2- Sage Publication:</a:t>
            </a:r>
          </a:p>
          <a:p>
            <a:pPr algn="just" rtl="0"/>
            <a:r>
              <a:rPr lang="en-US" sz="3200" dirty="0" smtClean="0">
                <a:solidFill>
                  <a:srgbClr val="FF0000"/>
                </a:solidFill>
                <a:cs typeface="B Nazanin" panose="00000400000000000000" pitchFamily="2" charset="-78"/>
              </a:rPr>
              <a:t> </a:t>
            </a:r>
            <a:r>
              <a:rPr lang="en-US" sz="3200" dirty="0">
                <a:solidFill>
                  <a:srgbClr val="FF0000"/>
                </a:solidFill>
                <a:cs typeface="B Nazanin" panose="00000400000000000000" pitchFamily="2" charset="-78"/>
                <a:hlinkClick r:id="rId3"/>
              </a:rPr>
              <a:t>https://journals.sagepub.com</a:t>
            </a:r>
            <a:r>
              <a:rPr lang="en-US" sz="3200" dirty="0" smtClean="0">
                <a:solidFill>
                  <a:srgbClr val="FF0000"/>
                </a:solidFill>
                <a:cs typeface="B Nazanin" panose="00000400000000000000" pitchFamily="2" charset="-78"/>
                <a:hlinkClick r:id="rId3"/>
              </a:rPr>
              <a:t>/</a:t>
            </a:r>
            <a:r>
              <a:rPr lang="en-US" sz="3200" dirty="0" smtClean="0">
                <a:solidFill>
                  <a:srgbClr val="FF0000"/>
                </a:solidFill>
                <a:cs typeface="B Nazanin" panose="00000400000000000000" pitchFamily="2" charset="-78"/>
              </a:rPr>
              <a:t> </a:t>
            </a:r>
          </a:p>
          <a:p>
            <a:pPr algn="just" rtl="0"/>
            <a:r>
              <a:rPr lang="en-US" sz="3200" dirty="0" smtClean="0">
                <a:solidFill>
                  <a:srgbClr val="FF0000"/>
                </a:solidFill>
                <a:cs typeface="B Nazanin" panose="00000400000000000000" pitchFamily="2" charset="-78"/>
              </a:rPr>
              <a:t>3- </a:t>
            </a:r>
            <a:r>
              <a:rPr lang="en-US" sz="3200" dirty="0">
                <a:solidFill>
                  <a:srgbClr val="FF0000"/>
                </a:solidFill>
                <a:cs typeface="B Nazanin" panose="00000400000000000000" pitchFamily="2" charset="-78"/>
              </a:rPr>
              <a:t>Springer</a:t>
            </a:r>
            <a:r>
              <a:rPr lang="en-US" sz="3200" dirty="0" smtClean="0">
                <a:solidFill>
                  <a:srgbClr val="FF0000"/>
                </a:solidFill>
                <a:cs typeface="B Nazanin" panose="00000400000000000000" pitchFamily="2" charset="-78"/>
              </a:rPr>
              <a:t>:</a:t>
            </a:r>
          </a:p>
          <a:p>
            <a:pPr algn="just" rtl="0"/>
            <a:r>
              <a:rPr lang="en-US" sz="3200" dirty="0" smtClean="0">
                <a:solidFill>
                  <a:srgbClr val="FF0000"/>
                </a:solidFill>
                <a:cs typeface="B Nazanin" panose="00000400000000000000" pitchFamily="2" charset="-78"/>
              </a:rPr>
              <a:t> </a:t>
            </a:r>
            <a:r>
              <a:rPr lang="en-US" sz="3200" dirty="0">
                <a:solidFill>
                  <a:srgbClr val="FF0000"/>
                </a:solidFill>
                <a:cs typeface="B Nazanin" panose="00000400000000000000" pitchFamily="2" charset="-78"/>
                <a:hlinkClick r:id="rId4"/>
              </a:rPr>
              <a:t>https://</a:t>
            </a:r>
            <a:r>
              <a:rPr lang="en-US" sz="3200" dirty="0" smtClean="0">
                <a:solidFill>
                  <a:srgbClr val="FF0000"/>
                </a:solidFill>
                <a:cs typeface="B Nazanin" panose="00000400000000000000" pitchFamily="2" charset="-78"/>
                <a:hlinkClick r:id="rId4"/>
              </a:rPr>
              <a:t>www.springer.com/gp/products/journals</a:t>
            </a:r>
            <a:r>
              <a:rPr lang="en-US" sz="3200" dirty="0" smtClean="0">
                <a:solidFill>
                  <a:srgbClr val="FF0000"/>
                </a:solidFill>
                <a:cs typeface="B Nazanin" panose="00000400000000000000" pitchFamily="2" charset="-78"/>
              </a:rPr>
              <a:t> </a:t>
            </a:r>
          </a:p>
          <a:p>
            <a:pPr algn="just" rtl="0"/>
            <a:r>
              <a:rPr lang="en-US" sz="3200" dirty="0">
                <a:solidFill>
                  <a:srgbClr val="FF0000"/>
                </a:solidFill>
                <a:cs typeface="B Nazanin" panose="00000400000000000000" pitchFamily="2" charset="-78"/>
              </a:rPr>
              <a:t>4- Wiley Online Library: </a:t>
            </a:r>
            <a:r>
              <a:rPr lang="en-US" sz="3200" dirty="0">
                <a:solidFill>
                  <a:srgbClr val="FF0000"/>
                </a:solidFill>
                <a:cs typeface="B Nazanin" panose="00000400000000000000" pitchFamily="2" charset="-78"/>
                <a:hlinkClick r:id="rId5"/>
              </a:rPr>
              <a:t>https://onlinelibrary.wiley.com</a:t>
            </a:r>
            <a:r>
              <a:rPr lang="en-US" sz="3200" dirty="0" smtClean="0">
                <a:solidFill>
                  <a:srgbClr val="FF0000"/>
                </a:solidFill>
                <a:cs typeface="B Nazanin" panose="00000400000000000000" pitchFamily="2" charset="-78"/>
                <a:hlinkClick r:id="rId5"/>
              </a:rPr>
              <a:t>/</a:t>
            </a:r>
            <a:r>
              <a:rPr lang="en-US" sz="3200" dirty="0" smtClean="0">
                <a:solidFill>
                  <a:srgbClr val="FF0000"/>
                </a:solidFill>
                <a:cs typeface="B Nazanin" panose="00000400000000000000" pitchFamily="2" charset="-78"/>
              </a:rPr>
              <a:t> </a:t>
            </a:r>
          </a:p>
          <a:p>
            <a:pPr algn="just" rtl="0"/>
            <a:r>
              <a:rPr lang="en-US" sz="3200" dirty="0">
                <a:solidFill>
                  <a:srgbClr val="FF0000"/>
                </a:solidFill>
                <a:cs typeface="B Nazanin" panose="00000400000000000000" pitchFamily="2" charset="-78"/>
              </a:rPr>
              <a:t>5- Taylor and Francis </a:t>
            </a:r>
            <a:r>
              <a:rPr lang="en-US" sz="3200" dirty="0" smtClean="0">
                <a:solidFill>
                  <a:srgbClr val="FF0000"/>
                </a:solidFill>
                <a:cs typeface="B Nazanin" panose="00000400000000000000" pitchFamily="2" charset="-78"/>
              </a:rPr>
              <a:t>Online</a:t>
            </a:r>
            <a:r>
              <a:rPr lang="en-US" sz="3200" dirty="0">
                <a:solidFill>
                  <a:srgbClr val="FF0000"/>
                </a:solidFill>
                <a:cs typeface="B Nazanin" panose="00000400000000000000" pitchFamily="2" charset="-78"/>
              </a:rPr>
              <a:t>: </a:t>
            </a:r>
            <a:r>
              <a:rPr lang="en-US" sz="3200" dirty="0">
                <a:solidFill>
                  <a:srgbClr val="FF0000"/>
                </a:solidFill>
                <a:cs typeface="B Nazanin" panose="00000400000000000000" pitchFamily="2" charset="-78"/>
                <a:hlinkClick r:id="rId6"/>
              </a:rPr>
              <a:t>https://www.tandfonline.com</a:t>
            </a:r>
            <a:r>
              <a:rPr lang="en-US" sz="3200" dirty="0" smtClean="0">
                <a:solidFill>
                  <a:srgbClr val="FF0000"/>
                </a:solidFill>
                <a:cs typeface="B Nazanin" panose="00000400000000000000" pitchFamily="2" charset="-78"/>
                <a:hlinkClick r:id="rId6"/>
              </a:rPr>
              <a:t>/</a:t>
            </a:r>
            <a:r>
              <a:rPr lang="en-US" sz="3200" dirty="0" smtClean="0">
                <a:solidFill>
                  <a:srgbClr val="FF0000"/>
                </a:solidFill>
                <a:cs typeface="B Nazanin" panose="00000400000000000000" pitchFamily="2" charset="-78"/>
              </a:rPr>
              <a:t> </a:t>
            </a:r>
            <a:endParaRPr lang="fa-IR" sz="32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341757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دوم: نگارش مقاله</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2800" dirty="0" smtClean="0">
                <a:solidFill>
                  <a:srgbClr val="FF0000"/>
                </a:solidFill>
                <a:cs typeface="B Nazanin" panose="00000400000000000000" pitchFamily="2" charset="-78"/>
              </a:rPr>
              <a:t>یکی از مهمترین عوامل موثر بر پذیرش و چاپ مقالات در مجلات انگلیسی زبان </a:t>
            </a:r>
            <a:r>
              <a:rPr lang="fa-IR" sz="2800" dirty="0" smtClean="0">
                <a:solidFill>
                  <a:srgbClr val="FFFF00"/>
                </a:solidFill>
                <a:cs typeface="B Nazanin" panose="00000400000000000000" pitchFamily="2" charset="-78"/>
              </a:rPr>
              <a:t>ترجمه و ویرایش مقاله </a:t>
            </a:r>
            <a:r>
              <a:rPr lang="fa-IR" sz="2800" dirty="0" smtClean="0">
                <a:solidFill>
                  <a:srgbClr val="FF0000"/>
                </a:solidFill>
                <a:cs typeface="B Nazanin" panose="00000400000000000000" pitchFamily="2" charset="-78"/>
              </a:rPr>
              <a:t>به صورت قابل قبول برای آن مجله است. </a:t>
            </a:r>
          </a:p>
          <a:p>
            <a:pPr algn="just"/>
            <a:r>
              <a:rPr lang="fa-IR" sz="2800" dirty="0" smtClean="0">
                <a:solidFill>
                  <a:srgbClr val="FF0000"/>
                </a:solidFill>
                <a:cs typeface="B Nazanin" panose="00000400000000000000" pitchFamily="2" charset="-78"/>
              </a:rPr>
              <a:t>پس از ترجمه مهمترین کار ویرایش مقاله است که دو کار مهم بر روی نوشتار ترجمه شده صورت می گیرد:</a:t>
            </a:r>
          </a:p>
          <a:p>
            <a:r>
              <a:rPr lang="en-US" sz="2800" b="1" dirty="0">
                <a:solidFill>
                  <a:schemeClr val="tx1"/>
                </a:solidFill>
                <a:latin typeface="Times New Roman" panose="02020603050405020304" pitchFamily="18" charset="0"/>
                <a:cs typeface="Times New Roman" panose="02020603050405020304" pitchFamily="18" charset="0"/>
              </a:rPr>
              <a:t>Copyediting </a:t>
            </a:r>
            <a:r>
              <a:rPr lang="en-US" sz="2800" b="1" dirty="0" smtClean="0">
                <a:solidFill>
                  <a:schemeClr val="tx1"/>
                </a:solidFill>
                <a:latin typeface="Times New Roman" panose="02020603050405020304" pitchFamily="18" charset="0"/>
                <a:cs typeface="Times New Roman" panose="02020603050405020304" pitchFamily="18" charset="0"/>
              </a:rPr>
              <a:t>and </a:t>
            </a:r>
            <a:r>
              <a:rPr lang="en-US" sz="2800" b="1" dirty="0">
                <a:solidFill>
                  <a:schemeClr val="tx1"/>
                </a:solidFill>
                <a:latin typeface="Times New Roman" panose="02020603050405020304" pitchFamily="18" charset="0"/>
                <a:cs typeface="Times New Roman" panose="02020603050405020304" pitchFamily="18" charset="0"/>
              </a:rPr>
              <a:t>Copywriting</a:t>
            </a:r>
            <a:endParaRPr lang="fa-IR"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490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دوم: نگارش مقاله</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a:bodyPr>
          <a:lstStyle/>
          <a:p>
            <a:pPr algn="just"/>
            <a:r>
              <a:rPr lang="fa-IR" sz="2800" dirty="0" smtClean="0">
                <a:solidFill>
                  <a:srgbClr val="FF0000"/>
                </a:solidFill>
                <a:cs typeface="B Nazanin" panose="00000400000000000000" pitchFamily="2" charset="-78"/>
              </a:rPr>
              <a:t>جهت </a:t>
            </a:r>
            <a:r>
              <a:rPr lang="en-US" sz="2800" b="1" dirty="0" smtClean="0">
                <a:solidFill>
                  <a:schemeClr val="tx1"/>
                </a:solidFill>
                <a:latin typeface="Times New Roman" panose="02020603050405020304" pitchFamily="18" charset="0"/>
                <a:cs typeface="Times New Roman" panose="02020603050405020304" pitchFamily="18" charset="0"/>
              </a:rPr>
              <a:t>Copyediting</a:t>
            </a:r>
            <a:r>
              <a:rPr lang="fa-IR" sz="2800" b="1" dirty="0" smtClean="0">
                <a:solidFill>
                  <a:schemeClr val="tx1"/>
                </a:solidFill>
                <a:latin typeface="Times New Roman" panose="02020603050405020304" pitchFamily="18" charset="0"/>
                <a:cs typeface="Times New Roman" panose="02020603050405020304" pitchFamily="18" charset="0"/>
              </a:rPr>
              <a:t> </a:t>
            </a:r>
            <a:r>
              <a:rPr lang="fa-IR" sz="2800" b="1" dirty="0" smtClean="0">
                <a:solidFill>
                  <a:srgbClr val="FF0000"/>
                </a:solidFill>
                <a:latin typeface="Times New Roman" panose="02020603050405020304" pitchFamily="18" charset="0"/>
                <a:cs typeface="B Nazanin" panose="00000400000000000000" pitchFamily="2" charset="-78"/>
              </a:rPr>
              <a:t>مقاله می توان از قابلیت نرم افزار ورد استفاده کرد (از طریق منوی </a:t>
            </a:r>
            <a:r>
              <a:rPr lang="en-US" sz="2800" b="1" dirty="0" smtClean="0">
                <a:solidFill>
                  <a:srgbClr val="FF0000"/>
                </a:solidFill>
                <a:latin typeface="Times New Roman" panose="02020603050405020304" pitchFamily="18" charset="0"/>
                <a:cs typeface="B Nazanin" panose="00000400000000000000" pitchFamily="2" charset="-78"/>
              </a:rPr>
              <a:t>Review</a:t>
            </a:r>
            <a:r>
              <a:rPr lang="fa-IR" sz="2800" b="1" dirty="0" smtClean="0">
                <a:solidFill>
                  <a:srgbClr val="FF0000"/>
                </a:solidFill>
                <a:latin typeface="Times New Roman" panose="02020603050405020304" pitchFamily="18" charset="0"/>
                <a:cs typeface="B Nazanin" panose="00000400000000000000" pitchFamily="2" charset="-78"/>
              </a:rPr>
              <a:t> و قابلیت </a:t>
            </a:r>
            <a:r>
              <a:rPr lang="en-US" sz="2800" b="1" dirty="0" smtClean="0">
                <a:solidFill>
                  <a:srgbClr val="FF0000"/>
                </a:solidFill>
                <a:latin typeface="Times New Roman" panose="02020603050405020304" pitchFamily="18" charset="0"/>
                <a:cs typeface="B Nazanin" panose="00000400000000000000" pitchFamily="2" charset="-78"/>
              </a:rPr>
              <a:t>spelling</a:t>
            </a:r>
            <a:r>
              <a:rPr lang="fa-IR" sz="2800" b="1" dirty="0" smtClean="0">
                <a:solidFill>
                  <a:srgbClr val="FF0000"/>
                </a:solidFill>
                <a:latin typeface="Times New Roman" panose="02020603050405020304" pitchFamily="18" charset="0"/>
                <a:cs typeface="B Nazanin" panose="00000400000000000000" pitchFamily="2" charset="-78"/>
              </a:rPr>
              <a:t>)</a:t>
            </a:r>
            <a:endParaRPr lang="fa-IR"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065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1326009"/>
          </a:xfrm>
        </p:spPr>
        <p:txBody>
          <a:bodyPr/>
          <a:lstStyle/>
          <a:p>
            <a:pPr algn="ctr"/>
            <a:r>
              <a:rPr lang="fa-IR" b="1" dirty="0" smtClean="0">
                <a:solidFill>
                  <a:schemeClr val="tx1"/>
                </a:solidFill>
                <a:cs typeface="B Nazanin" panose="00000400000000000000" pitchFamily="2" charset="-78"/>
              </a:rPr>
              <a:t>گام دوم: نگارش مقاله</a:t>
            </a:r>
            <a:endParaRPr lang="fa-IR" b="1" dirty="0">
              <a:solidFill>
                <a:schemeClr val="tx1"/>
              </a:solidFill>
              <a:cs typeface="B Nazanin" panose="00000400000000000000" pitchFamily="2" charset="-78"/>
            </a:endParaRPr>
          </a:p>
        </p:txBody>
      </p:sp>
      <p:sp>
        <p:nvSpPr>
          <p:cNvPr id="3" name="Subtitle 2"/>
          <p:cNvSpPr>
            <a:spLocks noGrp="1"/>
          </p:cNvSpPr>
          <p:nvPr>
            <p:ph type="subTitle" idx="1"/>
          </p:nvPr>
        </p:nvSpPr>
        <p:spPr>
          <a:xfrm>
            <a:off x="1043608" y="2420888"/>
            <a:ext cx="7200800" cy="3201381"/>
          </a:xfrm>
        </p:spPr>
        <p:txBody>
          <a:bodyPr>
            <a:normAutofit fontScale="92500" lnSpcReduction="20000"/>
          </a:bodyPr>
          <a:lstStyle/>
          <a:p>
            <a:pPr algn="just"/>
            <a:r>
              <a:rPr lang="fa-IR" sz="3600" dirty="0" smtClean="0">
                <a:solidFill>
                  <a:srgbClr val="FF0000"/>
                </a:solidFill>
                <a:cs typeface="B Nazanin" panose="00000400000000000000" pitchFamily="2" charset="-78"/>
              </a:rPr>
              <a:t>استفاده از یک ویرایشگر بومی مسلط به زبان انگلیسی بخصوص در </a:t>
            </a:r>
            <a:r>
              <a:rPr lang="en-US" sz="3600" dirty="0" smtClean="0">
                <a:solidFill>
                  <a:srgbClr val="FF0000"/>
                </a:solidFill>
                <a:cs typeface="B Nazanin" panose="00000400000000000000" pitchFamily="2" charset="-78"/>
              </a:rPr>
              <a:t>copywriting</a:t>
            </a:r>
            <a:r>
              <a:rPr lang="fa-IR" sz="3600" dirty="0" smtClean="0">
                <a:solidFill>
                  <a:srgbClr val="FF0000"/>
                </a:solidFill>
                <a:cs typeface="B Nazanin" panose="00000400000000000000" pitchFamily="2" charset="-78"/>
              </a:rPr>
              <a:t> می تواند کیفیت مقاله را تا حدود زیادی افزایش دهد.</a:t>
            </a:r>
          </a:p>
          <a:p>
            <a:pPr algn="just"/>
            <a:r>
              <a:rPr lang="fa-IR" sz="3600" dirty="0" smtClean="0">
                <a:solidFill>
                  <a:srgbClr val="FF0000"/>
                </a:solidFill>
                <a:cs typeface="B Nazanin" panose="00000400000000000000" pitchFamily="2" charset="-78"/>
              </a:rPr>
              <a:t>البته کتاب </a:t>
            </a:r>
            <a:r>
              <a:rPr lang="en-US" sz="3600" dirty="0">
                <a:solidFill>
                  <a:srgbClr val="FF0000"/>
                </a:solidFill>
                <a:cs typeface="B Nazanin" panose="00000400000000000000" pitchFamily="2" charset="-78"/>
              </a:rPr>
              <a:t>English for Writing</a:t>
            </a:r>
          </a:p>
          <a:p>
            <a:pPr algn="just"/>
            <a:r>
              <a:rPr lang="en-US" sz="3600" dirty="0">
                <a:solidFill>
                  <a:srgbClr val="FF0000"/>
                </a:solidFill>
                <a:cs typeface="B Nazanin" panose="00000400000000000000" pitchFamily="2" charset="-78"/>
              </a:rPr>
              <a:t>Research </a:t>
            </a:r>
            <a:r>
              <a:rPr lang="en-US" sz="3600" dirty="0" smtClean="0">
                <a:solidFill>
                  <a:srgbClr val="FF0000"/>
                </a:solidFill>
                <a:cs typeface="B Nazanin" panose="00000400000000000000" pitchFamily="2" charset="-78"/>
              </a:rPr>
              <a:t>Papers</a:t>
            </a:r>
            <a:r>
              <a:rPr lang="fa-IR" sz="3600" dirty="0" smtClean="0">
                <a:solidFill>
                  <a:srgbClr val="FF0000"/>
                </a:solidFill>
                <a:cs typeface="B Nazanin" panose="00000400000000000000" pitchFamily="2" charset="-78"/>
              </a:rPr>
              <a:t> نوشته </a:t>
            </a:r>
            <a:r>
              <a:rPr lang="en-US" sz="3600" dirty="0">
                <a:solidFill>
                  <a:srgbClr val="FF0000"/>
                </a:solidFill>
                <a:cs typeface="B Nazanin" panose="00000400000000000000" pitchFamily="2" charset="-78"/>
              </a:rPr>
              <a:t>Adrian </a:t>
            </a:r>
            <a:r>
              <a:rPr lang="en-US" sz="3600" dirty="0" err="1" smtClean="0">
                <a:solidFill>
                  <a:srgbClr val="FF0000"/>
                </a:solidFill>
                <a:cs typeface="B Nazanin" panose="00000400000000000000" pitchFamily="2" charset="-78"/>
              </a:rPr>
              <a:t>Wallwork</a:t>
            </a:r>
            <a:r>
              <a:rPr lang="fa-IR" sz="3600" dirty="0" smtClean="0">
                <a:solidFill>
                  <a:srgbClr val="FF0000"/>
                </a:solidFill>
                <a:cs typeface="B Nazanin" panose="00000400000000000000" pitchFamily="2" charset="-78"/>
              </a:rPr>
              <a:t> می تواند منبع خوبی در نوشتن مقالات به زبان انگلیسی باشد پیشنهاد می کنم آن را دانلود بفرمایید</a:t>
            </a:r>
          </a:p>
          <a:p>
            <a:pPr algn="just"/>
            <a:endParaRPr lang="fa-IR"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411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105</TotalTime>
  <Words>799</Words>
  <Application>Microsoft Office PowerPoint</Application>
  <PresentationFormat>On-screen Show (4:3)</PresentationFormat>
  <Paragraphs>53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چاپ مقالات در مجلات انگلیسی زبان</vt:lpstr>
      <vt:lpstr>گام اول: شناسایی مجلات</vt:lpstr>
      <vt:lpstr>گام اول: شناسایی مجلات</vt:lpstr>
      <vt:lpstr>گام اول: شناسایی مجلات</vt:lpstr>
      <vt:lpstr>گام اول: شناسایی مجلات</vt:lpstr>
      <vt:lpstr>گام اول: شناسایی مجلات</vt:lpstr>
      <vt:lpstr>گام دوم: نگارش مقاله</vt:lpstr>
      <vt:lpstr>گام دوم: نگارش مقاله</vt:lpstr>
      <vt:lpstr>گام دوم: نگارش مقاله</vt:lpstr>
      <vt:lpstr>گام دوم: نگارش مقاله</vt:lpstr>
      <vt:lpstr>گام سوم: سابمیت مقاله</vt:lpstr>
      <vt:lpstr>گام سوم: سابمیت مقاله</vt:lpstr>
      <vt:lpstr>گام چهارم: پاسخ به داوران</vt:lpstr>
      <vt:lpstr>گام چهارم: پذیرش مقاله</vt:lpstr>
      <vt:lpstr>حرف های آخر</vt:lpstr>
    </vt:vector>
  </TitlesOfParts>
  <Company>Novin Pendar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چاپ مقالات در مجلات انگلیسی زبان</dc:title>
  <dc:creator>DR Samavi</dc:creator>
  <cp:lastModifiedBy>DR Samavi</cp:lastModifiedBy>
  <cp:revision>11</cp:revision>
  <dcterms:created xsi:type="dcterms:W3CDTF">2018-12-24T05:18:09Z</dcterms:created>
  <dcterms:modified xsi:type="dcterms:W3CDTF">2018-12-24T07:03:17Z</dcterms:modified>
</cp:coreProperties>
</file>